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1" r:id="rId1"/>
  </p:sldMasterIdLst>
  <p:notesMasterIdLst>
    <p:notesMasterId r:id="rId67"/>
  </p:notesMasterIdLst>
  <p:sldIdLst>
    <p:sldId id="3066" r:id="rId2"/>
    <p:sldId id="3135" r:id="rId3"/>
    <p:sldId id="257" r:id="rId4"/>
    <p:sldId id="3100" r:id="rId5"/>
    <p:sldId id="3101" r:id="rId6"/>
    <p:sldId id="259" r:id="rId7"/>
    <p:sldId id="261" r:id="rId8"/>
    <p:sldId id="3068" r:id="rId9"/>
    <p:sldId id="3069" r:id="rId10"/>
    <p:sldId id="3070" r:id="rId11"/>
    <p:sldId id="3067" r:id="rId12"/>
    <p:sldId id="3071" r:id="rId13"/>
    <p:sldId id="3072" r:id="rId14"/>
    <p:sldId id="3073" r:id="rId15"/>
    <p:sldId id="280" r:id="rId16"/>
    <p:sldId id="3086" r:id="rId17"/>
    <p:sldId id="3087" r:id="rId18"/>
    <p:sldId id="3088" r:id="rId19"/>
    <p:sldId id="3089" r:id="rId20"/>
    <p:sldId id="3092" r:id="rId21"/>
    <p:sldId id="3085" r:id="rId22"/>
    <p:sldId id="3076" r:id="rId23"/>
    <p:sldId id="3090" r:id="rId24"/>
    <p:sldId id="3093" r:id="rId25"/>
    <p:sldId id="3094" r:id="rId26"/>
    <p:sldId id="3113" r:id="rId27"/>
    <p:sldId id="3074" r:id="rId28"/>
    <p:sldId id="3075" r:id="rId29"/>
    <p:sldId id="3114" r:id="rId30"/>
    <p:sldId id="3115" r:id="rId31"/>
    <p:sldId id="3116" r:id="rId32"/>
    <p:sldId id="3117" r:id="rId33"/>
    <p:sldId id="3118" r:id="rId34"/>
    <p:sldId id="3119" r:id="rId35"/>
    <p:sldId id="3120" r:id="rId36"/>
    <p:sldId id="3121" r:id="rId37"/>
    <p:sldId id="3122" r:id="rId38"/>
    <p:sldId id="3124" r:id="rId39"/>
    <p:sldId id="3125" r:id="rId40"/>
    <p:sldId id="3132" r:id="rId41"/>
    <p:sldId id="3129" r:id="rId42"/>
    <p:sldId id="3131" r:id="rId43"/>
    <p:sldId id="3130" r:id="rId44"/>
    <p:sldId id="3133" r:id="rId45"/>
    <p:sldId id="3134" r:id="rId46"/>
    <p:sldId id="3098" r:id="rId47"/>
    <p:sldId id="3108" r:id="rId48"/>
    <p:sldId id="3099" r:id="rId49"/>
    <p:sldId id="3102" r:id="rId50"/>
    <p:sldId id="3105" r:id="rId51"/>
    <p:sldId id="3104" r:id="rId52"/>
    <p:sldId id="3106" r:id="rId53"/>
    <p:sldId id="3107" r:id="rId54"/>
    <p:sldId id="3103" r:id="rId55"/>
    <p:sldId id="3109" r:id="rId56"/>
    <p:sldId id="3110" r:id="rId57"/>
    <p:sldId id="3111" r:id="rId58"/>
    <p:sldId id="3112" r:id="rId59"/>
    <p:sldId id="3091" r:id="rId60"/>
    <p:sldId id="3095" r:id="rId61"/>
    <p:sldId id="3077" r:id="rId62"/>
    <p:sldId id="3078" r:id="rId63"/>
    <p:sldId id="285" r:id="rId64"/>
    <p:sldId id="3082" r:id="rId65"/>
    <p:sldId id="308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2B247C-2FEF-47CD-98E2-DB261DBF6B8B}">
          <p14:sldIdLst>
            <p14:sldId id="3066"/>
            <p14:sldId id="3135"/>
            <p14:sldId id="257"/>
            <p14:sldId id="3100"/>
            <p14:sldId id="3101"/>
            <p14:sldId id="259"/>
            <p14:sldId id="261"/>
            <p14:sldId id="3068"/>
            <p14:sldId id="3069"/>
            <p14:sldId id="3070"/>
            <p14:sldId id="3067"/>
            <p14:sldId id="3071"/>
            <p14:sldId id="3072"/>
            <p14:sldId id="3073"/>
            <p14:sldId id="280"/>
            <p14:sldId id="3086"/>
            <p14:sldId id="3087"/>
            <p14:sldId id="3088"/>
            <p14:sldId id="3089"/>
            <p14:sldId id="3092"/>
            <p14:sldId id="3085"/>
            <p14:sldId id="3076"/>
            <p14:sldId id="3090"/>
            <p14:sldId id="3093"/>
            <p14:sldId id="3094"/>
            <p14:sldId id="3113"/>
            <p14:sldId id="3074"/>
            <p14:sldId id="3075"/>
            <p14:sldId id="3114"/>
            <p14:sldId id="3115"/>
            <p14:sldId id="3116"/>
            <p14:sldId id="3117"/>
            <p14:sldId id="3118"/>
            <p14:sldId id="3119"/>
            <p14:sldId id="3120"/>
            <p14:sldId id="3121"/>
            <p14:sldId id="3122"/>
            <p14:sldId id="3124"/>
            <p14:sldId id="3125"/>
            <p14:sldId id="3132"/>
            <p14:sldId id="3129"/>
            <p14:sldId id="3131"/>
            <p14:sldId id="3130"/>
            <p14:sldId id="3133"/>
            <p14:sldId id="3134"/>
            <p14:sldId id="3098"/>
            <p14:sldId id="3108"/>
            <p14:sldId id="3099"/>
            <p14:sldId id="3102"/>
            <p14:sldId id="3105"/>
            <p14:sldId id="3104"/>
            <p14:sldId id="3106"/>
            <p14:sldId id="3107"/>
            <p14:sldId id="3103"/>
            <p14:sldId id="3109"/>
            <p14:sldId id="3110"/>
            <p14:sldId id="3111"/>
            <p14:sldId id="3112"/>
            <p14:sldId id="3091"/>
            <p14:sldId id="3095"/>
            <p14:sldId id="3077"/>
            <p14:sldId id="3078"/>
            <p14:sldId id="285"/>
            <p14:sldId id="3082"/>
            <p14:sldId id="30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B56"/>
    <a:srgbClr val="445469"/>
    <a:srgbClr val="2F5597"/>
    <a:srgbClr val="C55A11"/>
    <a:srgbClr val="7F6000"/>
    <a:srgbClr val="385723"/>
    <a:srgbClr val="9F9F9F"/>
    <a:srgbClr val="00B050"/>
    <a:srgbClr val="2E75B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79F97-F902-4F4E-9180-BF39CEFC9396}" v="27" dt="2020-01-17T16:02:58.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5057" autoAdjust="0"/>
  </p:normalViewPr>
  <p:slideViewPr>
    <p:cSldViewPr snapToGrid="0">
      <p:cViewPr varScale="1">
        <p:scale>
          <a:sx n="78" d="100"/>
          <a:sy n="78" d="100"/>
        </p:scale>
        <p:origin x="1008" y="96"/>
      </p:cViewPr>
      <p:guideLst/>
    </p:cSldViewPr>
  </p:slideViewPr>
  <p:notesTextViewPr>
    <p:cViewPr>
      <p:scale>
        <a:sx n="1" d="1"/>
        <a:sy n="1" d="1"/>
      </p:scale>
      <p:origin x="0" y="0"/>
    </p:cViewPr>
  </p:notesTextViewPr>
  <p:notesViewPr>
    <p:cSldViewPr snapToGrid="0">
      <p:cViewPr varScale="1">
        <p:scale>
          <a:sx n="71" d="100"/>
          <a:sy n="71" d="100"/>
        </p:scale>
        <p:origin x="3221"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7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B4797-AAD4-4D78-840F-BF2FDD058A93}" type="datetimeFigureOut">
              <a:rPr lang="en-US" smtClean="0"/>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F4ACF-071B-42BB-AF11-ED524DE75815}" type="slidenum">
              <a:rPr lang="en-US" smtClean="0"/>
              <a:t>‹#›</a:t>
            </a:fld>
            <a:endParaRPr lang="en-US"/>
          </a:p>
        </p:txBody>
      </p:sp>
    </p:spTree>
    <p:extLst>
      <p:ext uri="{BB962C8B-B14F-4D97-AF65-F5344CB8AC3E}">
        <p14:creationId xmlns:p14="http://schemas.microsoft.com/office/powerpoint/2010/main" val="156908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25</a:t>
            </a:fld>
            <a:endParaRPr lang="en-US"/>
          </a:p>
        </p:txBody>
      </p:sp>
    </p:spTree>
    <p:extLst>
      <p:ext uri="{BB962C8B-B14F-4D97-AF65-F5344CB8AC3E}">
        <p14:creationId xmlns:p14="http://schemas.microsoft.com/office/powerpoint/2010/main" val="427720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44</a:t>
            </a:fld>
            <a:endParaRPr lang="en-US"/>
          </a:p>
        </p:txBody>
      </p:sp>
    </p:spTree>
    <p:extLst>
      <p:ext uri="{BB962C8B-B14F-4D97-AF65-F5344CB8AC3E}">
        <p14:creationId xmlns:p14="http://schemas.microsoft.com/office/powerpoint/2010/main" val="1732694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46</a:t>
            </a:fld>
            <a:endParaRPr lang="en-US"/>
          </a:p>
        </p:txBody>
      </p:sp>
    </p:spTree>
    <p:extLst>
      <p:ext uri="{BB962C8B-B14F-4D97-AF65-F5344CB8AC3E}">
        <p14:creationId xmlns:p14="http://schemas.microsoft.com/office/powerpoint/2010/main" val="18102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55</a:t>
            </a:fld>
            <a:endParaRPr lang="en-US"/>
          </a:p>
        </p:txBody>
      </p:sp>
    </p:spTree>
    <p:extLst>
      <p:ext uri="{BB962C8B-B14F-4D97-AF65-F5344CB8AC3E}">
        <p14:creationId xmlns:p14="http://schemas.microsoft.com/office/powerpoint/2010/main" val="12261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65</a:t>
            </a:fld>
            <a:endParaRPr lang="en-US"/>
          </a:p>
        </p:txBody>
      </p:sp>
    </p:spTree>
    <p:extLst>
      <p:ext uri="{BB962C8B-B14F-4D97-AF65-F5344CB8AC3E}">
        <p14:creationId xmlns:p14="http://schemas.microsoft.com/office/powerpoint/2010/main" val="358694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36</a:t>
            </a:fld>
            <a:endParaRPr lang="en-US"/>
          </a:p>
        </p:txBody>
      </p:sp>
    </p:spTree>
    <p:extLst>
      <p:ext uri="{BB962C8B-B14F-4D97-AF65-F5344CB8AC3E}">
        <p14:creationId xmlns:p14="http://schemas.microsoft.com/office/powerpoint/2010/main" val="19207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37</a:t>
            </a:fld>
            <a:endParaRPr lang="en-US"/>
          </a:p>
        </p:txBody>
      </p:sp>
    </p:spTree>
    <p:extLst>
      <p:ext uri="{BB962C8B-B14F-4D97-AF65-F5344CB8AC3E}">
        <p14:creationId xmlns:p14="http://schemas.microsoft.com/office/powerpoint/2010/main" val="326759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38</a:t>
            </a:fld>
            <a:endParaRPr lang="en-US"/>
          </a:p>
        </p:txBody>
      </p:sp>
    </p:spTree>
    <p:extLst>
      <p:ext uri="{BB962C8B-B14F-4D97-AF65-F5344CB8AC3E}">
        <p14:creationId xmlns:p14="http://schemas.microsoft.com/office/powerpoint/2010/main" val="199953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39</a:t>
            </a:fld>
            <a:endParaRPr lang="en-US"/>
          </a:p>
        </p:txBody>
      </p:sp>
    </p:spTree>
    <p:extLst>
      <p:ext uri="{BB962C8B-B14F-4D97-AF65-F5344CB8AC3E}">
        <p14:creationId xmlns:p14="http://schemas.microsoft.com/office/powerpoint/2010/main" val="150881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40</a:t>
            </a:fld>
            <a:endParaRPr lang="en-US"/>
          </a:p>
        </p:txBody>
      </p:sp>
    </p:spTree>
    <p:extLst>
      <p:ext uri="{BB962C8B-B14F-4D97-AF65-F5344CB8AC3E}">
        <p14:creationId xmlns:p14="http://schemas.microsoft.com/office/powerpoint/2010/main" val="2324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41</a:t>
            </a:fld>
            <a:endParaRPr lang="en-US"/>
          </a:p>
        </p:txBody>
      </p:sp>
    </p:spTree>
    <p:extLst>
      <p:ext uri="{BB962C8B-B14F-4D97-AF65-F5344CB8AC3E}">
        <p14:creationId xmlns:p14="http://schemas.microsoft.com/office/powerpoint/2010/main" val="236496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42</a:t>
            </a:fld>
            <a:endParaRPr lang="en-US"/>
          </a:p>
        </p:txBody>
      </p:sp>
    </p:spTree>
    <p:extLst>
      <p:ext uri="{BB962C8B-B14F-4D97-AF65-F5344CB8AC3E}">
        <p14:creationId xmlns:p14="http://schemas.microsoft.com/office/powerpoint/2010/main" val="335881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F4ACF-071B-42BB-AF11-ED524DE75815}" type="slidenum">
              <a:rPr lang="en-US" smtClean="0"/>
              <a:t>43</a:t>
            </a:fld>
            <a:endParaRPr lang="en-US"/>
          </a:p>
        </p:txBody>
      </p:sp>
    </p:spTree>
    <p:extLst>
      <p:ext uri="{BB962C8B-B14F-4D97-AF65-F5344CB8AC3E}">
        <p14:creationId xmlns:p14="http://schemas.microsoft.com/office/powerpoint/2010/main" val="151331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Shape 2560">
            <a:extLst>
              <a:ext uri="{FF2B5EF4-FFF2-40B4-BE49-F238E27FC236}">
                <a16:creationId xmlns="" xmlns:a16="http://schemas.microsoft.com/office/drawing/2014/main" id="{EFE35299-8647-4D92-B2FA-153AA03103A5}"/>
              </a:ext>
            </a:extLst>
          </p:cNvPr>
          <p:cNvSpPr/>
          <p:nvPr/>
        </p:nvSpPr>
        <p:spPr>
          <a:xfrm>
            <a:off x="4711238" y="1764723"/>
            <a:ext cx="640080" cy="548640"/>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445469"/>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p>
        </p:txBody>
      </p:sp>
      <p:sp>
        <p:nvSpPr>
          <p:cNvPr id="20" name="Text Placeholder 19">
            <a:extLst>
              <a:ext uri="{FF2B5EF4-FFF2-40B4-BE49-F238E27FC236}">
                <a16:creationId xmlns="" xmlns:a16="http://schemas.microsoft.com/office/drawing/2014/main" id="{D8BD0F9D-6509-4BD6-A1DF-EFE8870FE2A0}"/>
              </a:ext>
            </a:extLst>
          </p:cNvPr>
          <p:cNvSpPr>
            <a:spLocks noGrp="1"/>
          </p:cNvSpPr>
          <p:nvPr>
            <p:ph type="body" sz="quarter" idx="11"/>
          </p:nvPr>
        </p:nvSpPr>
        <p:spPr>
          <a:xfrm>
            <a:off x="4711238" y="2401339"/>
            <a:ext cx="6823537" cy="1569660"/>
          </a:xfrm>
          <a:prstGeom prst="rect">
            <a:avLst/>
          </a:prstGeom>
          <a:noFill/>
        </p:spPr>
        <p:txBody>
          <a:bodyPr wrap="square" rtlCol="0">
            <a:normAutofit/>
          </a:bodyPr>
          <a:lstStyle>
            <a:lvl1pPr>
              <a:defRPr kumimoji="0" lang="en-US" sz="48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
        <p:nvSpPr>
          <p:cNvPr id="22" name="Text Placeholder 21">
            <a:extLst>
              <a:ext uri="{FF2B5EF4-FFF2-40B4-BE49-F238E27FC236}">
                <a16:creationId xmlns="" xmlns:a16="http://schemas.microsoft.com/office/drawing/2014/main" id="{10A3FCF5-A2F8-4787-9858-3CD5EEE89032}"/>
              </a:ext>
            </a:extLst>
          </p:cNvPr>
          <p:cNvSpPr>
            <a:spLocks noGrp="1"/>
          </p:cNvSpPr>
          <p:nvPr>
            <p:ph type="body" sz="quarter" idx="12"/>
          </p:nvPr>
        </p:nvSpPr>
        <p:spPr>
          <a:xfrm>
            <a:off x="4711238" y="3980523"/>
            <a:ext cx="6823536" cy="486701"/>
          </a:xfrm>
          <a:prstGeom prst="rect">
            <a:avLst/>
          </a:prstGeom>
          <a:noFill/>
        </p:spPr>
        <p:txBody>
          <a:bodyPr wrap="square" rtlCol="0">
            <a:normAutofit/>
          </a:bodyPr>
          <a:lstStyle>
            <a:lvl1pPr marL="0" indent="0">
              <a:buNone/>
              <a:defRPr lang="en-US" sz="1800" smtClean="0">
                <a:solidFill>
                  <a:srgbClr val="E96B56"/>
                </a:solidFill>
                <a:latin typeface="Monserrat"/>
                <a:cs typeface="Times New Roman" panose="02020603050405020304" pitchFamily="18" charset="0"/>
              </a:defRPr>
            </a:lvl1pPr>
            <a:lvl2pPr marL="228600" indent="0">
              <a:buNone/>
              <a:defRPr lang="en-US" sz="1800" smtClean="0"/>
            </a:lvl2pPr>
            <a:lvl3pPr>
              <a:defRPr lang="en-US" sz="1800" smtClean="0"/>
            </a:lvl3pPr>
            <a:lvl4pPr>
              <a:defRPr lang="en-US" smtClean="0"/>
            </a:lvl4pPr>
            <a:lvl5pPr>
              <a:defRPr lang="en-US"/>
            </a:lvl5pPr>
          </a:lstStyle>
          <a:p>
            <a:pPr marL="0" lvl="0"/>
            <a:r>
              <a:rPr lang="en-US" dirty="0"/>
              <a:t>Click to edit Master text styles</a:t>
            </a:r>
          </a:p>
        </p:txBody>
      </p:sp>
      <p:sp>
        <p:nvSpPr>
          <p:cNvPr id="24" name="Picture Placeholder 23">
            <a:extLst>
              <a:ext uri="{FF2B5EF4-FFF2-40B4-BE49-F238E27FC236}">
                <a16:creationId xmlns="" xmlns:a16="http://schemas.microsoft.com/office/drawing/2014/main" id="{587DFA82-BE29-4596-97D2-4996A5714E64}"/>
              </a:ext>
            </a:extLst>
          </p:cNvPr>
          <p:cNvSpPr>
            <a:spLocks noGrp="1"/>
          </p:cNvSpPr>
          <p:nvPr>
            <p:ph type="pic" sz="quarter" idx="13"/>
          </p:nvPr>
        </p:nvSpPr>
        <p:spPr>
          <a:xfrm>
            <a:off x="0" y="0"/>
            <a:ext cx="4492625" cy="6858000"/>
          </a:xfrm>
          <a:prstGeom prst="rect">
            <a:avLst/>
          </a:prstGeom>
        </p:spPr>
        <p:txBody>
          <a:bodyPr/>
          <a:lstStyle/>
          <a:p>
            <a:r>
              <a:rPr lang="en-US"/>
              <a:t>Click icon to add picture</a:t>
            </a:r>
          </a:p>
        </p:txBody>
      </p:sp>
      <p:sp>
        <p:nvSpPr>
          <p:cNvPr id="25" name="Text Placeholder 21">
            <a:extLst>
              <a:ext uri="{FF2B5EF4-FFF2-40B4-BE49-F238E27FC236}">
                <a16:creationId xmlns="" xmlns:a16="http://schemas.microsoft.com/office/drawing/2014/main" id="{29A7D719-2742-49D4-9F1D-654C5428C854}"/>
              </a:ext>
            </a:extLst>
          </p:cNvPr>
          <p:cNvSpPr>
            <a:spLocks noGrp="1"/>
          </p:cNvSpPr>
          <p:nvPr>
            <p:ph type="body" sz="quarter" idx="14"/>
          </p:nvPr>
        </p:nvSpPr>
        <p:spPr>
          <a:xfrm>
            <a:off x="4711238" y="5971249"/>
            <a:ext cx="6071062" cy="655051"/>
          </a:xfrm>
          <a:prstGeom prst="rect">
            <a:avLst/>
          </a:prstGeom>
          <a:noFill/>
        </p:spPr>
        <p:txBody>
          <a:bodyPr wrap="square" rtlCol="0">
            <a:normAutofit/>
          </a:bodyPr>
          <a:lstStyle>
            <a:lvl1pPr marL="0" indent="0">
              <a:buNone/>
              <a:defRPr lang="en-US" sz="1800" i="1" smtClean="0">
                <a:solidFill>
                  <a:schemeClr val="tx1"/>
                </a:solidFill>
                <a:latin typeface="Monserrat"/>
                <a:cs typeface="Times New Roman" panose="02020603050405020304" pitchFamily="18" charset="0"/>
              </a:defRPr>
            </a:lvl1pPr>
            <a:lvl2pPr>
              <a:defRPr lang="en-US" sz="1800" i="0" smtClean="0">
                <a:solidFill>
                  <a:schemeClr val="tx1"/>
                </a:solidFill>
                <a:latin typeface="Monserrat"/>
                <a:cs typeface="Times New Roman" panose="02020603050405020304" pitchFamily="18" charset="0"/>
              </a:defRPr>
            </a:lvl2pPr>
            <a:lvl3pPr>
              <a:defRPr lang="en-US" sz="1800" smtClean="0"/>
            </a:lvl3pPr>
            <a:lvl4pPr>
              <a:defRPr lang="en-US" smtClean="0"/>
            </a:lvl4pPr>
            <a:lvl5pPr>
              <a:defRPr lang="en-US"/>
            </a:lvl5pPr>
          </a:lstStyle>
          <a:p>
            <a:pPr marL="0" lvl="0"/>
            <a:r>
              <a:rPr lang="en-US"/>
              <a:t>Click to edit Master text styles</a:t>
            </a:r>
          </a:p>
          <a:p>
            <a:pPr marL="0" lvl="1"/>
            <a:r>
              <a:rPr lang="en-US"/>
              <a:t>Second level</a:t>
            </a:r>
          </a:p>
        </p:txBody>
      </p:sp>
      <p:pic>
        <p:nvPicPr>
          <p:cNvPr id="7" name="Immagine 6" descr="Immagine che contiene tavolo&#10;&#10;Descrizione generata automaticamente">
            <a:extLst>
              <a:ext uri="{FF2B5EF4-FFF2-40B4-BE49-F238E27FC236}">
                <a16:creationId xmlns="" xmlns:a16="http://schemas.microsoft.com/office/drawing/2014/main" id="{9E3C61C0-64AF-8743-8A4A-9A5E26769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928" y="-1015076"/>
            <a:ext cx="6464300" cy="927100"/>
          </a:xfrm>
          <a:prstGeom prst="rect">
            <a:avLst/>
          </a:prstGeom>
        </p:spPr>
      </p:pic>
    </p:spTree>
    <p:extLst>
      <p:ext uri="{BB962C8B-B14F-4D97-AF65-F5344CB8AC3E}">
        <p14:creationId xmlns:p14="http://schemas.microsoft.com/office/powerpoint/2010/main" val="1743472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Shape 2560">
            <a:extLst>
              <a:ext uri="{FF2B5EF4-FFF2-40B4-BE49-F238E27FC236}">
                <a16:creationId xmlns="" xmlns:a16="http://schemas.microsoft.com/office/drawing/2014/main" id="{EFE35299-8647-4D92-B2FA-153AA03103A5}"/>
              </a:ext>
            </a:extLst>
          </p:cNvPr>
          <p:cNvSpPr/>
          <p:nvPr/>
        </p:nvSpPr>
        <p:spPr>
          <a:xfrm>
            <a:off x="4711238" y="1764723"/>
            <a:ext cx="640080" cy="548640"/>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445469"/>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p>
        </p:txBody>
      </p:sp>
      <p:sp>
        <p:nvSpPr>
          <p:cNvPr id="20" name="Text Placeholder 19">
            <a:extLst>
              <a:ext uri="{FF2B5EF4-FFF2-40B4-BE49-F238E27FC236}">
                <a16:creationId xmlns="" xmlns:a16="http://schemas.microsoft.com/office/drawing/2014/main" id="{D8BD0F9D-6509-4BD6-A1DF-EFE8870FE2A0}"/>
              </a:ext>
            </a:extLst>
          </p:cNvPr>
          <p:cNvSpPr>
            <a:spLocks noGrp="1"/>
          </p:cNvSpPr>
          <p:nvPr>
            <p:ph type="body" sz="quarter" idx="11"/>
          </p:nvPr>
        </p:nvSpPr>
        <p:spPr>
          <a:xfrm>
            <a:off x="4711238" y="2401339"/>
            <a:ext cx="6823537" cy="1569660"/>
          </a:xfrm>
          <a:prstGeom prst="rect">
            <a:avLst/>
          </a:prstGeom>
          <a:noFill/>
        </p:spPr>
        <p:txBody>
          <a:bodyPr wrap="square" rtlCol="0">
            <a:normAutofit/>
          </a:bodyPr>
          <a:lstStyle>
            <a:lvl1pPr>
              <a:defRPr kumimoji="0" lang="en-US" sz="48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
        <p:nvSpPr>
          <p:cNvPr id="22" name="Text Placeholder 21">
            <a:extLst>
              <a:ext uri="{FF2B5EF4-FFF2-40B4-BE49-F238E27FC236}">
                <a16:creationId xmlns="" xmlns:a16="http://schemas.microsoft.com/office/drawing/2014/main" id="{10A3FCF5-A2F8-4787-9858-3CD5EEE89032}"/>
              </a:ext>
            </a:extLst>
          </p:cNvPr>
          <p:cNvSpPr>
            <a:spLocks noGrp="1"/>
          </p:cNvSpPr>
          <p:nvPr>
            <p:ph type="body" sz="quarter" idx="12"/>
          </p:nvPr>
        </p:nvSpPr>
        <p:spPr>
          <a:xfrm>
            <a:off x="4711238" y="3980523"/>
            <a:ext cx="6823536" cy="486701"/>
          </a:xfrm>
          <a:prstGeom prst="rect">
            <a:avLst/>
          </a:prstGeom>
          <a:noFill/>
        </p:spPr>
        <p:txBody>
          <a:bodyPr wrap="square" rtlCol="0">
            <a:normAutofit/>
          </a:bodyPr>
          <a:lstStyle>
            <a:lvl1pPr marL="0" indent="0">
              <a:buNone/>
              <a:defRPr lang="en-US" sz="1800" smtClean="0">
                <a:solidFill>
                  <a:srgbClr val="E96B56"/>
                </a:solidFill>
                <a:latin typeface="Times New Roman" panose="02020603050405020304" pitchFamily="18" charset="0"/>
                <a:cs typeface="Times New Roman" panose="02020603050405020304" pitchFamily="18" charset="0"/>
              </a:defRPr>
            </a:lvl1pPr>
            <a:lvl2pPr marL="228600" indent="0">
              <a:buNone/>
              <a:defRPr lang="en-US" sz="1800" smtClean="0"/>
            </a:lvl2pPr>
            <a:lvl3pPr>
              <a:defRPr lang="en-US" sz="1800" smtClean="0"/>
            </a:lvl3pPr>
            <a:lvl4pPr>
              <a:defRPr lang="en-US" smtClean="0"/>
            </a:lvl4pPr>
            <a:lvl5pPr>
              <a:defRPr lang="en-US"/>
            </a:lvl5pPr>
          </a:lstStyle>
          <a:p>
            <a:pPr marL="0" lvl="0"/>
            <a:r>
              <a:rPr lang="en-US" dirty="0"/>
              <a:t>Click to edit Master text style</a:t>
            </a:r>
          </a:p>
        </p:txBody>
      </p:sp>
      <p:sp>
        <p:nvSpPr>
          <p:cNvPr id="24" name="Picture Placeholder 23">
            <a:extLst>
              <a:ext uri="{FF2B5EF4-FFF2-40B4-BE49-F238E27FC236}">
                <a16:creationId xmlns="" xmlns:a16="http://schemas.microsoft.com/office/drawing/2014/main" id="{587DFA82-BE29-4596-97D2-4996A5714E64}"/>
              </a:ext>
            </a:extLst>
          </p:cNvPr>
          <p:cNvSpPr>
            <a:spLocks noGrp="1"/>
          </p:cNvSpPr>
          <p:nvPr>
            <p:ph type="pic" sz="quarter" idx="13"/>
          </p:nvPr>
        </p:nvSpPr>
        <p:spPr>
          <a:xfrm>
            <a:off x="0" y="0"/>
            <a:ext cx="4492625" cy="6858000"/>
          </a:xfrm>
          <a:prstGeom prst="rect">
            <a:avLst/>
          </a:prstGeom>
        </p:spPr>
        <p:txBody>
          <a:bodyPr/>
          <a:lstStyle/>
          <a:p>
            <a:endParaRPr lang="en-US"/>
          </a:p>
        </p:txBody>
      </p:sp>
      <p:sp>
        <p:nvSpPr>
          <p:cNvPr id="25" name="Text Placeholder 21">
            <a:extLst>
              <a:ext uri="{FF2B5EF4-FFF2-40B4-BE49-F238E27FC236}">
                <a16:creationId xmlns="" xmlns:a16="http://schemas.microsoft.com/office/drawing/2014/main" id="{29A7D719-2742-49D4-9F1D-654C5428C854}"/>
              </a:ext>
            </a:extLst>
          </p:cNvPr>
          <p:cNvSpPr>
            <a:spLocks noGrp="1"/>
          </p:cNvSpPr>
          <p:nvPr>
            <p:ph type="body" sz="quarter" idx="14"/>
          </p:nvPr>
        </p:nvSpPr>
        <p:spPr>
          <a:xfrm>
            <a:off x="4711238" y="5971249"/>
            <a:ext cx="6071062" cy="655051"/>
          </a:xfrm>
          <a:prstGeom prst="rect">
            <a:avLst/>
          </a:prstGeom>
          <a:noFill/>
        </p:spPr>
        <p:txBody>
          <a:bodyPr wrap="square" rtlCol="0">
            <a:normAutofit/>
          </a:bodyPr>
          <a:lstStyle>
            <a:lvl1pPr marL="0" indent="0">
              <a:buNone/>
              <a:defRPr lang="en-US" sz="1800" i="1" smtClean="0">
                <a:solidFill>
                  <a:schemeClr val="tx1"/>
                </a:solidFill>
                <a:latin typeface="Times New Roman" panose="02020603050405020304" pitchFamily="18" charset="0"/>
                <a:cs typeface="Times New Roman" panose="02020603050405020304" pitchFamily="18" charset="0"/>
              </a:defRPr>
            </a:lvl1pPr>
            <a:lvl2pPr>
              <a:defRPr lang="en-US" sz="1800" i="0" smtClean="0">
                <a:solidFill>
                  <a:schemeClr val="tx1"/>
                </a:solidFill>
                <a:latin typeface="Times New Roman" panose="02020603050405020304" pitchFamily="18" charset="0"/>
                <a:cs typeface="Times New Roman" panose="02020603050405020304" pitchFamily="18" charset="0"/>
              </a:defRPr>
            </a:lvl2pPr>
            <a:lvl3pPr>
              <a:defRPr lang="en-US" sz="1800" smtClean="0"/>
            </a:lvl3pPr>
            <a:lvl4pPr>
              <a:defRPr lang="en-US" smtClean="0"/>
            </a:lvl4pPr>
            <a:lvl5pPr>
              <a:defRPr lang="en-US"/>
            </a:lvl5pPr>
          </a:lstStyle>
          <a:p>
            <a:pPr marL="0" lvl="0"/>
            <a:r>
              <a:rPr lang="en-US" dirty="0"/>
              <a:t>Click to edit Master text styles</a:t>
            </a:r>
          </a:p>
          <a:p>
            <a:pPr marL="457200" lvl="1"/>
            <a:endParaRPr lang="en-US" dirty="0"/>
          </a:p>
        </p:txBody>
      </p:sp>
    </p:spTree>
    <p:extLst>
      <p:ext uri="{BB962C8B-B14F-4D97-AF65-F5344CB8AC3E}">
        <p14:creationId xmlns:p14="http://schemas.microsoft.com/office/powerpoint/2010/main" val="252779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17">
            <a:extLst>
              <a:ext uri="{FF2B5EF4-FFF2-40B4-BE49-F238E27FC236}">
                <a16:creationId xmlns="" xmlns:a16="http://schemas.microsoft.com/office/drawing/2014/main" id="{61254A2E-70FA-4B72-AFE0-9437A7D035A6}"/>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DEDBB5C5-7DB2-49A2-9678-32FD989ED8EF}"/>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54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Tree>
    <p:extLst>
      <p:ext uri="{BB962C8B-B14F-4D97-AF65-F5344CB8AC3E}">
        <p14:creationId xmlns:p14="http://schemas.microsoft.com/office/powerpoint/2010/main" val="85144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0" y="2168525"/>
            <a:ext cx="10515600" cy="4351338"/>
          </a:xfrm>
          <a:prstGeom prst="rect">
            <a:avLst/>
          </a:prstGeom>
        </p:spPr>
        <p:txBody>
          <a:bodyPr/>
          <a:lstStyle>
            <a:lvl1pPr>
              <a:defRPr>
                <a:solidFill>
                  <a:srgbClr val="445469"/>
                </a:solidFill>
                <a:latin typeface="Times New Roman" panose="02020603050405020304" pitchFamily="18" charset="0"/>
                <a:cs typeface="Times New Roman" panose="02020603050405020304" pitchFamily="18" charset="0"/>
              </a:defRPr>
            </a:lvl1pPr>
            <a:lvl2pPr>
              <a:defRPr>
                <a:solidFill>
                  <a:srgbClr val="445469"/>
                </a:solidFill>
                <a:latin typeface="Times New Roman" panose="02020603050405020304" pitchFamily="18" charset="0"/>
                <a:cs typeface="Times New Roman" panose="02020603050405020304" pitchFamily="18" charset="0"/>
              </a:defRPr>
            </a:lvl2pPr>
            <a:lvl3pPr>
              <a:defRPr>
                <a:solidFill>
                  <a:srgbClr val="445469"/>
                </a:solidFill>
                <a:latin typeface="Times New Roman" panose="02020603050405020304" pitchFamily="18" charset="0"/>
                <a:cs typeface="Times New Roman" panose="02020603050405020304" pitchFamily="18" charset="0"/>
              </a:defRPr>
            </a:lvl3pPr>
            <a:lvl4pPr>
              <a:defRPr>
                <a:solidFill>
                  <a:srgbClr val="445469"/>
                </a:solidFill>
                <a:latin typeface="Times New Roman" panose="02020603050405020304" pitchFamily="18" charset="0"/>
                <a:cs typeface="Times New Roman" panose="02020603050405020304" pitchFamily="18" charset="0"/>
              </a:defRPr>
            </a:lvl4pPr>
            <a:lvl5pPr>
              <a:defRPr>
                <a:solidFill>
                  <a:srgbClr val="445469"/>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7">
            <a:extLst>
              <a:ext uri="{FF2B5EF4-FFF2-40B4-BE49-F238E27FC236}">
                <a16:creationId xmlns="" xmlns:a16="http://schemas.microsoft.com/office/drawing/2014/main" id="{978A5F5C-F126-4567-B28C-2DAF76570856}"/>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 Placeholder 19">
            <a:extLst>
              <a:ext uri="{FF2B5EF4-FFF2-40B4-BE49-F238E27FC236}">
                <a16:creationId xmlns="" xmlns:a16="http://schemas.microsoft.com/office/drawing/2014/main" id="{C76C5269-6C9F-4AB1-98AF-2896A1B90D50}"/>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54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Tree>
    <p:extLst>
      <p:ext uri="{BB962C8B-B14F-4D97-AF65-F5344CB8AC3E}">
        <p14:creationId xmlns:p14="http://schemas.microsoft.com/office/powerpoint/2010/main" val="420205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1" y="2168525"/>
            <a:ext cx="6019800" cy="4351338"/>
          </a:xfrm>
          <a:prstGeom prst="rect">
            <a:avLst/>
          </a:prstGeom>
        </p:spPr>
        <p:txBody>
          <a:bodyPr/>
          <a:lstStyle>
            <a:lvl1pPr>
              <a:defRPr>
                <a:solidFill>
                  <a:srgbClr val="445469"/>
                </a:solidFill>
                <a:latin typeface="Times New Roman" panose="02020603050405020304" pitchFamily="18" charset="0"/>
                <a:cs typeface="Times New Roman" panose="02020603050405020304" pitchFamily="18" charset="0"/>
              </a:defRPr>
            </a:lvl1pPr>
            <a:lvl2pPr>
              <a:defRPr>
                <a:solidFill>
                  <a:srgbClr val="445469"/>
                </a:solidFill>
                <a:latin typeface="Times New Roman" panose="02020603050405020304" pitchFamily="18" charset="0"/>
                <a:cs typeface="Times New Roman" panose="02020603050405020304" pitchFamily="18" charset="0"/>
              </a:defRPr>
            </a:lvl2pPr>
            <a:lvl3pPr>
              <a:defRPr>
                <a:solidFill>
                  <a:srgbClr val="445469"/>
                </a:solidFill>
                <a:latin typeface="Times New Roman" panose="02020603050405020304" pitchFamily="18" charset="0"/>
                <a:cs typeface="Times New Roman" panose="02020603050405020304" pitchFamily="18" charset="0"/>
              </a:defRPr>
            </a:lvl3pPr>
            <a:lvl4pPr>
              <a:defRPr>
                <a:solidFill>
                  <a:srgbClr val="445469"/>
                </a:solidFill>
                <a:latin typeface="Times New Roman" panose="02020603050405020304" pitchFamily="18" charset="0"/>
                <a:cs typeface="Times New Roman" panose="02020603050405020304" pitchFamily="18" charset="0"/>
              </a:defRPr>
            </a:lvl4pPr>
            <a:lvl5pPr>
              <a:defRPr>
                <a:solidFill>
                  <a:srgbClr val="445469"/>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6915151" y="2168525"/>
            <a:ext cx="5238750" cy="4351338"/>
          </a:xfrm>
        </p:spPr>
        <p:txBody>
          <a:bodyPr/>
          <a:lstStyle/>
          <a:p>
            <a:endParaRPr lang="en-US"/>
          </a:p>
        </p:txBody>
      </p:sp>
      <p:sp>
        <p:nvSpPr>
          <p:cNvPr id="9" name="Rectangle 17">
            <a:extLst>
              <a:ext uri="{FF2B5EF4-FFF2-40B4-BE49-F238E27FC236}">
                <a16:creationId xmlns="" xmlns:a16="http://schemas.microsoft.com/office/drawing/2014/main" id="{F2D8B1C4-7D99-4B47-A181-533557E2C084}"/>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19">
            <a:extLst>
              <a:ext uri="{FF2B5EF4-FFF2-40B4-BE49-F238E27FC236}">
                <a16:creationId xmlns="" xmlns:a16="http://schemas.microsoft.com/office/drawing/2014/main" id="{F7731102-B20F-4320-8946-37524809FC05}"/>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54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Tree>
    <p:extLst>
      <p:ext uri="{BB962C8B-B14F-4D97-AF65-F5344CB8AC3E}">
        <p14:creationId xmlns:p14="http://schemas.microsoft.com/office/powerpoint/2010/main" val="58914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65A5C47-3C0F-422E-9EDC-52477C07DF82}"/>
              </a:ext>
            </a:extLst>
          </p:cNvPr>
          <p:cNvSpPr>
            <a:spLocks noChangeAspect="1"/>
          </p:cNvSpPr>
          <p:nvPr userDrawn="1"/>
        </p:nvSpPr>
        <p:spPr>
          <a:xfrm>
            <a:off x="2260972" y="243603"/>
            <a:ext cx="7670055" cy="6370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98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0" y="2168525"/>
            <a:ext cx="7286624" cy="4351338"/>
          </a:xfrm>
          <a:prstGeom prst="rect">
            <a:avLst/>
          </a:prstGeom>
        </p:spPr>
        <p:txBody>
          <a:bodyPr/>
          <a:lstStyle>
            <a:lvl1pPr>
              <a:defRPr>
                <a:solidFill>
                  <a:srgbClr val="445469"/>
                </a:solidFill>
                <a:latin typeface="Times New Roman" panose="02020603050405020304" pitchFamily="18" charset="0"/>
                <a:cs typeface="Times New Roman" panose="02020603050405020304" pitchFamily="18" charset="0"/>
              </a:defRPr>
            </a:lvl1pPr>
            <a:lvl2pPr>
              <a:defRPr>
                <a:solidFill>
                  <a:srgbClr val="445469"/>
                </a:solidFill>
                <a:latin typeface="Times New Roman" panose="02020603050405020304" pitchFamily="18" charset="0"/>
                <a:cs typeface="Times New Roman" panose="02020603050405020304" pitchFamily="18" charset="0"/>
              </a:defRPr>
            </a:lvl2pPr>
            <a:lvl3pPr>
              <a:defRPr>
                <a:solidFill>
                  <a:srgbClr val="445469"/>
                </a:solidFill>
                <a:latin typeface="Times New Roman" panose="02020603050405020304" pitchFamily="18" charset="0"/>
                <a:cs typeface="Times New Roman" panose="02020603050405020304" pitchFamily="18" charset="0"/>
              </a:defRPr>
            </a:lvl3pPr>
            <a:lvl4pPr>
              <a:defRPr>
                <a:solidFill>
                  <a:srgbClr val="445469"/>
                </a:solidFill>
                <a:latin typeface="Times New Roman" panose="02020603050405020304" pitchFamily="18" charset="0"/>
                <a:cs typeface="Times New Roman" panose="02020603050405020304" pitchFamily="18" charset="0"/>
              </a:defRPr>
            </a:lvl4pPr>
            <a:lvl5pPr>
              <a:defRPr>
                <a:solidFill>
                  <a:srgbClr val="445469"/>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8124825" y="0"/>
            <a:ext cx="4067175" cy="6858000"/>
          </a:xfrm>
        </p:spPr>
        <p:txBody>
          <a:bodyPr/>
          <a:lstStyle/>
          <a:p>
            <a:endParaRPr lang="en-US" dirty="0"/>
          </a:p>
        </p:txBody>
      </p:sp>
      <p:sp>
        <p:nvSpPr>
          <p:cNvPr id="9" name="Rectangle 17">
            <a:extLst>
              <a:ext uri="{FF2B5EF4-FFF2-40B4-BE49-F238E27FC236}">
                <a16:creationId xmlns="" xmlns:a16="http://schemas.microsoft.com/office/drawing/2014/main" id="{71B29006-7129-4414-9DAB-15788239D064}"/>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B7A41C0C-6A89-4ECE-9407-366D2BD0D3CB}"/>
              </a:ext>
            </a:extLst>
          </p:cNvPr>
          <p:cNvSpPr>
            <a:spLocks noGrp="1"/>
          </p:cNvSpPr>
          <p:nvPr>
            <p:ph type="body" sz="quarter" idx="11"/>
          </p:nvPr>
        </p:nvSpPr>
        <p:spPr>
          <a:xfrm>
            <a:off x="838200" y="160971"/>
            <a:ext cx="7286624" cy="1083629"/>
          </a:xfrm>
          <a:prstGeom prst="rect">
            <a:avLst/>
          </a:prstGeom>
          <a:noFill/>
        </p:spPr>
        <p:txBody>
          <a:bodyPr wrap="square" rtlCol="0" anchor="b">
            <a:noAutofit/>
          </a:bodyPr>
          <a:lstStyle>
            <a:lvl1pPr>
              <a:defRPr kumimoji="0" lang="en-US" sz="44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Tree>
    <p:extLst>
      <p:ext uri="{BB962C8B-B14F-4D97-AF65-F5344CB8AC3E}">
        <p14:creationId xmlns:p14="http://schemas.microsoft.com/office/powerpoint/2010/main" val="1229564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4133850" y="2168525"/>
            <a:ext cx="7286624" cy="4351338"/>
          </a:xfrm>
          <a:prstGeom prst="rect">
            <a:avLst/>
          </a:prstGeom>
        </p:spPr>
        <p:txBody>
          <a:bodyPr/>
          <a:lstStyle>
            <a:lvl1pPr>
              <a:defRPr>
                <a:solidFill>
                  <a:srgbClr val="445469"/>
                </a:solidFill>
                <a:latin typeface="Times New Roman" panose="02020603050405020304" pitchFamily="18" charset="0"/>
                <a:cs typeface="Times New Roman" panose="02020603050405020304" pitchFamily="18" charset="0"/>
              </a:defRPr>
            </a:lvl1pPr>
            <a:lvl2pPr>
              <a:defRPr>
                <a:solidFill>
                  <a:srgbClr val="445469"/>
                </a:solidFill>
                <a:latin typeface="Times New Roman" panose="02020603050405020304" pitchFamily="18" charset="0"/>
                <a:cs typeface="Times New Roman" panose="02020603050405020304" pitchFamily="18" charset="0"/>
              </a:defRPr>
            </a:lvl2pPr>
            <a:lvl3pPr>
              <a:defRPr>
                <a:solidFill>
                  <a:srgbClr val="445469"/>
                </a:solidFill>
                <a:latin typeface="Times New Roman" panose="02020603050405020304" pitchFamily="18" charset="0"/>
                <a:cs typeface="Times New Roman" panose="02020603050405020304" pitchFamily="18" charset="0"/>
              </a:defRPr>
            </a:lvl3pPr>
            <a:lvl4pPr>
              <a:defRPr>
                <a:solidFill>
                  <a:srgbClr val="445469"/>
                </a:solidFill>
                <a:latin typeface="Times New Roman" panose="02020603050405020304" pitchFamily="18" charset="0"/>
                <a:cs typeface="Times New Roman" panose="02020603050405020304" pitchFamily="18" charset="0"/>
              </a:defRPr>
            </a:lvl4pPr>
            <a:lvl5pPr>
              <a:defRPr>
                <a:solidFill>
                  <a:srgbClr val="445469"/>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0" y="0"/>
            <a:ext cx="4067175" cy="6858000"/>
          </a:xfr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9" name="Rectangle 17">
            <a:extLst>
              <a:ext uri="{FF2B5EF4-FFF2-40B4-BE49-F238E27FC236}">
                <a16:creationId xmlns="" xmlns:a16="http://schemas.microsoft.com/office/drawing/2014/main" id="{4764A684-D8CE-44A7-8F0A-618C5BC45814}"/>
              </a:ext>
            </a:extLst>
          </p:cNvPr>
          <p:cNvSpPr/>
          <p:nvPr userDrawn="1"/>
        </p:nvSpPr>
        <p:spPr>
          <a:xfrm>
            <a:off x="413385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8B67FF41-AB54-409A-93E6-FFE2F7329BB4}"/>
              </a:ext>
            </a:extLst>
          </p:cNvPr>
          <p:cNvSpPr>
            <a:spLocks noGrp="1"/>
          </p:cNvSpPr>
          <p:nvPr>
            <p:ph type="body" sz="quarter" idx="11"/>
          </p:nvPr>
        </p:nvSpPr>
        <p:spPr>
          <a:xfrm>
            <a:off x="4133850" y="160971"/>
            <a:ext cx="7286624" cy="1083629"/>
          </a:xfrm>
          <a:prstGeom prst="rect">
            <a:avLst/>
          </a:prstGeom>
          <a:noFill/>
        </p:spPr>
        <p:txBody>
          <a:bodyPr wrap="square" rtlCol="0" anchor="b">
            <a:noAutofit/>
          </a:bodyPr>
          <a:lstStyle>
            <a:lvl1pPr>
              <a:defRPr kumimoji="0" lang="en-US" sz="4400" b="0" i="1" u="none" strike="noStrike" cap="none" spc="0" normalizeH="0" baseline="0" dirty="0" smtClean="0">
                <a:ln>
                  <a:noFill/>
                </a:ln>
                <a:solidFill>
                  <a:srgbClr val="445469"/>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Tree>
    <p:extLst>
      <p:ext uri="{BB962C8B-B14F-4D97-AF65-F5344CB8AC3E}">
        <p14:creationId xmlns:p14="http://schemas.microsoft.com/office/powerpoint/2010/main" val="276563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Rectangle 17">
            <a:extLst>
              <a:ext uri="{FF2B5EF4-FFF2-40B4-BE49-F238E27FC236}">
                <a16:creationId xmlns="" xmlns:a16="http://schemas.microsoft.com/office/drawing/2014/main" id="{61254A2E-70FA-4B72-AFE0-9437A7D035A6}"/>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DEDBB5C5-7DB2-49A2-9678-32FD989ED8EF}"/>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32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
        <p:nvSpPr>
          <p:cNvPr id="4" name="Rectangle 17">
            <a:extLst>
              <a:ext uri="{FF2B5EF4-FFF2-40B4-BE49-F238E27FC236}">
                <a16:creationId xmlns="" xmlns:a16="http://schemas.microsoft.com/office/drawing/2014/main" id="{CE7620D8-B557-4E07-84C4-798EBB212638}"/>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7416708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0" y="2168525"/>
            <a:ext cx="10515600" cy="4351338"/>
          </a:xfrm>
          <a:prstGeom prst="rect">
            <a:avLst/>
          </a:prstGeom>
        </p:spPr>
        <p:txBody>
          <a:bodyPr/>
          <a:lstStyle>
            <a:lvl1pPr>
              <a:defRPr>
                <a:solidFill>
                  <a:srgbClr val="445469"/>
                </a:solidFill>
                <a:latin typeface="Monserrat"/>
                <a:cs typeface="Times New Roman" panose="02020603050405020304" pitchFamily="18" charset="0"/>
              </a:defRPr>
            </a:lvl1pPr>
            <a:lvl2pPr>
              <a:defRPr>
                <a:solidFill>
                  <a:srgbClr val="445469"/>
                </a:solidFill>
                <a:latin typeface="Monserrat"/>
                <a:cs typeface="Times New Roman" panose="02020603050405020304" pitchFamily="18" charset="0"/>
              </a:defRPr>
            </a:lvl2pPr>
            <a:lvl3pPr>
              <a:defRPr>
                <a:solidFill>
                  <a:srgbClr val="445469"/>
                </a:solidFill>
                <a:latin typeface="Monserrat"/>
                <a:cs typeface="Times New Roman" panose="02020603050405020304" pitchFamily="18" charset="0"/>
              </a:defRPr>
            </a:lvl3pPr>
            <a:lvl4pPr>
              <a:defRPr>
                <a:solidFill>
                  <a:srgbClr val="445469"/>
                </a:solidFill>
                <a:latin typeface="Monserrat"/>
                <a:cs typeface="Times New Roman" panose="02020603050405020304" pitchFamily="18" charset="0"/>
              </a:defRPr>
            </a:lvl4pPr>
            <a:lvl5pPr>
              <a:defRPr>
                <a:solidFill>
                  <a:srgbClr val="445469"/>
                </a:solidFill>
                <a:latin typeface="Monserrat"/>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7">
            <a:extLst>
              <a:ext uri="{FF2B5EF4-FFF2-40B4-BE49-F238E27FC236}">
                <a16:creationId xmlns="" xmlns:a16="http://schemas.microsoft.com/office/drawing/2014/main" id="{978A5F5C-F126-4567-B28C-2DAF76570856}"/>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 Placeholder 19">
            <a:extLst>
              <a:ext uri="{FF2B5EF4-FFF2-40B4-BE49-F238E27FC236}">
                <a16:creationId xmlns="" xmlns:a16="http://schemas.microsoft.com/office/drawing/2014/main" id="{C76C5269-6C9F-4AB1-98AF-2896A1B90D50}"/>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32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a:t>Click to edit Master text styles</a:t>
            </a:r>
          </a:p>
        </p:txBody>
      </p:sp>
      <p:sp>
        <p:nvSpPr>
          <p:cNvPr id="5" name="Rectangle 17">
            <a:extLst>
              <a:ext uri="{FF2B5EF4-FFF2-40B4-BE49-F238E27FC236}">
                <a16:creationId xmlns="" xmlns:a16="http://schemas.microsoft.com/office/drawing/2014/main" id="{19186E1F-84FB-423B-B89C-4BEE393465CE}"/>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8836728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1" y="2168525"/>
            <a:ext cx="6019800" cy="4351338"/>
          </a:xfrm>
          <a:prstGeom prst="rect">
            <a:avLst/>
          </a:prstGeom>
        </p:spPr>
        <p:txBody>
          <a:bodyPr/>
          <a:lstStyle>
            <a:lvl1pPr>
              <a:defRPr>
                <a:solidFill>
                  <a:srgbClr val="445469"/>
                </a:solidFill>
                <a:latin typeface="Monserrat"/>
                <a:cs typeface="Times New Roman" panose="02020603050405020304" pitchFamily="18" charset="0"/>
              </a:defRPr>
            </a:lvl1pPr>
            <a:lvl2pPr>
              <a:defRPr>
                <a:solidFill>
                  <a:srgbClr val="445469"/>
                </a:solidFill>
                <a:latin typeface="Monserrat"/>
                <a:cs typeface="Times New Roman" panose="02020603050405020304" pitchFamily="18" charset="0"/>
              </a:defRPr>
            </a:lvl2pPr>
            <a:lvl3pPr>
              <a:defRPr>
                <a:solidFill>
                  <a:srgbClr val="445469"/>
                </a:solidFill>
                <a:latin typeface="Monserrat"/>
                <a:cs typeface="Times New Roman" panose="02020603050405020304" pitchFamily="18" charset="0"/>
              </a:defRPr>
            </a:lvl3pPr>
            <a:lvl4pPr>
              <a:defRPr>
                <a:solidFill>
                  <a:srgbClr val="445469"/>
                </a:solidFill>
                <a:latin typeface="Monserrat"/>
                <a:cs typeface="Times New Roman" panose="02020603050405020304" pitchFamily="18" charset="0"/>
              </a:defRPr>
            </a:lvl4pPr>
            <a:lvl5pPr>
              <a:defRPr>
                <a:solidFill>
                  <a:srgbClr val="445469"/>
                </a:solidFill>
                <a:latin typeface="Monserrat"/>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6915151" y="2168525"/>
            <a:ext cx="5238750" cy="4351338"/>
          </a:xfrm>
        </p:spPr>
        <p:txBody>
          <a:bodyPr/>
          <a:lstStyle/>
          <a:p>
            <a:r>
              <a:rPr lang="en-US"/>
              <a:t>Click icon to add picture</a:t>
            </a:r>
          </a:p>
        </p:txBody>
      </p:sp>
      <p:sp>
        <p:nvSpPr>
          <p:cNvPr id="9" name="Rectangle 17">
            <a:extLst>
              <a:ext uri="{FF2B5EF4-FFF2-40B4-BE49-F238E27FC236}">
                <a16:creationId xmlns="" xmlns:a16="http://schemas.microsoft.com/office/drawing/2014/main" id="{F2D8B1C4-7D99-4B47-A181-533557E2C084}"/>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19">
            <a:extLst>
              <a:ext uri="{FF2B5EF4-FFF2-40B4-BE49-F238E27FC236}">
                <a16:creationId xmlns="" xmlns:a16="http://schemas.microsoft.com/office/drawing/2014/main" id="{F7731102-B20F-4320-8946-37524809FC05}"/>
              </a:ext>
            </a:extLst>
          </p:cNvPr>
          <p:cNvSpPr>
            <a:spLocks noGrp="1"/>
          </p:cNvSpPr>
          <p:nvPr>
            <p:ph type="body" sz="quarter" idx="11"/>
          </p:nvPr>
        </p:nvSpPr>
        <p:spPr>
          <a:xfrm>
            <a:off x="838200" y="160971"/>
            <a:ext cx="10515600" cy="1083629"/>
          </a:xfrm>
          <a:prstGeom prst="rect">
            <a:avLst/>
          </a:prstGeom>
          <a:noFill/>
        </p:spPr>
        <p:txBody>
          <a:bodyPr wrap="square" rtlCol="0" anchor="b">
            <a:normAutofit/>
          </a:bodyPr>
          <a:lstStyle>
            <a:lvl1pPr>
              <a:defRPr kumimoji="0" lang="en-US" sz="32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
        <p:nvSpPr>
          <p:cNvPr id="6" name="Rectangle 17">
            <a:extLst>
              <a:ext uri="{FF2B5EF4-FFF2-40B4-BE49-F238E27FC236}">
                <a16:creationId xmlns="" xmlns:a16="http://schemas.microsoft.com/office/drawing/2014/main" id="{512365FA-D6EF-49F0-9CC6-6A5103EF1F3E}"/>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1514951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65A5C47-3C0F-422E-9EDC-52477C07DF82}"/>
              </a:ext>
            </a:extLst>
          </p:cNvPr>
          <p:cNvSpPr>
            <a:spLocks noChangeAspect="1"/>
          </p:cNvSpPr>
          <p:nvPr/>
        </p:nvSpPr>
        <p:spPr>
          <a:xfrm>
            <a:off x="2260972" y="243603"/>
            <a:ext cx="7670055" cy="6370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CFF98507-FF7E-43C4-B6D9-F9C6F86639BB}"/>
              </a:ext>
            </a:extLst>
          </p:cNvPr>
          <p:cNvSpPr>
            <a:spLocks noChangeAspect="1"/>
          </p:cNvSpPr>
          <p:nvPr userDrawn="1"/>
        </p:nvSpPr>
        <p:spPr>
          <a:xfrm>
            <a:off x="2260972" y="243603"/>
            <a:ext cx="7670055" cy="6370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98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838200" y="2168525"/>
            <a:ext cx="7286624" cy="4351338"/>
          </a:xfrm>
          <a:prstGeom prst="rect">
            <a:avLst/>
          </a:prstGeom>
        </p:spPr>
        <p:txBody>
          <a:bodyPr/>
          <a:lstStyle>
            <a:lvl1pPr>
              <a:defRPr>
                <a:solidFill>
                  <a:srgbClr val="445469"/>
                </a:solidFill>
                <a:latin typeface="Monserrat"/>
                <a:cs typeface="Times New Roman" panose="02020603050405020304" pitchFamily="18" charset="0"/>
              </a:defRPr>
            </a:lvl1pPr>
            <a:lvl2pPr>
              <a:defRPr>
                <a:solidFill>
                  <a:srgbClr val="445469"/>
                </a:solidFill>
                <a:latin typeface="Monserrat"/>
                <a:cs typeface="Times New Roman" panose="02020603050405020304" pitchFamily="18" charset="0"/>
              </a:defRPr>
            </a:lvl2pPr>
            <a:lvl3pPr>
              <a:defRPr>
                <a:solidFill>
                  <a:srgbClr val="445469"/>
                </a:solidFill>
                <a:latin typeface="Monserrat"/>
                <a:cs typeface="Times New Roman" panose="02020603050405020304" pitchFamily="18" charset="0"/>
              </a:defRPr>
            </a:lvl3pPr>
            <a:lvl4pPr>
              <a:defRPr>
                <a:solidFill>
                  <a:srgbClr val="445469"/>
                </a:solidFill>
                <a:latin typeface="Monserrat"/>
                <a:cs typeface="Times New Roman" panose="02020603050405020304" pitchFamily="18" charset="0"/>
              </a:defRPr>
            </a:lvl4pPr>
            <a:lvl5pPr>
              <a:defRPr>
                <a:solidFill>
                  <a:srgbClr val="445469"/>
                </a:solidFill>
                <a:latin typeface="Monserrat"/>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8124825" y="0"/>
            <a:ext cx="4067175" cy="6858000"/>
          </a:xfrm>
        </p:spPr>
        <p:txBody>
          <a:bodyPr/>
          <a:lstStyle/>
          <a:p>
            <a:r>
              <a:rPr lang="en-US"/>
              <a:t>Click icon to add picture</a:t>
            </a:r>
            <a:endParaRPr lang="en-US" dirty="0"/>
          </a:p>
        </p:txBody>
      </p:sp>
      <p:sp>
        <p:nvSpPr>
          <p:cNvPr id="9" name="Rectangle 17">
            <a:extLst>
              <a:ext uri="{FF2B5EF4-FFF2-40B4-BE49-F238E27FC236}">
                <a16:creationId xmlns="" xmlns:a16="http://schemas.microsoft.com/office/drawing/2014/main" id="{71B29006-7129-4414-9DAB-15788239D064}"/>
              </a:ext>
            </a:extLst>
          </p:cNvPr>
          <p:cNvSpPr/>
          <p:nvPr/>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B7A41C0C-6A89-4ECE-9407-366D2BD0D3CB}"/>
              </a:ext>
            </a:extLst>
          </p:cNvPr>
          <p:cNvSpPr>
            <a:spLocks noGrp="1"/>
          </p:cNvSpPr>
          <p:nvPr>
            <p:ph type="body" sz="quarter" idx="11"/>
          </p:nvPr>
        </p:nvSpPr>
        <p:spPr>
          <a:xfrm>
            <a:off x="838200" y="160971"/>
            <a:ext cx="7286624" cy="1083629"/>
          </a:xfrm>
          <a:prstGeom prst="rect">
            <a:avLst/>
          </a:prstGeom>
          <a:noFill/>
        </p:spPr>
        <p:txBody>
          <a:bodyPr wrap="square" rtlCol="0" anchor="b">
            <a:noAutofit/>
          </a:bodyPr>
          <a:lstStyle>
            <a:lvl1pPr>
              <a:defRPr kumimoji="0" lang="en-US" sz="32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a:t>Click to edit Master text styles</a:t>
            </a:r>
          </a:p>
        </p:txBody>
      </p:sp>
      <p:sp>
        <p:nvSpPr>
          <p:cNvPr id="6" name="Rectangle 17">
            <a:extLst>
              <a:ext uri="{FF2B5EF4-FFF2-40B4-BE49-F238E27FC236}">
                <a16:creationId xmlns="" xmlns:a16="http://schemas.microsoft.com/office/drawing/2014/main" id="{4019D890-740F-44BC-BEBE-9B1D4C5F5B73}"/>
              </a:ext>
            </a:extLst>
          </p:cNvPr>
          <p:cNvSpPr/>
          <p:nvPr userDrawn="1"/>
        </p:nvSpPr>
        <p:spPr>
          <a:xfrm>
            <a:off x="83820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763426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ECF046-89C3-454C-9DE4-E082A5429F4B}"/>
              </a:ext>
            </a:extLst>
          </p:cNvPr>
          <p:cNvSpPr>
            <a:spLocks noGrp="1"/>
          </p:cNvSpPr>
          <p:nvPr>
            <p:ph idx="1"/>
          </p:nvPr>
        </p:nvSpPr>
        <p:spPr>
          <a:xfrm>
            <a:off x="4133850" y="2168525"/>
            <a:ext cx="7286624" cy="4351338"/>
          </a:xfrm>
          <a:prstGeom prst="rect">
            <a:avLst/>
          </a:prstGeom>
        </p:spPr>
        <p:txBody>
          <a:bodyPr/>
          <a:lstStyle>
            <a:lvl1pPr>
              <a:defRPr>
                <a:solidFill>
                  <a:srgbClr val="445469"/>
                </a:solidFill>
                <a:latin typeface="Monserrat"/>
                <a:cs typeface="Times New Roman" panose="02020603050405020304" pitchFamily="18" charset="0"/>
              </a:defRPr>
            </a:lvl1pPr>
            <a:lvl2pPr>
              <a:defRPr>
                <a:solidFill>
                  <a:srgbClr val="445469"/>
                </a:solidFill>
                <a:latin typeface="Monserrat"/>
                <a:cs typeface="Times New Roman" panose="02020603050405020304" pitchFamily="18" charset="0"/>
              </a:defRPr>
            </a:lvl2pPr>
            <a:lvl3pPr>
              <a:defRPr>
                <a:solidFill>
                  <a:srgbClr val="445469"/>
                </a:solidFill>
                <a:latin typeface="Monserrat"/>
                <a:cs typeface="Times New Roman" panose="02020603050405020304" pitchFamily="18" charset="0"/>
              </a:defRPr>
            </a:lvl3pPr>
            <a:lvl4pPr>
              <a:defRPr>
                <a:solidFill>
                  <a:srgbClr val="445469"/>
                </a:solidFill>
                <a:latin typeface="Monserrat"/>
                <a:cs typeface="Times New Roman" panose="02020603050405020304" pitchFamily="18" charset="0"/>
              </a:defRPr>
            </a:lvl4pPr>
            <a:lvl5pPr>
              <a:defRPr>
                <a:solidFill>
                  <a:srgbClr val="445469"/>
                </a:solidFill>
                <a:latin typeface="Monserrat"/>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 xmlns:a16="http://schemas.microsoft.com/office/drawing/2014/main" id="{4EB5F037-2EDF-4C8C-A2F7-32033FF0C823}"/>
              </a:ext>
            </a:extLst>
          </p:cNvPr>
          <p:cNvSpPr>
            <a:spLocks noGrp="1"/>
          </p:cNvSpPr>
          <p:nvPr>
            <p:ph type="pic" sz="quarter" idx="12"/>
          </p:nvPr>
        </p:nvSpPr>
        <p:spPr>
          <a:xfrm>
            <a:off x="0" y="0"/>
            <a:ext cx="4067175" cy="6858000"/>
          </a:xfrm>
        </p:spPr>
        <p:txBody>
          <a:bodyPr/>
          <a:lstStyle/>
          <a:p>
            <a:r>
              <a:rPr lang="en-US" dirty="0"/>
              <a:t>Click icon to add picture</a:t>
            </a:r>
          </a:p>
        </p:txBody>
      </p:sp>
      <p:sp>
        <p:nvSpPr>
          <p:cNvPr id="9" name="Rectangle 17">
            <a:extLst>
              <a:ext uri="{FF2B5EF4-FFF2-40B4-BE49-F238E27FC236}">
                <a16:creationId xmlns="" xmlns:a16="http://schemas.microsoft.com/office/drawing/2014/main" id="{4764A684-D8CE-44A7-8F0A-618C5BC45814}"/>
              </a:ext>
            </a:extLst>
          </p:cNvPr>
          <p:cNvSpPr/>
          <p:nvPr/>
        </p:nvSpPr>
        <p:spPr>
          <a:xfrm>
            <a:off x="413385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Text Placeholder 19">
            <a:extLst>
              <a:ext uri="{FF2B5EF4-FFF2-40B4-BE49-F238E27FC236}">
                <a16:creationId xmlns="" xmlns:a16="http://schemas.microsoft.com/office/drawing/2014/main" id="{8B67FF41-AB54-409A-93E6-FFE2F7329BB4}"/>
              </a:ext>
            </a:extLst>
          </p:cNvPr>
          <p:cNvSpPr>
            <a:spLocks noGrp="1"/>
          </p:cNvSpPr>
          <p:nvPr>
            <p:ph type="body" sz="quarter" idx="11"/>
          </p:nvPr>
        </p:nvSpPr>
        <p:spPr>
          <a:xfrm>
            <a:off x="4133850" y="160971"/>
            <a:ext cx="7286624" cy="1083629"/>
          </a:xfrm>
          <a:prstGeom prst="rect">
            <a:avLst/>
          </a:prstGeom>
          <a:noFill/>
        </p:spPr>
        <p:txBody>
          <a:bodyPr wrap="square" rtlCol="0" anchor="b">
            <a:noAutofit/>
          </a:bodyPr>
          <a:lstStyle>
            <a:lvl1pPr>
              <a:defRPr kumimoji="0" lang="en-US" sz="3200" b="0" i="1" u="none" strike="noStrike" cap="none" spc="0" normalizeH="0" baseline="0" dirty="0" smtClean="0">
                <a:ln>
                  <a:noFill/>
                </a:ln>
                <a:solidFill>
                  <a:srgbClr val="445469"/>
                </a:solidFill>
                <a:effectLst/>
                <a:uLnTx/>
                <a:uFillTx/>
                <a:latin typeface="Monserrat"/>
                <a:ea typeface="Monserrat"/>
                <a:cs typeface="Times New Roman" panose="02020603050405020304" pitchFamily="18" charset="0"/>
              </a:defRPr>
            </a:lvl1pPr>
          </a:lstStyle>
          <a:p>
            <a:pPr marL="0" marR="0" lvl="0" indent="0" fontAlgn="auto">
              <a:lnSpc>
                <a:spcPct val="100000"/>
              </a:lnSpc>
              <a:spcBef>
                <a:spcPts val="0"/>
              </a:spcBef>
              <a:spcAft>
                <a:spcPts val="0"/>
              </a:spcAft>
              <a:buClrTx/>
              <a:buSzTx/>
              <a:buFontTx/>
              <a:buNone/>
              <a:tabLst/>
            </a:pPr>
            <a:r>
              <a:rPr lang="en-US" dirty="0"/>
              <a:t>Click to edit Master text styles</a:t>
            </a:r>
          </a:p>
        </p:txBody>
      </p:sp>
      <p:sp>
        <p:nvSpPr>
          <p:cNvPr id="6" name="Rectangle 17">
            <a:extLst>
              <a:ext uri="{FF2B5EF4-FFF2-40B4-BE49-F238E27FC236}">
                <a16:creationId xmlns="" xmlns:a16="http://schemas.microsoft.com/office/drawing/2014/main" id="{90A1BDA8-C4AA-48AF-9FC7-5570F362CD68}"/>
              </a:ext>
            </a:extLst>
          </p:cNvPr>
          <p:cNvSpPr/>
          <p:nvPr userDrawn="1"/>
        </p:nvSpPr>
        <p:spPr>
          <a:xfrm>
            <a:off x="4133850" y="1332231"/>
            <a:ext cx="801252" cy="45719"/>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6907024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445469"/>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31882131-10C4-4EB8-9D48-9AB6A0409CA7}"/>
              </a:ext>
            </a:extLst>
          </p:cNvPr>
          <p:cNvSpPr>
            <a:spLocks noGrp="1"/>
          </p:cNvSpPr>
          <p:nvPr>
            <p:ph type="body" sz="quarter" idx="10" hasCustomPrompt="1"/>
          </p:nvPr>
        </p:nvSpPr>
        <p:spPr>
          <a:xfrm>
            <a:off x="0" y="1711569"/>
            <a:ext cx="12192000" cy="2116015"/>
          </a:xfrm>
          <a:prstGeom prst="rect">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bg1"/>
                </a:solidFill>
                <a:latin typeface="Monserrat"/>
                <a:cs typeface="Times New Roman" panose="02020603050405020304" pitchFamily="18" charset="0"/>
              </a:defRPr>
            </a:lvl1pPr>
          </a:lstStyle>
          <a:p>
            <a:pPr lvl="0"/>
            <a:r>
              <a:rPr lang="en-US" dirty="0"/>
              <a:t>Click to edit Master text styles</a:t>
            </a:r>
          </a:p>
        </p:txBody>
      </p:sp>
      <p:sp>
        <p:nvSpPr>
          <p:cNvPr id="3" name="Text Placeholder 3">
            <a:extLst>
              <a:ext uri="{FF2B5EF4-FFF2-40B4-BE49-F238E27FC236}">
                <a16:creationId xmlns="" xmlns:a16="http://schemas.microsoft.com/office/drawing/2014/main" id="{D73E44FC-48A4-9545-99C5-D21893763384}"/>
              </a:ext>
            </a:extLst>
          </p:cNvPr>
          <p:cNvSpPr>
            <a:spLocks noGrp="1"/>
          </p:cNvSpPr>
          <p:nvPr>
            <p:ph type="body" sz="quarter" idx="11" hasCustomPrompt="1"/>
          </p:nvPr>
        </p:nvSpPr>
        <p:spPr>
          <a:xfrm>
            <a:off x="0" y="3833446"/>
            <a:ext cx="12192000" cy="1242647"/>
          </a:xfrm>
          <a:prstGeom prst="rect">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rgbClr val="E96B56"/>
                </a:solidFill>
                <a:latin typeface="Monserrat"/>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35117981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bg>
      <p:bgPr>
        <a:solidFill>
          <a:srgbClr val="445469"/>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31882131-10C4-4EB8-9D48-9AB6A0409CA7}"/>
              </a:ext>
            </a:extLst>
          </p:cNvPr>
          <p:cNvSpPr>
            <a:spLocks noGrp="1"/>
          </p:cNvSpPr>
          <p:nvPr>
            <p:ph type="body" sz="quarter" idx="10"/>
          </p:nvPr>
        </p:nvSpPr>
        <p:spPr>
          <a:xfrm>
            <a:off x="0" y="0"/>
            <a:ext cx="12192000" cy="6858000"/>
          </a:xfrm>
          <a:prstGeom prst="rect">
            <a:avLst/>
          </a:prstGeom>
        </p:spPr>
        <p:txBody>
          <a:bodyPr anchor="ctr">
            <a:noAutofit/>
          </a:bodyPr>
          <a:lstStyle>
            <a:lvl1pPr marL="0" indent="0" algn="ctr">
              <a:buNone/>
              <a:defRPr>
                <a:solidFill>
                  <a:schemeClr val="bg1"/>
                </a:solidFill>
                <a:latin typeface="Monserrat"/>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34843710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0A5BAFD-E164-476C-BF04-36FB508E6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2E27515-2A2D-4D6C-9535-72185AB84B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27843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28" r:id="rId10"/>
    <p:sldLayoutId id="2147483740" r:id="rId11"/>
    <p:sldLayoutId id="2147483729" r:id="rId12"/>
    <p:sldLayoutId id="2147483742" r:id="rId13"/>
    <p:sldLayoutId id="2147483750" r:id="rId14"/>
    <p:sldLayoutId id="2147483744" r:id="rId15"/>
    <p:sldLayoutId id="2147483745"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onserra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23A4EDC4-8B71-49E3-B679-8DFAC4CEFA99}"/>
              </a:ext>
            </a:extLst>
          </p:cNvPr>
          <p:cNvSpPr>
            <a:spLocks noGrp="1"/>
          </p:cNvSpPr>
          <p:nvPr>
            <p:ph type="body" sz="quarter" idx="11"/>
          </p:nvPr>
        </p:nvSpPr>
        <p:spPr/>
        <p:txBody>
          <a:bodyPr>
            <a:normAutofit fontScale="85000" lnSpcReduction="20000"/>
          </a:bodyPr>
          <a:lstStyle/>
          <a:p>
            <a:pPr marL="0" indent="0">
              <a:buNone/>
            </a:pPr>
            <a:r>
              <a:rPr lang="en-US" dirty="0">
                <a:solidFill>
                  <a:srgbClr val="445469"/>
                </a:solidFill>
                <a:latin typeface="Monserrat"/>
              </a:rPr>
              <a:t>Architectural Patterns to deploy Machine Learning scalable applications</a:t>
            </a:r>
          </a:p>
        </p:txBody>
      </p:sp>
      <p:sp>
        <p:nvSpPr>
          <p:cNvPr id="5" name="Text Placeholder 4">
            <a:extLst>
              <a:ext uri="{FF2B5EF4-FFF2-40B4-BE49-F238E27FC236}">
                <a16:creationId xmlns="" xmlns:a16="http://schemas.microsoft.com/office/drawing/2014/main" id="{D9FF1892-9C8D-4AB6-B340-360AE03032F6}"/>
              </a:ext>
            </a:extLst>
          </p:cNvPr>
          <p:cNvSpPr>
            <a:spLocks noGrp="1"/>
          </p:cNvSpPr>
          <p:nvPr>
            <p:ph type="body" sz="quarter" idx="12"/>
          </p:nvPr>
        </p:nvSpPr>
        <p:spPr/>
        <p:txBody>
          <a:bodyPr/>
          <a:lstStyle/>
          <a:p>
            <a:r>
              <a:rPr lang="it-IT" dirty="0">
                <a:solidFill>
                  <a:srgbClr val="E96B56"/>
                </a:solidFill>
                <a:latin typeface="Monserrat"/>
              </a:rPr>
              <a:t>Software Architecture Foundation</a:t>
            </a:r>
            <a:endParaRPr lang="en-US" dirty="0">
              <a:solidFill>
                <a:srgbClr val="E96B56"/>
              </a:solidFill>
              <a:latin typeface="Monserrat"/>
            </a:endParaRPr>
          </a:p>
        </p:txBody>
      </p:sp>
      <p:pic>
        <p:nvPicPr>
          <p:cNvPr id="8" name="Picture Placeholder 10" descr="A picture containing text, map&#10;&#10;Description automatically generated">
            <a:extLst>
              <a:ext uri="{FF2B5EF4-FFF2-40B4-BE49-F238E27FC236}">
                <a16:creationId xmlns="" xmlns:a16="http://schemas.microsoft.com/office/drawing/2014/main" id="{3FD9906D-40CF-425B-84EB-AF6915DD34D9}"/>
              </a:ext>
            </a:extLst>
          </p:cNvPr>
          <p:cNvPicPr>
            <a:picLocks noGrp="1" noChangeAspect="1"/>
          </p:cNvPicPr>
          <p:nvPr>
            <p:ph type="pic" sz="quarter" idx="13"/>
          </p:nvPr>
        </p:nvPicPr>
        <p:blipFill>
          <a:blip r:embed="rId2">
            <a:duotone>
              <a:prstClr val="black"/>
              <a:srgbClr val="E96B56">
                <a:tint val="45000"/>
                <a:satMod val="400000"/>
              </a:srgbClr>
            </a:duotone>
            <a:extLst>
              <a:ext uri="{28A0092B-C50C-407E-A947-70E740481C1C}">
                <a14:useLocalDpi xmlns:a14="http://schemas.microsoft.com/office/drawing/2010/main" val="0"/>
              </a:ext>
            </a:extLst>
          </a:blip>
          <a:srcRect/>
          <a:stretch>
            <a:fillRect/>
          </a:stretch>
        </p:blipFill>
        <p:spPr/>
      </p:pic>
      <p:sp>
        <p:nvSpPr>
          <p:cNvPr id="7" name="Text Placeholder 6">
            <a:extLst>
              <a:ext uri="{FF2B5EF4-FFF2-40B4-BE49-F238E27FC236}">
                <a16:creationId xmlns="" xmlns:a16="http://schemas.microsoft.com/office/drawing/2014/main" id="{B2A52C59-F7E1-48D5-BF15-7A9F8501792D}"/>
              </a:ext>
            </a:extLst>
          </p:cNvPr>
          <p:cNvSpPr>
            <a:spLocks noGrp="1"/>
          </p:cNvSpPr>
          <p:nvPr>
            <p:ph type="body" sz="quarter" idx="14"/>
          </p:nvPr>
        </p:nvSpPr>
        <p:spPr/>
        <p:txBody>
          <a:bodyPr>
            <a:normAutofit fontScale="92500" lnSpcReduction="20000"/>
          </a:bodyPr>
          <a:lstStyle/>
          <a:p>
            <a:r>
              <a:rPr lang="en-US" dirty="0">
                <a:latin typeface="Monserrat"/>
              </a:rPr>
              <a:t>“We have some intuition that there are different kinds of software architectures, but we have not formalized, or institutionalized, them.” A.L. Wolf</a:t>
            </a:r>
          </a:p>
        </p:txBody>
      </p:sp>
    </p:spTree>
    <p:extLst>
      <p:ext uri="{BB962C8B-B14F-4D97-AF65-F5344CB8AC3E}">
        <p14:creationId xmlns:p14="http://schemas.microsoft.com/office/powerpoint/2010/main" val="676998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B401EF0-3F53-452D-B712-78B98298B97F}"/>
              </a:ext>
            </a:extLst>
          </p:cNvPr>
          <p:cNvSpPr>
            <a:spLocks noGrp="1"/>
          </p:cNvSpPr>
          <p:nvPr>
            <p:ph type="body" sz="quarter" idx="11"/>
          </p:nvPr>
        </p:nvSpPr>
        <p:spPr/>
        <p:txBody>
          <a:bodyPr>
            <a:normAutofit/>
          </a:bodyPr>
          <a:lstStyle/>
          <a:p>
            <a:pPr marL="0" indent="0">
              <a:buNone/>
            </a:pPr>
            <a:r>
              <a:rPr lang="it-IT" dirty="0"/>
              <a:t>Real life – </a:t>
            </a:r>
            <a:r>
              <a:rPr lang="it-IT" dirty="0" err="1">
                <a:solidFill>
                  <a:srgbClr val="E96B56"/>
                </a:solidFill>
              </a:rPr>
              <a:t>Finding</a:t>
            </a:r>
            <a:r>
              <a:rPr lang="it-IT" dirty="0">
                <a:solidFill>
                  <a:srgbClr val="E96B56"/>
                </a:solidFill>
              </a:rPr>
              <a:t> </a:t>
            </a:r>
            <a:r>
              <a:rPr lang="it-IT" dirty="0" err="1">
                <a:solidFill>
                  <a:srgbClr val="E96B56"/>
                </a:solidFill>
              </a:rPr>
              <a:t>Anomalies</a:t>
            </a:r>
            <a:r>
              <a:rPr lang="it-IT" dirty="0">
                <a:solidFill>
                  <a:srgbClr val="E96B56"/>
                </a:solidFill>
              </a:rPr>
              <a:t> over </a:t>
            </a:r>
            <a:r>
              <a:rPr lang="it-IT" dirty="0" err="1">
                <a:solidFill>
                  <a:srgbClr val="E96B56"/>
                </a:solidFill>
              </a:rPr>
              <a:t>inventory</a:t>
            </a:r>
            <a:endParaRPr lang="en-US" dirty="0">
              <a:solidFill>
                <a:srgbClr val="E96B56"/>
              </a:solidFill>
            </a:endParaRPr>
          </a:p>
        </p:txBody>
      </p:sp>
      <p:sp>
        <p:nvSpPr>
          <p:cNvPr id="3" name="Rounded Rectangle 10">
            <a:extLst>
              <a:ext uri="{FF2B5EF4-FFF2-40B4-BE49-F238E27FC236}">
                <a16:creationId xmlns="" xmlns:a16="http://schemas.microsoft.com/office/drawing/2014/main" id="{B88E4B15-E22E-499D-A667-C8C487647439}"/>
              </a:ext>
            </a:extLst>
          </p:cNvPr>
          <p:cNvSpPr/>
          <p:nvPr/>
        </p:nvSpPr>
        <p:spPr>
          <a:xfrm>
            <a:off x="1781952" y="2619845"/>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SAP</a:t>
            </a:r>
            <a:endParaRPr lang="en-US" b="1" dirty="0">
              <a:solidFill>
                <a:srgbClr val="5B9BD5"/>
              </a:solidFill>
            </a:endParaRPr>
          </a:p>
        </p:txBody>
      </p:sp>
      <p:sp>
        <p:nvSpPr>
          <p:cNvPr id="5" name="Rounded Rectangle 45">
            <a:extLst>
              <a:ext uri="{FF2B5EF4-FFF2-40B4-BE49-F238E27FC236}">
                <a16:creationId xmlns="" xmlns:a16="http://schemas.microsoft.com/office/drawing/2014/main" id="{12487AB7-1545-4926-BF6D-3F8C88D73FCD}"/>
              </a:ext>
            </a:extLst>
          </p:cNvPr>
          <p:cNvSpPr/>
          <p:nvPr/>
        </p:nvSpPr>
        <p:spPr>
          <a:xfrm>
            <a:off x="7186952" y="2333784"/>
            <a:ext cx="4628911" cy="4164293"/>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a:solidFill>
                  <a:srgbClr val="E96B56"/>
                </a:solidFill>
              </a:rPr>
              <a:t>Anomaly</a:t>
            </a:r>
            <a:r>
              <a:rPr lang="it-IT" b="1" dirty="0">
                <a:solidFill>
                  <a:srgbClr val="E96B56"/>
                </a:solidFill>
              </a:rPr>
              <a:t> Detector</a:t>
            </a:r>
            <a:endParaRPr lang="en-US" b="1" dirty="0">
              <a:solidFill>
                <a:srgbClr val="E96B56"/>
              </a:solidFill>
            </a:endParaRPr>
          </a:p>
        </p:txBody>
      </p:sp>
      <p:sp>
        <p:nvSpPr>
          <p:cNvPr id="6" name="Flowchart: Magnetic Disk 5">
            <a:extLst>
              <a:ext uri="{FF2B5EF4-FFF2-40B4-BE49-F238E27FC236}">
                <a16:creationId xmlns="" xmlns:a16="http://schemas.microsoft.com/office/drawing/2014/main" id="{4EEAAE37-FFB7-40B6-BAC3-A48678FDCDD2}"/>
              </a:ext>
            </a:extLst>
          </p:cNvPr>
          <p:cNvSpPr/>
          <p:nvPr/>
        </p:nvSpPr>
        <p:spPr>
          <a:xfrm>
            <a:off x="9105354" y="3226644"/>
            <a:ext cx="916374" cy="79776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7" name="Rectangle 6">
            <a:extLst>
              <a:ext uri="{FF2B5EF4-FFF2-40B4-BE49-F238E27FC236}">
                <a16:creationId xmlns="" xmlns:a16="http://schemas.microsoft.com/office/drawing/2014/main" id="{36089B66-9F79-4A0C-AFCD-35F47F87564B}"/>
              </a:ext>
            </a:extLst>
          </p:cNvPr>
          <p:cNvSpPr/>
          <p:nvPr/>
        </p:nvSpPr>
        <p:spPr>
          <a:xfrm>
            <a:off x="10579055" y="5589609"/>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sp>
        <p:nvSpPr>
          <p:cNvPr id="8" name="Rectangle 7">
            <a:extLst>
              <a:ext uri="{FF2B5EF4-FFF2-40B4-BE49-F238E27FC236}">
                <a16:creationId xmlns="" xmlns:a16="http://schemas.microsoft.com/office/drawing/2014/main" id="{97CF1433-8EDC-4E4F-AE53-7C5255DD7A56}"/>
              </a:ext>
            </a:extLst>
          </p:cNvPr>
          <p:cNvSpPr/>
          <p:nvPr/>
        </p:nvSpPr>
        <p:spPr>
          <a:xfrm>
            <a:off x="10481966" y="3926038"/>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9" name="Flowchart: Magnetic Disk 8">
            <a:extLst>
              <a:ext uri="{FF2B5EF4-FFF2-40B4-BE49-F238E27FC236}">
                <a16:creationId xmlns="" xmlns:a16="http://schemas.microsoft.com/office/drawing/2014/main" id="{131F8AB2-2D89-49B0-98C6-164828F98E1B}"/>
              </a:ext>
            </a:extLst>
          </p:cNvPr>
          <p:cNvSpPr/>
          <p:nvPr/>
        </p:nvSpPr>
        <p:spPr>
          <a:xfrm>
            <a:off x="9237148" y="5883355"/>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MySQL</a:t>
            </a:r>
            <a:endParaRPr lang="en-US" sz="1200" dirty="0"/>
          </a:p>
        </p:txBody>
      </p:sp>
      <p:sp>
        <p:nvSpPr>
          <p:cNvPr id="10" name="Rectangle 9">
            <a:extLst>
              <a:ext uri="{FF2B5EF4-FFF2-40B4-BE49-F238E27FC236}">
                <a16:creationId xmlns="" xmlns:a16="http://schemas.microsoft.com/office/drawing/2014/main" id="{65F50DDC-B9B4-4870-9363-9F10D971E4EC}"/>
              </a:ext>
            </a:extLst>
          </p:cNvPr>
          <p:cNvSpPr/>
          <p:nvPr/>
        </p:nvSpPr>
        <p:spPr>
          <a:xfrm>
            <a:off x="10495711" y="4941655"/>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11" name="Flowchart: Magnetic Disk 10">
            <a:extLst>
              <a:ext uri="{FF2B5EF4-FFF2-40B4-BE49-F238E27FC236}">
                <a16:creationId xmlns="" xmlns:a16="http://schemas.microsoft.com/office/drawing/2014/main" id="{01713873-103E-46B9-A56C-D5ED5D330D82}"/>
              </a:ext>
            </a:extLst>
          </p:cNvPr>
          <p:cNvSpPr/>
          <p:nvPr/>
        </p:nvSpPr>
        <p:spPr>
          <a:xfrm>
            <a:off x="9137308" y="4412268"/>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MongoDB</a:t>
            </a:r>
            <a:endParaRPr lang="en-US" sz="1200" dirty="0"/>
          </a:p>
        </p:txBody>
      </p:sp>
      <p:cxnSp>
        <p:nvCxnSpPr>
          <p:cNvPr id="12" name="Elbow Connector 96">
            <a:extLst>
              <a:ext uri="{FF2B5EF4-FFF2-40B4-BE49-F238E27FC236}">
                <a16:creationId xmlns="" xmlns:a16="http://schemas.microsoft.com/office/drawing/2014/main" id="{B53B5CE0-E60D-4E22-AB67-94E19D912456}"/>
              </a:ext>
            </a:extLst>
          </p:cNvPr>
          <p:cNvCxnSpPr>
            <a:stCxn id="3" idx="3"/>
            <a:endCxn id="13" idx="1"/>
          </p:cNvCxnSpPr>
          <p:nvPr/>
        </p:nvCxnSpPr>
        <p:spPr>
          <a:xfrm>
            <a:off x="2932184" y="2840378"/>
            <a:ext cx="4309821" cy="1523527"/>
          </a:xfrm>
          <a:prstGeom prst="bentConnector3">
            <a:avLst>
              <a:gd name="adj1" fmla="val 91079"/>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81034BD3-B34A-4CF3-A7D7-49B56A05F550}"/>
              </a:ext>
            </a:extLst>
          </p:cNvPr>
          <p:cNvSpPr/>
          <p:nvPr/>
        </p:nvSpPr>
        <p:spPr>
          <a:xfrm>
            <a:off x="7242005" y="4224982"/>
            <a:ext cx="1150699"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Sap</a:t>
            </a:r>
            <a:r>
              <a:rPr lang="it-IT" sz="1200" dirty="0"/>
              <a:t> Connector</a:t>
            </a:r>
            <a:endParaRPr lang="en-US" sz="1200" dirty="0"/>
          </a:p>
        </p:txBody>
      </p:sp>
      <p:cxnSp>
        <p:nvCxnSpPr>
          <p:cNvPr id="14" name="Elbow Connector 109">
            <a:extLst>
              <a:ext uri="{FF2B5EF4-FFF2-40B4-BE49-F238E27FC236}">
                <a16:creationId xmlns="" xmlns:a16="http://schemas.microsoft.com/office/drawing/2014/main" id="{9511CD9D-2130-4D08-94A6-AE62844FB6AC}"/>
              </a:ext>
            </a:extLst>
          </p:cNvPr>
          <p:cNvCxnSpPr>
            <a:stCxn id="13" idx="3"/>
            <a:endCxn id="6" idx="2"/>
          </p:cNvCxnSpPr>
          <p:nvPr/>
        </p:nvCxnSpPr>
        <p:spPr>
          <a:xfrm flipV="1">
            <a:off x="8392704" y="3625525"/>
            <a:ext cx="712650" cy="73838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0">
            <a:extLst>
              <a:ext uri="{FF2B5EF4-FFF2-40B4-BE49-F238E27FC236}">
                <a16:creationId xmlns="" xmlns:a16="http://schemas.microsoft.com/office/drawing/2014/main" id="{8D05AFD2-612C-47A4-9662-8072BF13BDBD}"/>
              </a:ext>
            </a:extLst>
          </p:cNvPr>
          <p:cNvCxnSpPr>
            <a:stCxn id="9" idx="4"/>
            <a:endCxn id="7" idx="2"/>
          </p:cNvCxnSpPr>
          <p:nvPr/>
        </p:nvCxnSpPr>
        <p:spPr>
          <a:xfrm flipV="1">
            <a:off x="10070215" y="5867454"/>
            <a:ext cx="984336" cy="288342"/>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43">
            <a:extLst>
              <a:ext uri="{FF2B5EF4-FFF2-40B4-BE49-F238E27FC236}">
                <a16:creationId xmlns="" xmlns:a16="http://schemas.microsoft.com/office/drawing/2014/main" id="{1AB916E7-5ECD-4E7A-AE3D-3B754D998918}"/>
              </a:ext>
            </a:extLst>
          </p:cNvPr>
          <p:cNvCxnSpPr>
            <a:stCxn id="6" idx="4"/>
            <a:endCxn id="8" idx="0"/>
          </p:cNvCxnSpPr>
          <p:nvPr/>
        </p:nvCxnSpPr>
        <p:spPr>
          <a:xfrm>
            <a:off x="10021728" y="3625525"/>
            <a:ext cx="935734" cy="30051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46">
            <a:extLst>
              <a:ext uri="{FF2B5EF4-FFF2-40B4-BE49-F238E27FC236}">
                <a16:creationId xmlns="" xmlns:a16="http://schemas.microsoft.com/office/drawing/2014/main" id="{394184B5-C236-4DC5-ADB1-62B6DFA4C441}"/>
              </a:ext>
            </a:extLst>
          </p:cNvPr>
          <p:cNvCxnSpPr>
            <a:stCxn id="8" idx="1"/>
            <a:endCxn id="11" idx="2"/>
          </p:cNvCxnSpPr>
          <p:nvPr/>
        </p:nvCxnSpPr>
        <p:spPr>
          <a:xfrm rot="10800000" flipV="1">
            <a:off x="9137308" y="4064961"/>
            <a:ext cx="1344658" cy="619748"/>
          </a:xfrm>
          <a:prstGeom prst="bentConnector3">
            <a:avLst>
              <a:gd name="adj1" fmla="val 11700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57">
            <a:extLst>
              <a:ext uri="{FF2B5EF4-FFF2-40B4-BE49-F238E27FC236}">
                <a16:creationId xmlns="" xmlns:a16="http://schemas.microsoft.com/office/drawing/2014/main" id="{78DEB9C1-9C32-4D63-AF6D-16A8403D01DD}"/>
              </a:ext>
            </a:extLst>
          </p:cNvPr>
          <p:cNvCxnSpPr>
            <a:stCxn id="11" idx="1"/>
            <a:endCxn id="10" idx="0"/>
          </p:cNvCxnSpPr>
          <p:nvPr/>
        </p:nvCxnSpPr>
        <p:spPr>
          <a:xfrm rot="16200000" flipH="1">
            <a:off x="9997830" y="3968279"/>
            <a:ext cx="529387" cy="1417365"/>
          </a:xfrm>
          <a:prstGeom prst="bentConnector3">
            <a:avLst>
              <a:gd name="adj1" fmla="val -2113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62">
            <a:extLst>
              <a:ext uri="{FF2B5EF4-FFF2-40B4-BE49-F238E27FC236}">
                <a16:creationId xmlns="" xmlns:a16="http://schemas.microsoft.com/office/drawing/2014/main" id="{1F7F5146-5D7E-4EEA-BAE7-73212426774C}"/>
              </a:ext>
            </a:extLst>
          </p:cNvPr>
          <p:cNvCxnSpPr>
            <a:stCxn id="10" idx="1"/>
            <a:endCxn id="11" idx="4"/>
          </p:cNvCxnSpPr>
          <p:nvPr/>
        </p:nvCxnSpPr>
        <p:spPr>
          <a:xfrm rot="10800000">
            <a:off x="9970375" y="4684710"/>
            <a:ext cx="525336" cy="39586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81">
            <a:extLst>
              <a:ext uri="{FF2B5EF4-FFF2-40B4-BE49-F238E27FC236}">
                <a16:creationId xmlns="" xmlns:a16="http://schemas.microsoft.com/office/drawing/2014/main" id="{749AAD3A-A770-4F3D-BD9C-7D14937B3B69}"/>
              </a:ext>
            </a:extLst>
          </p:cNvPr>
          <p:cNvCxnSpPr>
            <a:stCxn id="11" idx="3"/>
            <a:endCxn id="7" idx="0"/>
          </p:cNvCxnSpPr>
          <p:nvPr/>
        </p:nvCxnSpPr>
        <p:spPr>
          <a:xfrm rot="16200000" flipH="1">
            <a:off x="9987966" y="4523024"/>
            <a:ext cx="632460" cy="150070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809E9AD5-6965-4DEF-9787-C223C9D8A693}"/>
              </a:ext>
            </a:extLst>
          </p:cNvPr>
          <p:cNvSpPr txBox="1"/>
          <p:nvPr/>
        </p:nvSpPr>
        <p:spPr>
          <a:xfrm>
            <a:off x="838200" y="1780752"/>
            <a:ext cx="11162414" cy="369332"/>
          </a:xfrm>
          <a:prstGeom prst="rect">
            <a:avLst/>
          </a:prstGeom>
          <a:noFill/>
        </p:spPr>
        <p:txBody>
          <a:bodyPr wrap="square" rtlCol="0">
            <a:spAutoFit/>
          </a:bodyPr>
          <a:lstStyle>
            <a:defPPr>
              <a:defRPr lang="en-US"/>
            </a:defPPr>
            <a:lvl1pPr>
              <a:defRPr>
                <a:solidFill>
                  <a:srgbClr val="445469"/>
                </a:solidFill>
              </a:defRPr>
            </a:lvl1pPr>
          </a:lstStyle>
          <a:p>
            <a:r>
              <a:rPr lang="it-IT" dirty="0" err="1"/>
              <a:t>Maybe</a:t>
            </a:r>
            <a:r>
              <a:rPr lang="it-IT" dirty="0"/>
              <a:t> </a:t>
            </a:r>
            <a:r>
              <a:rPr lang="it-IT" dirty="0" err="1"/>
              <a:t>adding</a:t>
            </a:r>
            <a:r>
              <a:rPr lang="it-IT" dirty="0"/>
              <a:t> </a:t>
            </a:r>
            <a:r>
              <a:rPr lang="it-IT" dirty="0" err="1"/>
              <a:t>also</a:t>
            </a:r>
            <a:r>
              <a:rPr lang="it-IT" dirty="0"/>
              <a:t> people information </a:t>
            </a:r>
            <a:r>
              <a:rPr lang="it-IT" dirty="0" err="1"/>
              <a:t>we</a:t>
            </a:r>
            <a:r>
              <a:rPr lang="it-IT" dirty="0"/>
              <a:t> can </a:t>
            </a:r>
            <a:r>
              <a:rPr lang="it-IT" dirty="0" err="1"/>
              <a:t>refine</a:t>
            </a:r>
            <a:r>
              <a:rPr lang="it-IT" dirty="0"/>
              <a:t> the model. </a:t>
            </a:r>
            <a:r>
              <a:rPr lang="it-IT" dirty="0" err="1"/>
              <a:t>But</a:t>
            </a:r>
            <a:r>
              <a:rPr lang="it-IT" dirty="0"/>
              <a:t> Zucchetti </a:t>
            </a:r>
            <a:r>
              <a:rPr lang="it-IT" dirty="0" err="1"/>
              <a:t>only</a:t>
            </a:r>
            <a:r>
              <a:rPr lang="it-IT" dirty="0"/>
              <a:t> </a:t>
            </a:r>
            <a:r>
              <a:rPr lang="it-IT" dirty="0" err="1"/>
              <a:t>expose</a:t>
            </a:r>
            <a:r>
              <a:rPr lang="it-IT" dirty="0"/>
              <a:t> API…</a:t>
            </a:r>
            <a:endParaRPr lang="en-US" dirty="0"/>
          </a:p>
        </p:txBody>
      </p:sp>
      <p:sp>
        <p:nvSpPr>
          <p:cNvPr id="22" name="Rectangle 21">
            <a:extLst>
              <a:ext uri="{FF2B5EF4-FFF2-40B4-BE49-F238E27FC236}">
                <a16:creationId xmlns="" xmlns:a16="http://schemas.microsoft.com/office/drawing/2014/main" id="{C72F269C-A015-4EC0-BE9E-0CC4451695E5}"/>
              </a:ext>
            </a:extLst>
          </p:cNvPr>
          <p:cNvSpPr/>
          <p:nvPr/>
        </p:nvSpPr>
        <p:spPr>
          <a:xfrm>
            <a:off x="9175561" y="5365913"/>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Kafka</a:t>
            </a:r>
            <a:endParaRPr lang="en-US" sz="1200" dirty="0"/>
          </a:p>
        </p:txBody>
      </p:sp>
      <p:cxnSp>
        <p:nvCxnSpPr>
          <p:cNvPr id="23" name="Elbow Connector 21">
            <a:extLst>
              <a:ext uri="{FF2B5EF4-FFF2-40B4-BE49-F238E27FC236}">
                <a16:creationId xmlns="" xmlns:a16="http://schemas.microsoft.com/office/drawing/2014/main" id="{7990D3DC-75A4-4FED-A55E-0CF78EDCE1EB}"/>
              </a:ext>
            </a:extLst>
          </p:cNvPr>
          <p:cNvCxnSpPr>
            <a:stCxn id="22" idx="3"/>
          </p:cNvCxnSpPr>
          <p:nvPr/>
        </p:nvCxnSpPr>
        <p:spPr>
          <a:xfrm>
            <a:off x="10126552" y="5504836"/>
            <a:ext cx="452503" cy="223696"/>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 xmlns:a16="http://schemas.microsoft.com/office/drawing/2014/main" id="{8A2FAEE6-6B5C-4C6C-9195-01DB453821AA}"/>
              </a:ext>
            </a:extLst>
          </p:cNvPr>
          <p:cNvCxnSpPr>
            <a:endCxn id="22" idx="1"/>
          </p:cNvCxnSpPr>
          <p:nvPr/>
        </p:nvCxnSpPr>
        <p:spPr>
          <a:xfrm>
            <a:off x="8392704" y="4363905"/>
            <a:ext cx="782857" cy="1140931"/>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0D420C5D-3DE9-4A7A-8C3D-F43418A7A463}"/>
              </a:ext>
            </a:extLst>
          </p:cNvPr>
          <p:cNvGrpSpPr/>
          <p:nvPr/>
        </p:nvGrpSpPr>
        <p:grpSpPr>
          <a:xfrm>
            <a:off x="1219857" y="3966880"/>
            <a:ext cx="2106038" cy="1407268"/>
            <a:chOff x="838200" y="2243847"/>
            <a:chExt cx="2106038" cy="1407268"/>
          </a:xfrm>
        </p:grpSpPr>
        <p:sp>
          <p:nvSpPr>
            <p:cNvPr id="26" name="Rounded Rectangle 31">
              <a:extLst>
                <a:ext uri="{FF2B5EF4-FFF2-40B4-BE49-F238E27FC236}">
                  <a16:creationId xmlns="" xmlns:a16="http://schemas.microsoft.com/office/drawing/2014/main" id="{8844EFF5-1524-4F08-ACD8-2656EF3558DA}"/>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Mainframe</a:t>
              </a:r>
              <a:endParaRPr lang="en-US" b="1" dirty="0">
                <a:solidFill>
                  <a:srgbClr val="5B9BD5"/>
                </a:solidFill>
              </a:endParaRPr>
            </a:p>
          </p:txBody>
        </p:sp>
        <p:grpSp>
          <p:nvGrpSpPr>
            <p:cNvPr id="27" name="Group 26">
              <a:extLst>
                <a:ext uri="{FF2B5EF4-FFF2-40B4-BE49-F238E27FC236}">
                  <a16:creationId xmlns="" xmlns:a16="http://schemas.microsoft.com/office/drawing/2014/main" id="{E098BC67-C16B-41FE-905C-446CAE77AD59}"/>
                </a:ext>
              </a:extLst>
            </p:cNvPr>
            <p:cNvGrpSpPr/>
            <p:nvPr/>
          </p:nvGrpSpPr>
          <p:grpSpPr>
            <a:xfrm>
              <a:off x="993811" y="2743708"/>
              <a:ext cx="1794817" cy="725237"/>
              <a:chOff x="935413" y="2737223"/>
              <a:chExt cx="1794817" cy="725237"/>
            </a:xfrm>
          </p:grpSpPr>
          <p:sp>
            <p:nvSpPr>
              <p:cNvPr id="28" name="Flowchart: Magnetic Disk 27">
                <a:extLst>
                  <a:ext uri="{FF2B5EF4-FFF2-40B4-BE49-F238E27FC236}">
                    <a16:creationId xmlns="" xmlns:a16="http://schemas.microsoft.com/office/drawing/2014/main" id="{AACE09CB-618A-4B5A-9A58-B74F0160274D}"/>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DB2</a:t>
                </a:r>
                <a:endParaRPr lang="en-US" sz="1200" dirty="0"/>
              </a:p>
            </p:txBody>
          </p:sp>
          <p:sp>
            <p:nvSpPr>
              <p:cNvPr id="29" name="Rectangle 28">
                <a:extLst>
                  <a:ext uri="{FF2B5EF4-FFF2-40B4-BE49-F238E27FC236}">
                    <a16:creationId xmlns="" xmlns:a16="http://schemas.microsoft.com/office/drawing/2014/main" id="{37B88D7C-0F99-4C4B-9542-F7084845750C}"/>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Cobol</a:t>
                </a:r>
                <a:endParaRPr lang="en-US" sz="1200" dirty="0"/>
              </a:p>
            </p:txBody>
          </p:sp>
          <p:sp>
            <p:nvSpPr>
              <p:cNvPr id="30" name="Rectangle 29">
                <a:extLst>
                  <a:ext uri="{FF2B5EF4-FFF2-40B4-BE49-F238E27FC236}">
                    <a16:creationId xmlns="" xmlns:a16="http://schemas.microsoft.com/office/drawing/2014/main" id="{A84C0099-E491-4273-82EF-438D39CACC8B}"/>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Perl</a:t>
                </a:r>
                <a:endParaRPr lang="en-US" sz="1200" dirty="0"/>
              </a:p>
            </p:txBody>
          </p:sp>
        </p:grpSp>
      </p:grpSp>
      <p:cxnSp>
        <p:nvCxnSpPr>
          <p:cNvPr id="31" name="Elbow Connector 44">
            <a:extLst>
              <a:ext uri="{FF2B5EF4-FFF2-40B4-BE49-F238E27FC236}">
                <a16:creationId xmlns="" xmlns:a16="http://schemas.microsoft.com/office/drawing/2014/main" id="{7A1CCCC3-F442-46E8-9158-C25ECE5575EC}"/>
              </a:ext>
            </a:extLst>
          </p:cNvPr>
          <p:cNvCxnSpPr>
            <a:stCxn id="26" idx="3"/>
            <a:endCxn id="32" idx="0"/>
          </p:cNvCxnSpPr>
          <p:nvPr/>
        </p:nvCxnSpPr>
        <p:spPr>
          <a:xfrm>
            <a:off x="3325895" y="4670514"/>
            <a:ext cx="4684056" cy="108757"/>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 xmlns:a16="http://schemas.microsoft.com/office/drawing/2014/main" id="{299E74F0-AA74-470B-81E8-F9A2C008BC38}"/>
              </a:ext>
            </a:extLst>
          </p:cNvPr>
          <p:cNvSpPr/>
          <p:nvPr/>
        </p:nvSpPr>
        <p:spPr>
          <a:xfrm>
            <a:off x="7434601" y="4779271"/>
            <a:ext cx="1150699" cy="36981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Web </a:t>
            </a:r>
            <a:r>
              <a:rPr lang="it-IT" sz="1200" dirty="0" err="1"/>
              <a:t>Scraping</a:t>
            </a:r>
            <a:r>
              <a:rPr lang="it-IT" sz="1200" dirty="0"/>
              <a:t> Integration</a:t>
            </a:r>
            <a:endParaRPr lang="en-US" sz="1200" dirty="0"/>
          </a:p>
        </p:txBody>
      </p:sp>
      <p:cxnSp>
        <p:nvCxnSpPr>
          <p:cNvPr id="33" name="Elbow Connector 56">
            <a:extLst>
              <a:ext uri="{FF2B5EF4-FFF2-40B4-BE49-F238E27FC236}">
                <a16:creationId xmlns="" xmlns:a16="http://schemas.microsoft.com/office/drawing/2014/main" id="{EAE84409-284C-4A1E-B8A1-BCA7411CCB5B}"/>
              </a:ext>
            </a:extLst>
          </p:cNvPr>
          <p:cNvCxnSpPr>
            <a:stCxn id="32" idx="3"/>
            <a:endCxn id="22" idx="1"/>
          </p:cNvCxnSpPr>
          <p:nvPr/>
        </p:nvCxnSpPr>
        <p:spPr>
          <a:xfrm>
            <a:off x="8585300" y="4964177"/>
            <a:ext cx="590261" cy="54065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6">
            <a:extLst>
              <a:ext uri="{FF2B5EF4-FFF2-40B4-BE49-F238E27FC236}">
                <a16:creationId xmlns="" xmlns:a16="http://schemas.microsoft.com/office/drawing/2014/main" id="{8A58DB9F-AE0B-419E-9A15-02D084AEC0A1}"/>
              </a:ext>
            </a:extLst>
          </p:cNvPr>
          <p:cNvSpPr/>
          <p:nvPr/>
        </p:nvSpPr>
        <p:spPr>
          <a:xfrm>
            <a:off x="4089266" y="6390994"/>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Zucchetti</a:t>
            </a:r>
            <a:endParaRPr lang="en-US" b="1" dirty="0">
              <a:solidFill>
                <a:srgbClr val="5B9BD5"/>
              </a:solidFill>
            </a:endParaRPr>
          </a:p>
        </p:txBody>
      </p:sp>
      <p:cxnSp>
        <p:nvCxnSpPr>
          <p:cNvPr id="35" name="Elbow Connector 37">
            <a:extLst>
              <a:ext uri="{FF2B5EF4-FFF2-40B4-BE49-F238E27FC236}">
                <a16:creationId xmlns="" xmlns:a16="http://schemas.microsoft.com/office/drawing/2014/main" id="{BEAEFC23-DFD8-4CD1-B9CD-4A532E1BA644}"/>
              </a:ext>
            </a:extLst>
          </p:cNvPr>
          <p:cNvCxnSpPr>
            <a:stCxn id="34" idx="3"/>
          </p:cNvCxnSpPr>
          <p:nvPr/>
        </p:nvCxnSpPr>
        <p:spPr>
          <a:xfrm flipV="1">
            <a:off x="5239498" y="6068261"/>
            <a:ext cx="2195102" cy="543266"/>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 xmlns:a16="http://schemas.microsoft.com/office/drawing/2014/main" id="{5E6EC6EC-222F-4448-B140-CDDBE47EAAB4}"/>
              </a:ext>
            </a:extLst>
          </p:cNvPr>
          <p:cNvSpPr/>
          <p:nvPr/>
        </p:nvSpPr>
        <p:spPr>
          <a:xfrm>
            <a:off x="7434600" y="5883355"/>
            <a:ext cx="1150699" cy="369812"/>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REST API Integration</a:t>
            </a:r>
            <a:endParaRPr lang="en-US" sz="1200" dirty="0"/>
          </a:p>
        </p:txBody>
      </p:sp>
      <p:cxnSp>
        <p:nvCxnSpPr>
          <p:cNvPr id="37" name="Elbow Connector 43">
            <a:extLst>
              <a:ext uri="{FF2B5EF4-FFF2-40B4-BE49-F238E27FC236}">
                <a16:creationId xmlns="" xmlns:a16="http://schemas.microsoft.com/office/drawing/2014/main" id="{43987660-4530-4F53-BBDE-09EE841EA920}"/>
              </a:ext>
            </a:extLst>
          </p:cNvPr>
          <p:cNvCxnSpPr/>
          <p:nvPr/>
        </p:nvCxnSpPr>
        <p:spPr>
          <a:xfrm flipV="1">
            <a:off x="8585299" y="3625525"/>
            <a:ext cx="520055" cy="2442736"/>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21">
            <a:extLst>
              <a:ext uri="{FF2B5EF4-FFF2-40B4-BE49-F238E27FC236}">
                <a16:creationId xmlns="" xmlns:a16="http://schemas.microsoft.com/office/drawing/2014/main" id="{A8F4F00B-778A-45C4-A640-888485836506}"/>
              </a:ext>
            </a:extLst>
          </p:cNvPr>
          <p:cNvCxnSpPr>
            <a:cxnSpLocks/>
          </p:cNvCxnSpPr>
          <p:nvPr/>
        </p:nvCxnSpPr>
        <p:spPr>
          <a:xfrm flipV="1">
            <a:off x="10126552" y="4064961"/>
            <a:ext cx="355414" cy="1439875"/>
          </a:xfrm>
          <a:prstGeom prst="bentConnector3">
            <a:avLst>
              <a:gd name="adj1" fmla="val 50000"/>
            </a:avLst>
          </a:prstGeom>
          <a:ln>
            <a:solidFill>
              <a:srgbClr val="9F9F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7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B401EF0-3F53-452D-B712-78B98298B97F}"/>
              </a:ext>
            </a:extLst>
          </p:cNvPr>
          <p:cNvSpPr>
            <a:spLocks noGrp="1"/>
          </p:cNvSpPr>
          <p:nvPr>
            <p:ph type="body" sz="quarter" idx="11"/>
          </p:nvPr>
        </p:nvSpPr>
        <p:spPr/>
        <p:txBody>
          <a:bodyPr>
            <a:normAutofit/>
          </a:bodyPr>
          <a:lstStyle/>
          <a:p>
            <a:pPr marL="0" indent="0">
              <a:buNone/>
            </a:pPr>
            <a:r>
              <a:rPr lang="it-IT" dirty="0"/>
              <a:t>Real life – </a:t>
            </a:r>
            <a:r>
              <a:rPr lang="it-IT" dirty="0" err="1">
                <a:solidFill>
                  <a:srgbClr val="E96B56"/>
                </a:solidFill>
              </a:rPr>
              <a:t>Finding</a:t>
            </a:r>
            <a:r>
              <a:rPr lang="it-IT" dirty="0">
                <a:solidFill>
                  <a:srgbClr val="E96B56"/>
                </a:solidFill>
              </a:rPr>
              <a:t> </a:t>
            </a:r>
            <a:r>
              <a:rPr lang="it-IT" dirty="0" err="1">
                <a:solidFill>
                  <a:srgbClr val="E96B56"/>
                </a:solidFill>
              </a:rPr>
              <a:t>Anomalies</a:t>
            </a:r>
            <a:r>
              <a:rPr lang="it-IT" dirty="0">
                <a:solidFill>
                  <a:srgbClr val="E96B56"/>
                </a:solidFill>
              </a:rPr>
              <a:t> over </a:t>
            </a:r>
            <a:r>
              <a:rPr lang="it-IT" dirty="0" err="1">
                <a:solidFill>
                  <a:srgbClr val="E96B56"/>
                </a:solidFill>
              </a:rPr>
              <a:t>inventory</a:t>
            </a:r>
            <a:endParaRPr lang="en-US" dirty="0">
              <a:solidFill>
                <a:srgbClr val="E96B56"/>
              </a:solidFill>
            </a:endParaRPr>
          </a:p>
        </p:txBody>
      </p:sp>
      <p:sp>
        <p:nvSpPr>
          <p:cNvPr id="45" name="Rounded Rectangle 10">
            <a:extLst>
              <a:ext uri="{FF2B5EF4-FFF2-40B4-BE49-F238E27FC236}">
                <a16:creationId xmlns="" xmlns:a16="http://schemas.microsoft.com/office/drawing/2014/main" id="{DF929D4E-BCB5-4BFB-B1D6-E74EDC9D361B}"/>
              </a:ext>
            </a:extLst>
          </p:cNvPr>
          <p:cNvSpPr/>
          <p:nvPr/>
        </p:nvSpPr>
        <p:spPr>
          <a:xfrm>
            <a:off x="1781952" y="2619845"/>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SAP</a:t>
            </a:r>
            <a:endParaRPr lang="en-US" b="1" dirty="0">
              <a:solidFill>
                <a:srgbClr val="5B9BD5"/>
              </a:solidFill>
            </a:endParaRPr>
          </a:p>
        </p:txBody>
      </p:sp>
      <p:sp>
        <p:nvSpPr>
          <p:cNvPr id="46" name="Rounded Rectangle 45">
            <a:extLst>
              <a:ext uri="{FF2B5EF4-FFF2-40B4-BE49-F238E27FC236}">
                <a16:creationId xmlns="" xmlns:a16="http://schemas.microsoft.com/office/drawing/2014/main" id="{FA8A8401-20B9-4B2D-8D0A-EEF43D7C051C}"/>
              </a:ext>
            </a:extLst>
          </p:cNvPr>
          <p:cNvSpPr/>
          <p:nvPr/>
        </p:nvSpPr>
        <p:spPr>
          <a:xfrm>
            <a:off x="7186952" y="2333784"/>
            <a:ext cx="4628911" cy="4164293"/>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a:solidFill>
                  <a:srgbClr val="E96B56"/>
                </a:solidFill>
              </a:rPr>
              <a:t>Anomaly</a:t>
            </a:r>
            <a:r>
              <a:rPr lang="it-IT" b="1" dirty="0">
                <a:solidFill>
                  <a:srgbClr val="E96B56"/>
                </a:solidFill>
              </a:rPr>
              <a:t> Detector</a:t>
            </a:r>
            <a:endParaRPr lang="en-US" b="1" dirty="0">
              <a:solidFill>
                <a:srgbClr val="E96B56"/>
              </a:solidFill>
            </a:endParaRPr>
          </a:p>
        </p:txBody>
      </p:sp>
      <p:sp>
        <p:nvSpPr>
          <p:cNvPr id="47" name="Flowchart: Magnetic Disk 46">
            <a:extLst>
              <a:ext uri="{FF2B5EF4-FFF2-40B4-BE49-F238E27FC236}">
                <a16:creationId xmlns="" xmlns:a16="http://schemas.microsoft.com/office/drawing/2014/main" id="{E1182C5D-8809-4B74-AF59-01FB2C14BF72}"/>
              </a:ext>
            </a:extLst>
          </p:cNvPr>
          <p:cNvSpPr/>
          <p:nvPr/>
        </p:nvSpPr>
        <p:spPr>
          <a:xfrm>
            <a:off x="9105354" y="3226644"/>
            <a:ext cx="916374" cy="79776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53" name="Rectangle 52">
            <a:extLst>
              <a:ext uri="{FF2B5EF4-FFF2-40B4-BE49-F238E27FC236}">
                <a16:creationId xmlns="" xmlns:a16="http://schemas.microsoft.com/office/drawing/2014/main" id="{7BADD0C7-030F-4CE7-B9FA-C9FCB6D7E052}"/>
              </a:ext>
            </a:extLst>
          </p:cNvPr>
          <p:cNvSpPr/>
          <p:nvPr/>
        </p:nvSpPr>
        <p:spPr>
          <a:xfrm>
            <a:off x="10579055" y="5589609"/>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sp>
        <p:nvSpPr>
          <p:cNvPr id="54" name="Rectangle 53">
            <a:extLst>
              <a:ext uri="{FF2B5EF4-FFF2-40B4-BE49-F238E27FC236}">
                <a16:creationId xmlns="" xmlns:a16="http://schemas.microsoft.com/office/drawing/2014/main" id="{59857097-9D89-4F40-BFFC-1C2A98BCC2FB}"/>
              </a:ext>
            </a:extLst>
          </p:cNvPr>
          <p:cNvSpPr/>
          <p:nvPr/>
        </p:nvSpPr>
        <p:spPr>
          <a:xfrm>
            <a:off x="10481966" y="3926038"/>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56" name="Flowchart: Magnetic Disk 55">
            <a:extLst>
              <a:ext uri="{FF2B5EF4-FFF2-40B4-BE49-F238E27FC236}">
                <a16:creationId xmlns="" xmlns:a16="http://schemas.microsoft.com/office/drawing/2014/main" id="{AF1C6DBA-6E08-4F88-B23B-DB22B0F9D795}"/>
              </a:ext>
            </a:extLst>
          </p:cNvPr>
          <p:cNvSpPr/>
          <p:nvPr/>
        </p:nvSpPr>
        <p:spPr>
          <a:xfrm>
            <a:off x="9237148" y="5883355"/>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MySQL</a:t>
            </a:r>
            <a:endParaRPr lang="en-US" sz="1200" dirty="0"/>
          </a:p>
        </p:txBody>
      </p:sp>
      <p:sp>
        <p:nvSpPr>
          <p:cNvPr id="57" name="Rectangle 56">
            <a:extLst>
              <a:ext uri="{FF2B5EF4-FFF2-40B4-BE49-F238E27FC236}">
                <a16:creationId xmlns="" xmlns:a16="http://schemas.microsoft.com/office/drawing/2014/main" id="{0D2F88D3-0037-4A71-9066-26E9AE47B8BB}"/>
              </a:ext>
            </a:extLst>
          </p:cNvPr>
          <p:cNvSpPr/>
          <p:nvPr/>
        </p:nvSpPr>
        <p:spPr>
          <a:xfrm>
            <a:off x="10495711" y="4941655"/>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58" name="Flowchart: Magnetic Disk 57">
            <a:extLst>
              <a:ext uri="{FF2B5EF4-FFF2-40B4-BE49-F238E27FC236}">
                <a16:creationId xmlns="" xmlns:a16="http://schemas.microsoft.com/office/drawing/2014/main" id="{A96F6165-644F-4F2C-8E27-BDEFAF39C50F}"/>
              </a:ext>
            </a:extLst>
          </p:cNvPr>
          <p:cNvSpPr/>
          <p:nvPr/>
        </p:nvSpPr>
        <p:spPr>
          <a:xfrm>
            <a:off x="9137308" y="4412268"/>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MongoDB</a:t>
            </a:r>
            <a:endParaRPr lang="en-US" sz="1200" dirty="0"/>
          </a:p>
        </p:txBody>
      </p:sp>
      <p:cxnSp>
        <p:nvCxnSpPr>
          <p:cNvPr id="59" name="Elbow Connector 96">
            <a:extLst>
              <a:ext uri="{FF2B5EF4-FFF2-40B4-BE49-F238E27FC236}">
                <a16:creationId xmlns="" xmlns:a16="http://schemas.microsoft.com/office/drawing/2014/main" id="{7DF85753-C1AD-4F31-AE58-E0D3D2075F35}"/>
              </a:ext>
            </a:extLst>
          </p:cNvPr>
          <p:cNvCxnSpPr>
            <a:stCxn id="45" idx="3"/>
            <a:endCxn id="60" idx="1"/>
          </p:cNvCxnSpPr>
          <p:nvPr/>
        </p:nvCxnSpPr>
        <p:spPr>
          <a:xfrm>
            <a:off x="2932184" y="2840378"/>
            <a:ext cx="4309821" cy="1523527"/>
          </a:xfrm>
          <a:prstGeom prst="bentConnector3">
            <a:avLst>
              <a:gd name="adj1" fmla="val 91079"/>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 xmlns:a16="http://schemas.microsoft.com/office/drawing/2014/main" id="{4F4F70CB-1FAC-4422-9879-196EAD4AB284}"/>
              </a:ext>
            </a:extLst>
          </p:cNvPr>
          <p:cNvSpPr/>
          <p:nvPr/>
        </p:nvSpPr>
        <p:spPr>
          <a:xfrm>
            <a:off x="7242005" y="4224982"/>
            <a:ext cx="1150699"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Sap</a:t>
            </a:r>
            <a:r>
              <a:rPr lang="it-IT" sz="1200" dirty="0"/>
              <a:t> Connector</a:t>
            </a:r>
            <a:endParaRPr lang="en-US" sz="1200" dirty="0"/>
          </a:p>
        </p:txBody>
      </p:sp>
      <p:cxnSp>
        <p:nvCxnSpPr>
          <p:cNvPr id="61" name="Elbow Connector 109">
            <a:extLst>
              <a:ext uri="{FF2B5EF4-FFF2-40B4-BE49-F238E27FC236}">
                <a16:creationId xmlns="" xmlns:a16="http://schemas.microsoft.com/office/drawing/2014/main" id="{8DFC1902-CF0F-46F0-A9EF-4EC43BC255C4}"/>
              </a:ext>
            </a:extLst>
          </p:cNvPr>
          <p:cNvCxnSpPr>
            <a:stCxn id="60" idx="3"/>
            <a:endCxn id="47" idx="2"/>
          </p:cNvCxnSpPr>
          <p:nvPr/>
        </p:nvCxnSpPr>
        <p:spPr>
          <a:xfrm flipV="1">
            <a:off x="8392704" y="3625525"/>
            <a:ext cx="712650" cy="73838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140">
            <a:extLst>
              <a:ext uri="{FF2B5EF4-FFF2-40B4-BE49-F238E27FC236}">
                <a16:creationId xmlns="" xmlns:a16="http://schemas.microsoft.com/office/drawing/2014/main" id="{FCB07ED9-847D-4118-974C-F59A0C1CB9A9}"/>
              </a:ext>
            </a:extLst>
          </p:cNvPr>
          <p:cNvCxnSpPr>
            <a:stCxn id="56" idx="4"/>
            <a:endCxn id="53" idx="2"/>
          </p:cNvCxnSpPr>
          <p:nvPr/>
        </p:nvCxnSpPr>
        <p:spPr>
          <a:xfrm flipV="1">
            <a:off x="10070215" y="5867454"/>
            <a:ext cx="984336" cy="288342"/>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143">
            <a:extLst>
              <a:ext uri="{FF2B5EF4-FFF2-40B4-BE49-F238E27FC236}">
                <a16:creationId xmlns="" xmlns:a16="http://schemas.microsoft.com/office/drawing/2014/main" id="{9F935F56-5484-4370-A96D-6F1625C64755}"/>
              </a:ext>
            </a:extLst>
          </p:cNvPr>
          <p:cNvCxnSpPr>
            <a:stCxn id="47" idx="4"/>
            <a:endCxn id="54" idx="0"/>
          </p:cNvCxnSpPr>
          <p:nvPr/>
        </p:nvCxnSpPr>
        <p:spPr>
          <a:xfrm>
            <a:off x="10021728" y="3625525"/>
            <a:ext cx="935734" cy="30051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146">
            <a:extLst>
              <a:ext uri="{FF2B5EF4-FFF2-40B4-BE49-F238E27FC236}">
                <a16:creationId xmlns="" xmlns:a16="http://schemas.microsoft.com/office/drawing/2014/main" id="{C0E4538E-C2D6-4D5B-BFAE-354A4C0B1111}"/>
              </a:ext>
            </a:extLst>
          </p:cNvPr>
          <p:cNvCxnSpPr>
            <a:stCxn id="54" idx="1"/>
            <a:endCxn id="58" idx="2"/>
          </p:cNvCxnSpPr>
          <p:nvPr/>
        </p:nvCxnSpPr>
        <p:spPr>
          <a:xfrm rot="10800000" flipV="1">
            <a:off x="9137308" y="4064961"/>
            <a:ext cx="1344658" cy="619748"/>
          </a:xfrm>
          <a:prstGeom prst="bentConnector3">
            <a:avLst>
              <a:gd name="adj1" fmla="val 11700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157">
            <a:extLst>
              <a:ext uri="{FF2B5EF4-FFF2-40B4-BE49-F238E27FC236}">
                <a16:creationId xmlns="" xmlns:a16="http://schemas.microsoft.com/office/drawing/2014/main" id="{2336A41A-4F2B-43A7-88B9-45A9CD552030}"/>
              </a:ext>
            </a:extLst>
          </p:cNvPr>
          <p:cNvCxnSpPr>
            <a:stCxn id="58" idx="1"/>
            <a:endCxn id="57" idx="0"/>
          </p:cNvCxnSpPr>
          <p:nvPr/>
        </p:nvCxnSpPr>
        <p:spPr>
          <a:xfrm rot="16200000" flipH="1">
            <a:off x="9997830" y="3968279"/>
            <a:ext cx="529387" cy="1417365"/>
          </a:xfrm>
          <a:prstGeom prst="bentConnector3">
            <a:avLst>
              <a:gd name="adj1" fmla="val -2113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162">
            <a:extLst>
              <a:ext uri="{FF2B5EF4-FFF2-40B4-BE49-F238E27FC236}">
                <a16:creationId xmlns="" xmlns:a16="http://schemas.microsoft.com/office/drawing/2014/main" id="{6EB952FD-DC3B-4F91-A0E0-A259D37AC693}"/>
              </a:ext>
            </a:extLst>
          </p:cNvPr>
          <p:cNvCxnSpPr>
            <a:stCxn id="57" idx="1"/>
            <a:endCxn id="58" idx="4"/>
          </p:cNvCxnSpPr>
          <p:nvPr/>
        </p:nvCxnSpPr>
        <p:spPr>
          <a:xfrm rot="10800000">
            <a:off x="9970375" y="4684710"/>
            <a:ext cx="525336" cy="39586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181">
            <a:extLst>
              <a:ext uri="{FF2B5EF4-FFF2-40B4-BE49-F238E27FC236}">
                <a16:creationId xmlns="" xmlns:a16="http://schemas.microsoft.com/office/drawing/2014/main" id="{CDDE8713-293B-444B-81FD-7A8715617685}"/>
              </a:ext>
            </a:extLst>
          </p:cNvPr>
          <p:cNvCxnSpPr>
            <a:stCxn id="58" idx="3"/>
            <a:endCxn id="53" idx="0"/>
          </p:cNvCxnSpPr>
          <p:nvPr/>
        </p:nvCxnSpPr>
        <p:spPr>
          <a:xfrm rot="16200000" flipH="1">
            <a:off x="9987966" y="4523024"/>
            <a:ext cx="632460" cy="150070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 xmlns:a16="http://schemas.microsoft.com/office/drawing/2014/main" id="{6226AE02-F611-4146-8A14-1A66CCAAAB88}"/>
              </a:ext>
            </a:extLst>
          </p:cNvPr>
          <p:cNvSpPr txBox="1"/>
          <p:nvPr/>
        </p:nvSpPr>
        <p:spPr>
          <a:xfrm>
            <a:off x="838200" y="1780752"/>
            <a:ext cx="11162414" cy="646331"/>
          </a:xfrm>
          <a:prstGeom prst="rect">
            <a:avLst/>
          </a:prstGeom>
          <a:noFill/>
        </p:spPr>
        <p:txBody>
          <a:bodyPr wrap="square" rtlCol="0">
            <a:spAutoFit/>
          </a:bodyPr>
          <a:lstStyle>
            <a:defPPr>
              <a:defRPr lang="en-US"/>
            </a:defPPr>
            <a:lvl1pPr>
              <a:defRPr>
                <a:solidFill>
                  <a:srgbClr val="445469"/>
                </a:solidFill>
              </a:defRPr>
            </a:lvl1pPr>
          </a:lstStyle>
          <a:p>
            <a:r>
              <a:rPr lang="it-IT"/>
              <a:t>And what about log of mission tracking application? Or data from the Manufacturing Execution System? We need an ETL </a:t>
            </a:r>
            <a:endParaRPr lang="en-US" dirty="0"/>
          </a:p>
        </p:txBody>
      </p:sp>
      <p:sp>
        <p:nvSpPr>
          <p:cNvPr id="69" name="Rectangle 68">
            <a:extLst>
              <a:ext uri="{FF2B5EF4-FFF2-40B4-BE49-F238E27FC236}">
                <a16:creationId xmlns="" xmlns:a16="http://schemas.microsoft.com/office/drawing/2014/main" id="{6B82AEEE-3FB0-4C9F-BBDB-BA61AF09CC51}"/>
              </a:ext>
            </a:extLst>
          </p:cNvPr>
          <p:cNvSpPr/>
          <p:nvPr/>
        </p:nvSpPr>
        <p:spPr>
          <a:xfrm>
            <a:off x="9175561" y="5365913"/>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Kafka</a:t>
            </a:r>
            <a:endParaRPr lang="en-US" sz="1200" dirty="0"/>
          </a:p>
        </p:txBody>
      </p:sp>
      <p:cxnSp>
        <p:nvCxnSpPr>
          <p:cNvPr id="70" name="Elbow Connector 21">
            <a:extLst>
              <a:ext uri="{FF2B5EF4-FFF2-40B4-BE49-F238E27FC236}">
                <a16:creationId xmlns="" xmlns:a16="http://schemas.microsoft.com/office/drawing/2014/main" id="{D39225FB-FE02-4955-9516-46C89E84B1B3}"/>
              </a:ext>
            </a:extLst>
          </p:cNvPr>
          <p:cNvCxnSpPr>
            <a:stCxn id="69" idx="3"/>
          </p:cNvCxnSpPr>
          <p:nvPr/>
        </p:nvCxnSpPr>
        <p:spPr>
          <a:xfrm>
            <a:off x="10126552" y="5504836"/>
            <a:ext cx="452503" cy="223696"/>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23">
            <a:extLst>
              <a:ext uri="{FF2B5EF4-FFF2-40B4-BE49-F238E27FC236}">
                <a16:creationId xmlns="" xmlns:a16="http://schemas.microsoft.com/office/drawing/2014/main" id="{901FF79E-4565-40FD-91BC-47E77F663518}"/>
              </a:ext>
            </a:extLst>
          </p:cNvPr>
          <p:cNvCxnSpPr>
            <a:endCxn id="69" idx="1"/>
          </p:cNvCxnSpPr>
          <p:nvPr/>
        </p:nvCxnSpPr>
        <p:spPr>
          <a:xfrm>
            <a:off x="8392704" y="4363905"/>
            <a:ext cx="782857" cy="1140931"/>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 xmlns:a16="http://schemas.microsoft.com/office/drawing/2014/main" id="{8DA18A4E-4606-4986-8469-9D55F30E86FC}"/>
              </a:ext>
            </a:extLst>
          </p:cNvPr>
          <p:cNvGrpSpPr/>
          <p:nvPr/>
        </p:nvGrpSpPr>
        <p:grpSpPr>
          <a:xfrm>
            <a:off x="1219857" y="3966880"/>
            <a:ext cx="2106038" cy="1407268"/>
            <a:chOff x="838200" y="2243847"/>
            <a:chExt cx="2106038" cy="1407268"/>
          </a:xfrm>
        </p:grpSpPr>
        <p:sp>
          <p:nvSpPr>
            <p:cNvPr id="73" name="Rounded Rectangle 31">
              <a:extLst>
                <a:ext uri="{FF2B5EF4-FFF2-40B4-BE49-F238E27FC236}">
                  <a16:creationId xmlns="" xmlns:a16="http://schemas.microsoft.com/office/drawing/2014/main" id="{3CC0FDBB-D024-48F5-ACB6-9D7715AB79AD}"/>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Mainframe</a:t>
              </a:r>
              <a:endParaRPr lang="en-US" b="1" dirty="0">
                <a:solidFill>
                  <a:srgbClr val="5B9BD5"/>
                </a:solidFill>
              </a:endParaRPr>
            </a:p>
          </p:txBody>
        </p:sp>
        <p:grpSp>
          <p:nvGrpSpPr>
            <p:cNvPr id="74" name="Group 73">
              <a:extLst>
                <a:ext uri="{FF2B5EF4-FFF2-40B4-BE49-F238E27FC236}">
                  <a16:creationId xmlns="" xmlns:a16="http://schemas.microsoft.com/office/drawing/2014/main" id="{00A4C99F-610A-428A-BE6E-E93F5CC34A70}"/>
                </a:ext>
              </a:extLst>
            </p:cNvPr>
            <p:cNvGrpSpPr/>
            <p:nvPr/>
          </p:nvGrpSpPr>
          <p:grpSpPr>
            <a:xfrm>
              <a:off x="993811" y="2743708"/>
              <a:ext cx="1794817" cy="725237"/>
              <a:chOff x="935413" y="2737223"/>
              <a:chExt cx="1794817" cy="725237"/>
            </a:xfrm>
          </p:grpSpPr>
          <p:sp>
            <p:nvSpPr>
              <p:cNvPr id="75" name="Flowchart: Magnetic Disk 74">
                <a:extLst>
                  <a:ext uri="{FF2B5EF4-FFF2-40B4-BE49-F238E27FC236}">
                    <a16:creationId xmlns="" xmlns:a16="http://schemas.microsoft.com/office/drawing/2014/main" id="{11B60780-47EF-421A-AAD2-4ABFFE916722}"/>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DB2</a:t>
                </a:r>
                <a:endParaRPr lang="en-US" sz="1200" dirty="0"/>
              </a:p>
            </p:txBody>
          </p:sp>
          <p:sp>
            <p:nvSpPr>
              <p:cNvPr id="76" name="Rectangle 75">
                <a:extLst>
                  <a:ext uri="{FF2B5EF4-FFF2-40B4-BE49-F238E27FC236}">
                    <a16:creationId xmlns="" xmlns:a16="http://schemas.microsoft.com/office/drawing/2014/main" id="{FA6F81A4-B245-4138-B54F-6A4E313E66BA}"/>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Cobol</a:t>
                </a:r>
                <a:endParaRPr lang="en-US" sz="1200" dirty="0"/>
              </a:p>
            </p:txBody>
          </p:sp>
          <p:sp>
            <p:nvSpPr>
              <p:cNvPr id="77" name="Rectangle 76">
                <a:extLst>
                  <a:ext uri="{FF2B5EF4-FFF2-40B4-BE49-F238E27FC236}">
                    <a16:creationId xmlns="" xmlns:a16="http://schemas.microsoft.com/office/drawing/2014/main" id="{68C53C16-0D9E-43AD-BBA2-76B9F2F8A47D}"/>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Perl</a:t>
                </a:r>
                <a:endParaRPr lang="en-US" sz="1200" dirty="0"/>
              </a:p>
            </p:txBody>
          </p:sp>
        </p:grpSp>
      </p:grpSp>
      <p:cxnSp>
        <p:nvCxnSpPr>
          <p:cNvPr id="78" name="Elbow Connector 44">
            <a:extLst>
              <a:ext uri="{FF2B5EF4-FFF2-40B4-BE49-F238E27FC236}">
                <a16:creationId xmlns="" xmlns:a16="http://schemas.microsoft.com/office/drawing/2014/main" id="{69F0C5EC-BBDF-41D7-B8EF-0BE3C814BBEB}"/>
              </a:ext>
            </a:extLst>
          </p:cNvPr>
          <p:cNvCxnSpPr>
            <a:stCxn id="73" idx="3"/>
            <a:endCxn id="79" idx="0"/>
          </p:cNvCxnSpPr>
          <p:nvPr/>
        </p:nvCxnSpPr>
        <p:spPr>
          <a:xfrm>
            <a:off x="3325895" y="4670514"/>
            <a:ext cx="4684056" cy="108757"/>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 xmlns:a16="http://schemas.microsoft.com/office/drawing/2014/main" id="{A2B3680D-9F28-45EF-AA9C-7D6119EA7237}"/>
              </a:ext>
            </a:extLst>
          </p:cNvPr>
          <p:cNvSpPr/>
          <p:nvPr/>
        </p:nvSpPr>
        <p:spPr>
          <a:xfrm>
            <a:off x="7434601" y="4779271"/>
            <a:ext cx="1150699" cy="36981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Web </a:t>
            </a:r>
            <a:r>
              <a:rPr lang="it-IT" sz="1200" dirty="0" err="1"/>
              <a:t>Scraping</a:t>
            </a:r>
            <a:r>
              <a:rPr lang="it-IT" sz="1200" dirty="0"/>
              <a:t> Integration</a:t>
            </a:r>
            <a:endParaRPr lang="en-US" sz="1200" dirty="0"/>
          </a:p>
        </p:txBody>
      </p:sp>
      <p:cxnSp>
        <p:nvCxnSpPr>
          <p:cNvPr id="80" name="Elbow Connector 56">
            <a:extLst>
              <a:ext uri="{FF2B5EF4-FFF2-40B4-BE49-F238E27FC236}">
                <a16:creationId xmlns="" xmlns:a16="http://schemas.microsoft.com/office/drawing/2014/main" id="{06F0C9A6-94F4-428E-86D5-8C72DD6CE666}"/>
              </a:ext>
            </a:extLst>
          </p:cNvPr>
          <p:cNvCxnSpPr>
            <a:stCxn id="79" idx="3"/>
            <a:endCxn id="69" idx="1"/>
          </p:cNvCxnSpPr>
          <p:nvPr/>
        </p:nvCxnSpPr>
        <p:spPr>
          <a:xfrm>
            <a:off x="8585300" y="4964177"/>
            <a:ext cx="590261" cy="54065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Rounded Rectangle 36">
            <a:extLst>
              <a:ext uri="{FF2B5EF4-FFF2-40B4-BE49-F238E27FC236}">
                <a16:creationId xmlns="" xmlns:a16="http://schemas.microsoft.com/office/drawing/2014/main" id="{D19C1DFF-6865-40BD-970B-D9465740D004}"/>
              </a:ext>
            </a:extLst>
          </p:cNvPr>
          <p:cNvSpPr/>
          <p:nvPr/>
        </p:nvSpPr>
        <p:spPr>
          <a:xfrm>
            <a:off x="4089266" y="6390994"/>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Zucchetti</a:t>
            </a:r>
            <a:endParaRPr lang="en-US" b="1" dirty="0">
              <a:solidFill>
                <a:srgbClr val="5B9BD5"/>
              </a:solidFill>
            </a:endParaRPr>
          </a:p>
        </p:txBody>
      </p:sp>
      <p:cxnSp>
        <p:nvCxnSpPr>
          <p:cNvPr id="82" name="Elbow Connector 37">
            <a:extLst>
              <a:ext uri="{FF2B5EF4-FFF2-40B4-BE49-F238E27FC236}">
                <a16:creationId xmlns="" xmlns:a16="http://schemas.microsoft.com/office/drawing/2014/main" id="{B9729B2D-323E-45A6-B3A7-CA7A9BDB3DB1}"/>
              </a:ext>
            </a:extLst>
          </p:cNvPr>
          <p:cNvCxnSpPr>
            <a:stCxn id="81" idx="3"/>
          </p:cNvCxnSpPr>
          <p:nvPr/>
        </p:nvCxnSpPr>
        <p:spPr>
          <a:xfrm flipV="1">
            <a:off x="5239498" y="6068261"/>
            <a:ext cx="2195102" cy="543266"/>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 xmlns:a16="http://schemas.microsoft.com/office/drawing/2014/main" id="{6F36A67B-8859-43A7-A69E-EDFF58D2DFFD}"/>
              </a:ext>
            </a:extLst>
          </p:cNvPr>
          <p:cNvSpPr/>
          <p:nvPr/>
        </p:nvSpPr>
        <p:spPr>
          <a:xfrm>
            <a:off x="7434600" y="5883355"/>
            <a:ext cx="1150699" cy="36981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REST API Integration</a:t>
            </a:r>
            <a:endParaRPr lang="en-US" sz="1200" dirty="0"/>
          </a:p>
        </p:txBody>
      </p:sp>
      <p:cxnSp>
        <p:nvCxnSpPr>
          <p:cNvPr id="84" name="Elbow Connector 43">
            <a:extLst>
              <a:ext uri="{FF2B5EF4-FFF2-40B4-BE49-F238E27FC236}">
                <a16:creationId xmlns="" xmlns:a16="http://schemas.microsoft.com/office/drawing/2014/main" id="{CB43C579-5E09-4E59-B855-1EC61B3D73CC}"/>
              </a:ext>
            </a:extLst>
          </p:cNvPr>
          <p:cNvCxnSpPr/>
          <p:nvPr/>
        </p:nvCxnSpPr>
        <p:spPr>
          <a:xfrm flipV="1">
            <a:off x="8585299" y="3625525"/>
            <a:ext cx="520055" cy="2442736"/>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 xmlns:a16="http://schemas.microsoft.com/office/drawing/2014/main" id="{80732F04-B2B7-4F86-8CFE-3927D107A8F4}"/>
              </a:ext>
            </a:extLst>
          </p:cNvPr>
          <p:cNvGrpSpPr/>
          <p:nvPr/>
        </p:nvGrpSpPr>
        <p:grpSpPr>
          <a:xfrm>
            <a:off x="3817057" y="3106412"/>
            <a:ext cx="2106038" cy="1407268"/>
            <a:chOff x="838200" y="2243847"/>
            <a:chExt cx="2106038" cy="1407268"/>
          </a:xfrm>
        </p:grpSpPr>
        <p:sp>
          <p:nvSpPr>
            <p:cNvPr id="86" name="Rounded Rectangle 40">
              <a:extLst>
                <a:ext uri="{FF2B5EF4-FFF2-40B4-BE49-F238E27FC236}">
                  <a16:creationId xmlns="" xmlns:a16="http://schemas.microsoft.com/office/drawing/2014/main" id="{B665D026-4CBA-4784-B989-524824F03077}"/>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MES</a:t>
              </a:r>
              <a:endParaRPr lang="en-US" b="1" dirty="0">
                <a:solidFill>
                  <a:srgbClr val="5B9BD5"/>
                </a:solidFill>
              </a:endParaRPr>
            </a:p>
          </p:txBody>
        </p:sp>
        <p:grpSp>
          <p:nvGrpSpPr>
            <p:cNvPr id="87" name="Group 86">
              <a:extLst>
                <a:ext uri="{FF2B5EF4-FFF2-40B4-BE49-F238E27FC236}">
                  <a16:creationId xmlns="" xmlns:a16="http://schemas.microsoft.com/office/drawing/2014/main" id="{5236183A-AC57-469C-9304-A618003B2614}"/>
                </a:ext>
              </a:extLst>
            </p:cNvPr>
            <p:cNvGrpSpPr/>
            <p:nvPr/>
          </p:nvGrpSpPr>
          <p:grpSpPr>
            <a:xfrm>
              <a:off x="993811" y="2743708"/>
              <a:ext cx="1794817" cy="725237"/>
              <a:chOff x="935413" y="2737223"/>
              <a:chExt cx="1794817" cy="725237"/>
            </a:xfrm>
          </p:grpSpPr>
          <p:sp>
            <p:nvSpPr>
              <p:cNvPr id="88" name="Flowchart: Magnetic Disk 87">
                <a:extLst>
                  <a:ext uri="{FF2B5EF4-FFF2-40B4-BE49-F238E27FC236}">
                    <a16:creationId xmlns="" xmlns:a16="http://schemas.microsoft.com/office/drawing/2014/main" id="{FF088D9F-370F-46F9-8A07-A1326121B21A}"/>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Sql</a:t>
                </a:r>
                <a:r>
                  <a:rPr lang="it-IT" sz="1200" dirty="0"/>
                  <a:t> Server 2016</a:t>
                </a:r>
                <a:endParaRPr lang="en-US" sz="1200" dirty="0"/>
              </a:p>
            </p:txBody>
          </p:sp>
          <p:sp>
            <p:nvSpPr>
              <p:cNvPr id="89" name="Rectangle 88">
                <a:extLst>
                  <a:ext uri="{FF2B5EF4-FFF2-40B4-BE49-F238E27FC236}">
                    <a16:creationId xmlns="" xmlns:a16="http://schemas.microsoft.com/office/drawing/2014/main" id="{EE701C89-4B95-48C0-BD45-30BDA13BD6BB}"/>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Java</a:t>
                </a:r>
                <a:endParaRPr lang="en-US" sz="1200" dirty="0"/>
              </a:p>
            </p:txBody>
          </p:sp>
          <p:sp>
            <p:nvSpPr>
              <p:cNvPr id="90" name="Rectangle 89">
                <a:extLst>
                  <a:ext uri="{FF2B5EF4-FFF2-40B4-BE49-F238E27FC236}">
                    <a16:creationId xmlns="" xmlns:a16="http://schemas.microsoft.com/office/drawing/2014/main" id="{52AF80F0-595D-40F7-927A-1BF9593CDB18}"/>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Javascript</a:t>
                </a:r>
                <a:endParaRPr lang="en-US" sz="1200" dirty="0"/>
              </a:p>
            </p:txBody>
          </p:sp>
        </p:grpSp>
      </p:grpSp>
      <p:grpSp>
        <p:nvGrpSpPr>
          <p:cNvPr id="91" name="Group 90">
            <a:extLst>
              <a:ext uri="{FF2B5EF4-FFF2-40B4-BE49-F238E27FC236}">
                <a16:creationId xmlns="" xmlns:a16="http://schemas.microsoft.com/office/drawing/2014/main" id="{547EFD70-3CED-4A44-83E2-4E25B515DACF}"/>
              </a:ext>
            </a:extLst>
          </p:cNvPr>
          <p:cNvGrpSpPr/>
          <p:nvPr/>
        </p:nvGrpSpPr>
        <p:grpSpPr>
          <a:xfrm>
            <a:off x="3798180" y="4933679"/>
            <a:ext cx="2106038" cy="1407268"/>
            <a:chOff x="838200" y="2243847"/>
            <a:chExt cx="2106038" cy="1407268"/>
          </a:xfrm>
        </p:grpSpPr>
        <p:sp>
          <p:nvSpPr>
            <p:cNvPr id="92" name="Rounded Rectangle 57">
              <a:extLst>
                <a:ext uri="{FF2B5EF4-FFF2-40B4-BE49-F238E27FC236}">
                  <a16:creationId xmlns="" xmlns:a16="http://schemas.microsoft.com/office/drawing/2014/main" id="{377F0B4F-45B9-4F30-ACB3-FDDEAE16341A}"/>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err="1">
                  <a:solidFill>
                    <a:srgbClr val="5B9BD5"/>
                  </a:solidFill>
                </a:rPr>
                <a:t>Mission</a:t>
              </a:r>
              <a:r>
                <a:rPr lang="it-IT" b="1" dirty="0">
                  <a:solidFill>
                    <a:srgbClr val="5B9BD5"/>
                  </a:solidFill>
                </a:rPr>
                <a:t> </a:t>
              </a:r>
              <a:r>
                <a:rPr lang="it-IT" b="1" dirty="0" err="1">
                  <a:solidFill>
                    <a:srgbClr val="5B9BD5"/>
                  </a:solidFill>
                </a:rPr>
                <a:t>Tracking</a:t>
              </a:r>
              <a:endParaRPr lang="en-US" b="1" dirty="0">
                <a:solidFill>
                  <a:srgbClr val="5B9BD5"/>
                </a:solidFill>
              </a:endParaRPr>
            </a:p>
          </p:txBody>
        </p:sp>
        <p:grpSp>
          <p:nvGrpSpPr>
            <p:cNvPr id="93" name="Group 92">
              <a:extLst>
                <a:ext uri="{FF2B5EF4-FFF2-40B4-BE49-F238E27FC236}">
                  <a16:creationId xmlns="" xmlns:a16="http://schemas.microsoft.com/office/drawing/2014/main" id="{302CDD8F-35AA-4731-A9FD-B5C54102823B}"/>
                </a:ext>
              </a:extLst>
            </p:cNvPr>
            <p:cNvGrpSpPr/>
            <p:nvPr/>
          </p:nvGrpSpPr>
          <p:grpSpPr>
            <a:xfrm>
              <a:off x="952157" y="2743708"/>
              <a:ext cx="1836471" cy="725237"/>
              <a:chOff x="893759" y="2737223"/>
              <a:chExt cx="1836471" cy="725237"/>
            </a:xfrm>
          </p:grpSpPr>
          <p:sp>
            <p:nvSpPr>
              <p:cNvPr id="94" name="Flowchart: Magnetic Disk 93">
                <a:extLst>
                  <a:ext uri="{FF2B5EF4-FFF2-40B4-BE49-F238E27FC236}">
                    <a16:creationId xmlns="" xmlns:a16="http://schemas.microsoft.com/office/drawing/2014/main" id="{9A47ED01-9EE2-4B92-8DF8-95106FB2E59D}"/>
                  </a:ext>
                </a:extLst>
              </p:cNvPr>
              <p:cNvSpPr/>
              <p:nvPr/>
            </p:nvSpPr>
            <p:spPr>
              <a:xfrm>
                <a:off x="893759" y="2737223"/>
                <a:ext cx="916374"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SQL Server 2016</a:t>
                </a:r>
                <a:endParaRPr lang="en-US" sz="1200" dirty="0"/>
              </a:p>
            </p:txBody>
          </p:sp>
          <p:sp>
            <p:nvSpPr>
              <p:cNvPr id="95" name="Rectangle 94">
                <a:extLst>
                  <a:ext uri="{FF2B5EF4-FFF2-40B4-BE49-F238E27FC236}">
                    <a16:creationId xmlns="" xmlns:a16="http://schemas.microsoft.com/office/drawing/2014/main" id="{B2409820-5818-410D-AAD3-F2A4FC745A48}"/>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a:t>
                </a:r>
                <a:endParaRPr lang="en-US" sz="1200" dirty="0"/>
              </a:p>
            </p:txBody>
          </p:sp>
          <p:sp>
            <p:nvSpPr>
              <p:cNvPr id="96" name="Rectangle 95">
                <a:extLst>
                  <a:ext uri="{FF2B5EF4-FFF2-40B4-BE49-F238E27FC236}">
                    <a16:creationId xmlns="" xmlns:a16="http://schemas.microsoft.com/office/drawing/2014/main" id="{BAE9BA86-8B8C-45F7-B9A0-6D4265E5AD0F}"/>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grpSp>
      </p:grpSp>
      <p:cxnSp>
        <p:nvCxnSpPr>
          <p:cNvPr id="99" name="Elbow Connector 62">
            <a:extLst>
              <a:ext uri="{FF2B5EF4-FFF2-40B4-BE49-F238E27FC236}">
                <a16:creationId xmlns="" xmlns:a16="http://schemas.microsoft.com/office/drawing/2014/main" id="{9CE0D3E0-DA5F-424A-B8E8-0ED6909BFE26}"/>
              </a:ext>
            </a:extLst>
          </p:cNvPr>
          <p:cNvCxnSpPr>
            <a:stCxn id="94" idx="3"/>
            <a:endCxn id="100" idx="1"/>
          </p:cNvCxnSpPr>
          <p:nvPr/>
        </p:nvCxnSpPr>
        <p:spPr>
          <a:xfrm rot="5400000" flipH="1" flipV="1">
            <a:off x="5748789" y="4170699"/>
            <a:ext cx="609613" cy="3366544"/>
          </a:xfrm>
          <a:prstGeom prst="bentConnector4">
            <a:avLst>
              <a:gd name="adj1" fmla="val -37499"/>
              <a:gd name="adj2" fmla="val 56805"/>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005F4E0C-3484-4E3E-B631-897FBE087FAE}"/>
              </a:ext>
            </a:extLst>
          </p:cNvPr>
          <p:cNvSpPr/>
          <p:nvPr/>
        </p:nvSpPr>
        <p:spPr>
          <a:xfrm>
            <a:off x="7736868" y="5410241"/>
            <a:ext cx="950991"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ETL</a:t>
            </a:r>
            <a:endParaRPr lang="en-US" sz="1200" dirty="0"/>
          </a:p>
        </p:txBody>
      </p:sp>
      <p:cxnSp>
        <p:nvCxnSpPr>
          <p:cNvPr id="101" name="Elbow Connector 64">
            <a:extLst>
              <a:ext uri="{FF2B5EF4-FFF2-40B4-BE49-F238E27FC236}">
                <a16:creationId xmlns="" xmlns:a16="http://schemas.microsoft.com/office/drawing/2014/main" id="{CD5DDD61-D90E-42CA-9CBF-87EDF72E1EFA}"/>
              </a:ext>
            </a:extLst>
          </p:cNvPr>
          <p:cNvCxnSpPr>
            <a:stCxn id="86" idx="3"/>
            <a:endCxn id="100" idx="1"/>
          </p:cNvCxnSpPr>
          <p:nvPr/>
        </p:nvCxnSpPr>
        <p:spPr>
          <a:xfrm>
            <a:off x="5923095" y="3810046"/>
            <a:ext cx="1813773" cy="1739118"/>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Elbow Connector 65">
            <a:extLst>
              <a:ext uri="{FF2B5EF4-FFF2-40B4-BE49-F238E27FC236}">
                <a16:creationId xmlns="" xmlns:a16="http://schemas.microsoft.com/office/drawing/2014/main" id="{D216D94D-8D7A-4287-A7D3-B4F4F23504C5}"/>
              </a:ext>
            </a:extLst>
          </p:cNvPr>
          <p:cNvCxnSpPr>
            <a:stCxn id="100" idx="3"/>
            <a:endCxn id="47" idx="2"/>
          </p:cNvCxnSpPr>
          <p:nvPr/>
        </p:nvCxnSpPr>
        <p:spPr>
          <a:xfrm flipV="1">
            <a:off x="8687859" y="3625525"/>
            <a:ext cx="417495" cy="1923639"/>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72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B401EF0-3F53-452D-B712-78B98298B97F}"/>
              </a:ext>
            </a:extLst>
          </p:cNvPr>
          <p:cNvSpPr>
            <a:spLocks noGrp="1"/>
          </p:cNvSpPr>
          <p:nvPr>
            <p:ph type="body" sz="quarter" idx="11"/>
          </p:nvPr>
        </p:nvSpPr>
        <p:spPr/>
        <p:txBody>
          <a:bodyPr>
            <a:normAutofit/>
          </a:bodyPr>
          <a:lstStyle/>
          <a:p>
            <a:pPr marL="0" indent="0">
              <a:buNone/>
            </a:pPr>
            <a:r>
              <a:rPr lang="it-IT" dirty="0"/>
              <a:t>Real life – </a:t>
            </a:r>
            <a:r>
              <a:rPr lang="it-IT" dirty="0" err="1">
                <a:solidFill>
                  <a:srgbClr val="E96B56"/>
                </a:solidFill>
              </a:rPr>
              <a:t>Finding</a:t>
            </a:r>
            <a:r>
              <a:rPr lang="it-IT" dirty="0">
                <a:solidFill>
                  <a:srgbClr val="E96B56"/>
                </a:solidFill>
              </a:rPr>
              <a:t> </a:t>
            </a:r>
            <a:r>
              <a:rPr lang="it-IT" dirty="0" err="1">
                <a:solidFill>
                  <a:srgbClr val="E96B56"/>
                </a:solidFill>
              </a:rPr>
              <a:t>Anomalies</a:t>
            </a:r>
            <a:r>
              <a:rPr lang="it-IT" dirty="0">
                <a:solidFill>
                  <a:srgbClr val="E96B56"/>
                </a:solidFill>
              </a:rPr>
              <a:t> over </a:t>
            </a:r>
            <a:r>
              <a:rPr lang="it-IT" dirty="0" err="1">
                <a:solidFill>
                  <a:srgbClr val="E96B56"/>
                </a:solidFill>
              </a:rPr>
              <a:t>inventory</a:t>
            </a:r>
            <a:endParaRPr lang="en-US" dirty="0">
              <a:solidFill>
                <a:srgbClr val="E96B56"/>
              </a:solidFill>
            </a:endParaRPr>
          </a:p>
        </p:txBody>
      </p:sp>
      <p:sp>
        <p:nvSpPr>
          <p:cNvPr id="3" name="Rounded Rectangle 10">
            <a:extLst>
              <a:ext uri="{FF2B5EF4-FFF2-40B4-BE49-F238E27FC236}">
                <a16:creationId xmlns="" xmlns:a16="http://schemas.microsoft.com/office/drawing/2014/main" id="{26B6FC63-AEB4-4039-AC04-1B1DE0DF8653}"/>
              </a:ext>
            </a:extLst>
          </p:cNvPr>
          <p:cNvSpPr/>
          <p:nvPr/>
        </p:nvSpPr>
        <p:spPr>
          <a:xfrm>
            <a:off x="1781952" y="2619845"/>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SAP</a:t>
            </a:r>
            <a:endParaRPr lang="en-US" b="1" dirty="0">
              <a:solidFill>
                <a:srgbClr val="5B9BD5"/>
              </a:solidFill>
            </a:endParaRPr>
          </a:p>
        </p:txBody>
      </p:sp>
      <p:sp>
        <p:nvSpPr>
          <p:cNvPr id="5" name="Rounded Rectangle 45">
            <a:extLst>
              <a:ext uri="{FF2B5EF4-FFF2-40B4-BE49-F238E27FC236}">
                <a16:creationId xmlns="" xmlns:a16="http://schemas.microsoft.com/office/drawing/2014/main" id="{E1F79D8B-0DFF-42A4-9AA5-23D48F670CAD}"/>
              </a:ext>
            </a:extLst>
          </p:cNvPr>
          <p:cNvSpPr/>
          <p:nvPr/>
        </p:nvSpPr>
        <p:spPr>
          <a:xfrm>
            <a:off x="7186952" y="2333784"/>
            <a:ext cx="4628911" cy="4164293"/>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a:solidFill>
                  <a:srgbClr val="E96B56"/>
                </a:solidFill>
              </a:rPr>
              <a:t>Anomaly</a:t>
            </a:r>
            <a:r>
              <a:rPr lang="it-IT" b="1" dirty="0">
                <a:solidFill>
                  <a:srgbClr val="E96B56"/>
                </a:solidFill>
              </a:rPr>
              <a:t> Detector</a:t>
            </a:r>
            <a:endParaRPr lang="en-US" b="1" dirty="0">
              <a:solidFill>
                <a:srgbClr val="E96B56"/>
              </a:solidFill>
            </a:endParaRPr>
          </a:p>
        </p:txBody>
      </p:sp>
      <p:sp>
        <p:nvSpPr>
          <p:cNvPr id="6" name="Flowchart: Magnetic Disk 5">
            <a:extLst>
              <a:ext uri="{FF2B5EF4-FFF2-40B4-BE49-F238E27FC236}">
                <a16:creationId xmlns="" xmlns:a16="http://schemas.microsoft.com/office/drawing/2014/main" id="{EB1DC602-9552-4022-B15E-D65A693A89F5}"/>
              </a:ext>
            </a:extLst>
          </p:cNvPr>
          <p:cNvSpPr/>
          <p:nvPr/>
        </p:nvSpPr>
        <p:spPr>
          <a:xfrm>
            <a:off x="9105354" y="3226644"/>
            <a:ext cx="916374" cy="79776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7" name="Rectangle 6">
            <a:extLst>
              <a:ext uri="{FF2B5EF4-FFF2-40B4-BE49-F238E27FC236}">
                <a16:creationId xmlns="" xmlns:a16="http://schemas.microsoft.com/office/drawing/2014/main" id="{21B54ADD-96E0-46E0-AEEB-37C4E4900775}"/>
              </a:ext>
            </a:extLst>
          </p:cNvPr>
          <p:cNvSpPr/>
          <p:nvPr/>
        </p:nvSpPr>
        <p:spPr>
          <a:xfrm>
            <a:off x="10579055" y="5589609"/>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sp>
        <p:nvSpPr>
          <p:cNvPr id="8" name="Rectangle 7">
            <a:extLst>
              <a:ext uri="{FF2B5EF4-FFF2-40B4-BE49-F238E27FC236}">
                <a16:creationId xmlns="" xmlns:a16="http://schemas.microsoft.com/office/drawing/2014/main" id="{650E9BE3-0E37-483C-93D9-E6A238374E17}"/>
              </a:ext>
            </a:extLst>
          </p:cNvPr>
          <p:cNvSpPr/>
          <p:nvPr/>
        </p:nvSpPr>
        <p:spPr>
          <a:xfrm>
            <a:off x="10481966" y="3926038"/>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9" name="Flowchart: Magnetic Disk 8">
            <a:extLst>
              <a:ext uri="{FF2B5EF4-FFF2-40B4-BE49-F238E27FC236}">
                <a16:creationId xmlns="" xmlns:a16="http://schemas.microsoft.com/office/drawing/2014/main" id="{778129E8-61F4-41C1-B041-8B3F8C0D86D7}"/>
              </a:ext>
            </a:extLst>
          </p:cNvPr>
          <p:cNvSpPr/>
          <p:nvPr/>
        </p:nvSpPr>
        <p:spPr>
          <a:xfrm>
            <a:off x="9237148" y="5883355"/>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MySQL</a:t>
            </a:r>
            <a:endParaRPr lang="en-US" sz="1200" dirty="0"/>
          </a:p>
        </p:txBody>
      </p:sp>
      <p:sp>
        <p:nvSpPr>
          <p:cNvPr id="10" name="Rectangle 9">
            <a:extLst>
              <a:ext uri="{FF2B5EF4-FFF2-40B4-BE49-F238E27FC236}">
                <a16:creationId xmlns="" xmlns:a16="http://schemas.microsoft.com/office/drawing/2014/main" id="{F0ACCF4E-64EC-4615-A8FE-F6AD466C9692}"/>
              </a:ext>
            </a:extLst>
          </p:cNvPr>
          <p:cNvSpPr/>
          <p:nvPr/>
        </p:nvSpPr>
        <p:spPr>
          <a:xfrm>
            <a:off x="10495711" y="4941655"/>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11" name="Flowchart: Magnetic Disk 10">
            <a:extLst>
              <a:ext uri="{FF2B5EF4-FFF2-40B4-BE49-F238E27FC236}">
                <a16:creationId xmlns="" xmlns:a16="http://schemas.microsoft.com/office/drawing/2014/main" id="{38280414-7F89-4590-B5E2-00ECEBAF0481}"/>
              </a:ext>
            </a:extLst>
          </p:cNvPr>
          <p:cNvSpPr/>
          <p:nvPr/>
        </p:nvSpPr>
        <p:spPr>
          <a:xfrm>
            <a:off x="9137308" y="4412268"/>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MongoDB</a:t>
            </a:r>
            <a:endParaRPr lang="en-US" sz="1200" dirty="0"/>
          </a:p>
        </p:txBody>
      </p:sp>
      <p:cxnSp>
        <p:nvCxnSpPr>
          <p:cNvPr id="12" name="Elbow Connector 96">
            <a:extLst>
              <a:ext uri="{FF2B5EF4-FFF2-40B4-BE49-F238E27FC236}">
                <a16:creationId xmlns="" xmlns:a16="http://schemas.microsoft.com/office/drawing/2014/main" id="{DEA310A8-3F96-4030-A15F-F1DCEC91EE96}"/>
              </a:ext>
            </a:extLst>
          </p:cNvPr>
          <p:cNvCxnSpPr>
            <a:stCxn id="3" idx="3"/>
            <a:endCxn id="13" idx="1"/>
          </p:cNvCxnSpPr>
          <p:nvPr/>
        </p:nvCxnSpPr>
        <p:spPr>
          <a:xfrm>
            <a:off x="2932184" y="2840378"/>
            <a:ext cx="4309821" cy="1523527"/>
          </a:xfrm>
          <a:prstGeom prst="bentConnector3">
            <a:avLst>
              <a:gd name="adj1" fmla="val 91079"/>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6DAA71AA-A4EF-4DFE-B5E3-20E5FCCEF936}"/>
              </a:ext>
            </a:extLst>
          </p:cNvPr>
          <p:cNvSpPr/>
          <p:nvPr/>
        </p:nvSpPr>
        <p:spPr>
          <a:xfrm>
            <a:off x="7242005" y="4224982"/>
            <a:ext cx="1150699"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Sap</a:t>
            </a:r>
            <a:r>
              <a:rPr lang="it-IT" sz="1200" dirty="0"/>
              <a:t> Connector</a:t>
            </a:r>
            <a:endParaRPr lang="en-US" sz="1200" dirty="0"/>
          </a:p>
        </p:txBody>
      </p:sp>
      <p:cxnSp>
        <p:nvCxnSpPr>
          <p:cNvPr id="14" name="Elbow Connector 109">
            <a:extLst>
              <a:ext uri="{FF2B5EF4-FFF2-40B4-BE49-F238E27FC236}">
                <a16:creationId xmlns="" xmlns:a16="http://schemas.microsoft.com/office/drawing/2014/main" id="{82BC3DBC-005C-499F-802A-E3FE6E0C4B64}"/>
              </a:ext>
            </a:extLst>
          </p:cNvPr>
          <p:cNvCxnSpPr>
            <a:stCxn id="13" idx="3"/>
            <a:endCxn id="6" idx="2"/>
          </p:cNvCxnSpPr>
          <p:nvPr/>
        </p:nvCxnSpPr>
        <p:spPr>
          <a:xfrm flipV="1">
            <a:off x="8392704" y="3625525"/>
            <a:ext cx="712650" cy="73838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0">
            <a:extLst>
              <a:ext uri="{FF2B5EF4-FFF2-40B4-BE49-F238E27FC236}">
                <a16:creationId xmlns="" xmlns:a16="http://schemas.microsoft.com/office/drawing/2014/main" id="{618ACD48-BD90-4F44-A6CE-8DE454F75D5A}"/>
              </a:ext>
            </a:extLst>
          </p:cNvPr>
          <p:cNvCxnSpPr>
            <a:stCxn id="9" idx="4"/>
            <a:endCxn id="7" idx="2"/>
          </p:cNvCxnSpPr>
          <p:nvPr/>
        </p:nvCxnSpPr>
        <p:spPr>
          <a:xfrm flipV="1">
            <a:off x="10070215" y="5867454"/>
            <a:ext cx="984336" cy="288342"/>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43">
            <a:extLst>
              <a:ext uri="{FF2B5EF4-FFF2-40B4-BE49-F238E27FC236}">
                <a16:creationId xmlns="" xmlns:a16="http://schemas.microsoft.com/office/drawing/2014/main" id="{7709E33B-73F0-4354-95E8-788E3CD92415}"/>
              </a:ext>
            </a:extLst>
          </p:cNvPr>
          <p:cNvCxnSpPr>
            <a:stCxn id="6" idx="4"/>
            <a:endCxn id="8" idx="0"/>
          </p:cNvCxnSpPr>
          <p:nvPr/>
        </p:nvCxnSpPr>
        <p:spPr>
          <a:xfrm>
            <a:off x="10021728" y="3625525"/>
            <a:ext cx="935734" cy="30051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46">
            <a:extLst>
              <a:ext uri="{FF2B5EF4-FFF2-40B4-BE49-F238E27FC236}">
                <a16:creationId xmlns="" xmlns:a16="http://schemas.microsoft.com/office/drawing/2014/main" id="{03B21EC1-2E59-4F6F-B95F-9286CEAF76C6}"/>
              </a:ext>
            </a:extLst>
          </p:cNvPr>
          <p:cNvCxnSpPr>
            <a:stCxn id="8" idx="1"/>
            <a:endCxn id="11" idx="2"/>
          </p:cNvCxnSpPr>
          <p:nvPr/>
        </p:nvCxnSpPr>
        <p:spPr>
          <a:xfrm rot="10800000" flipV="1">
            <a:off x="9137308" y="4064961"/>
            <a:ext cx="1344658" cy="619748"/>
          </a:xfrm>
          <a:prstGeom prst="bentConnector3">
            <a:avLst>
              <a:gd name="adj1" fmla="val 11700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57">
            <a:extLst>
              <a:ext uri="{FF2B5EF4-FFF2-40B4-BE49-F238E27FC236}">
                <a16:creationId xmlns="" xmlns:a16="http://schemas.microsoft.com/office/drawing/2014/main" id="{DCDB45C7-086E-4D65-B71F-5852723A3B16}"/>
              </a:ext>
            </a:extLst>
          </p:cNvPr>
          <p:cNvCxnSpPr>
            <a:stCxn id="11" idx="1"/>
            <a:endCxn id="10" idx="0"/>
          </p:cNvCxnSpPr>
          <p:nvPr/>
        </p:nvCxnSpPr>
        <p:spPr>
          <a:xfrm rot="16200000" flipH="1">
            <a:off x="9997830" y="3968279"/>
            <a:ext cx="529387" cy="1417365"/>
          </a:xfrm>
          <a:prstGeom prst="bentConnector3">
            <a:avLst>
              <a:gd name="adj1" fmla="val -2113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62">
            <a:extLst>
              <a:ext uri="{FF2B5EF4-FFF2-40B4-BE49-F238E27FC236}">
                <a16:creationId xmlns="" xmlns:a16="http://schemas.microsoft.com/office/drawing/2014/main" id="{A136807F-CA55-4F82-BF5C-A96EB69ED774}"/>
              </a:ext>
            </a:extLst>
          </p:cNvPr>
          <p:cNvCxnSpPr>
            <a:stCxn id="10" idx="1"/>
            <a:endCxn id="11" idx="4"/>
          </p:cNvCxnSpPr>
          <p:nvPr/>
        </p:nvCxnSpPr>
        <p:spPr>
          <a:xfrm rot="10800000">
            <a:off x="9970375" y="4684710"/>
            <a:ext cx="525336" cy="39586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81">
            <a:extLst>
              <a:ext uri="{FF2B5EF4-FFF2-40B4-BE49-F238E27FC236}">
                <a16:creationId xmlns="" xmlns:a16="http://schemas.microsoft.com/office/drawing/2014/main" id="{8EB55F87-5C4D-4525-A4DF-C54235A02976}"/>
              </a:ext>
            </a:extLst>
          </p:cNvPr>
          <p:cNvCxnSpPr>
            <a:stCxn id="11" idx="3"/>
            <a:endCxn id="7" idx="0"/>
          </p:cNvCxnSpPr>
          <p:nvPr/>
        </p:nvCxnSpPr>
        <p:spPr>
          <a:xfrm rot="16200000" flipH="1">
            <a:off x="9987966" y="4523024"/>
            <a:ext cx="632460" cy="150070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57AE4D4D-84CE-4EE7-B27F-240105B49F55}"/>
              </a:ext>
            </a:extLst>
          </p:cNvPr>
          <p:cNvSpPr txBox="1"/>
          <p:nvPr/>
        </p:nvSpPr>
        <p:spPr>
          <a:xfrm>
            <a:off x="838200" y="1780752"/>
            <a:ext cx="11162414" cy="369332"/>
          </a:xfrm>
          <a:prstGeom prst="rect">
            <a:avLst/>
          </a:prstGeom>
          <a:noFill/>
        </p:spPr>
        <p:txBody>
          <a:bodyPr wrap="square" rtlCol="0">
            <a:spAutoFit/>
          </a:bodyPr>
          <a:lstStyle>
            <a:defPPr>
              <a:defRPr lang="en-US"/>
            </a:defPPr>
            <a:lvl1pPr>
              <a:defRPr>
                <a:solidFill>
                  <a:srgbClr val="445469"/>
                </a:solidFill>
              </a:defRPr>
            </a:lvl1pPr>
          </a:lstStyle>
          <a:p>
            <a:r>
              <a:rPr lang="it-IT" dirty="0" err="1"/>
              <a:t>Ops</a:t>
            </a:r>
            <a:r>
              <a:rPr lang="it-IT" dirty="0"/>
              <a:t>… </a:t>
            </a:r>
            <a:r>
              <a:rPr lang="it-IT" dirty="0" err="1"/>
              <a:t>now</a:t>
            </a:r>
            <a:r>
              <a:rPr lang="it-IT" dirty="0"/>
              <a:t> the Data Lake </a:t>
            </a:r>
            <a:r>
              <a:rPr lang="it-IT" dirty="0" err="1"/>
              <a:t>is</a:t>
            </a:r>
            <a:r>
              <a:rPr lang="it-IT" dirty="0"/>
              <a:t> a </a:t>
            </a:r>
            <a:r>
              <a:rPr lang="it-IT" dirty="0" err="1"/>
              <a:t>real</a:t>
            </a:r>
            <a:r>
              <a:rPr lang="it-IT" dirty="0"/>
              <a:t> </a:t>
            </a:r>
            <a:r>
              <a:rPr lang="it-IT" dirty="0" err="1"/>
              <a:t>mess</a:t>
            </a:r>
            <a:r>
              <a:rPr lang="it-IT" dirty="0"/>
              <a:t>…</a:t>
            </a:r>
            <a:endParaRPr lang="en-US" dirty="0"/>
          </a:p>
        </p:txBody>
      </p:sp>
      <p:sp>
        <p:nvSpPr>
          <p:cNvPr id="22" name="Rectangle 21">
            <a:extLst>
              <a:ext uri="{FF2B5EF4-FFF2-40B4-BE49-F238E27FC236}">
                <a16:creationId xmlns="" xmlns:a16="http://schemas.microsoft.com/office/drawing/2014/main" id="{B25EC9CB-15B5-48A9-BBCE-27B2EA644126}"/>
              </a:ext>
            </a:extLst>
          </p:cNvPr>
          <p:cNvSpPr/>
          <p:nvPr/>
        </p:nvSpPr>
        <p:spPr>
          <a:xfrm>
            <a:off x="9175561" y="5365913"/>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Kafka</a:t>
            </a:r>
            <a:endParaRPr lang="en-US" sz="1200" dirty="0"/>
          </a:p>
        </p:txBody>
      </p:sp>
      <p:cxnSp>
        <p:nvCxnSpPr>
          <p:cNvPr id="23" name="Elbow Connector 21">
            <a:extLst>
              <a:ext uri="{FF2B5EF4-FFF2-40B4-BE49-F238E27FC236}">
                <a16:creationId xmlns="" xmlns:a16="http://schemas.microsoft.com/office/drawing/2014/main" id="{C55AAB47-E9BF-44D9-B548-BC36C066B5AA}"/>
              </a:ext>
            </a:extLst>
          </p:cNvPr>
          <p:cNvCxnSpPr>
            <a:stCxn id="22" idx="3"/>
          </p:cNvCxnSpPr>
          <p:nvPr/>
        </p:nvCxnSpPr>
        <p:spPr>
          <a:xfrm>
            <a:off x="10126552" y="5504836"/>
            <a:ext cx="452503" cy="223696"/>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 xmlns:a16="http://schemas.microsoft.com/office/drawing/2014/main" id="{77F83840-7A7B-4D7E-ADEC-55EE24A94470}"/>
              </a:ext>
            </a:extLst>
          </p:cNvPr>
          <p:cNvCxnSpPr>
            <a:endCxn id="22" idx="1"/>
          </p:cNvCxnSpPr>
          <p:nvPr/>
        </p:nvCxnSpPr>
        <p:spPr>
          <a:xfrm>
            <a:off x="8392704" y="4363905"/>
            <a:ext cx="782857" cy="1140931"/>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04C7E17C-565A-4C38-858C-7F225652C565}"/>
              </a:ext>
            </a:extLst>
          </p:cNvPr>
          <p:cNvGrpSpPr/>
          <p:nvPr/>
        </p:nvGrpSpPr>
        <p:grpSpPr>
          <a:xfrm>
            <a:off x="1219857" y="3966880"/>
            <a:ext cx="2106038" cy="1407268"/>
            <a:chOff x="838200" y="2243847"/>
            <a:chExt cx="2106038" cy="1407268"/>
          </a:xfrm>
        </p:grpSpPr>
        <p:sp>
          <p:nvSpPr>
            <p:cNvPr id="26" name="Rounded Rectangle 31">
              <a:extLst>
                <a:ext uri="{FF2B5EF4-FFF2-40B4-BE49-F238E27FC236}">
                  <a16:creationId xmlns="" xmlns:a16="http://schemas.microsoft.com/office/drawing/2014/main" id="{4FCFEE16-C164-4B42-AE43-33AEE2A8C354}"/>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Mainframe</a:t>
              </a:r>
              <a:endParaRPr lang="en-US" b="1" dirty="0">
                <a:solidFill>
                  <a:srgbClr val="5B9BD5"/>
                </a:solidFill>
              </a:endParaRPr>
            </a:p>
          </p:txBody>
        </p:sp>
        <p:grpSp>
          <p:nvGrpSpPr>
            <p:cNvPr id="27" name="Group 26">
              <a:extLst>
                <a:ext uri="{FF2B5EF4-FFF2-40B4-BE49-F238E27FC236}">
                  <a16:creationId xmlns="" xmlns:a16="http://schemas.microsoft.com/office/drawing/2014/main" id="{F68A8DA7-0A16-4F7F-B821-9CD256F58BE8}"/>
                </a:ext>
              </a:extLst>
            </p:cNvPr>
            <p:cNvGrpSpPr/>
            <p:nvPr/>
          </p:nvGrpSpPr>
          <p:grpSpPr>
            <a:xfrm>
              <a:off x="993811" y="2743708"/>
              <a:ext cx="1794817" cy="725237"/>
              <a:chOff x="935413" y="2737223"/>
              <a:chExt cx="1794817" cy="725237"/>
            </a:xfrm>
          </p:grpSpPr>
          <p:sp>
            <p:nvSpPr>
              <p:cNvPr id="28" name="Flowchart: Magnetic Disk 27">
                <a:extLst>
                  <a:ext uri="{FF2B5EF4-FFF2-40B4-BE49-F238E27FC236}">
                    <a16:creationId xmlns="" xmlns:a16="http://schemas.microsoft.com/office/drawing/2014/main" id="{C71ABFB7-CB1F-4CE5-96AE-C77BCD6FCA22}"/>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DB2</a:t>
                </a:r>
                <a:endParaRPr lang="en-US" sz="1200" dirty="0"/>
              </a:p>
            </p:txBody>
          </p:sp>
          <p:sp>
            <p:nvSpPr>
              <p:cNvPr id="29" name="Rectangle 28">
                <a:extLst>
                  <a:ext uri="{FF2B5EF4-FFF2-40B4-BE49-F238E27FC236}">
                    <a16:creationId xmlns="" xmlns:a16="http://schemas.microsoft.com/office/drawing/2014/main" id="{B6C0AC6D-3F6C-4F66-92C8-09A755D0743A}"/>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Cobol</a:t>
                </a:r>
                <a:endParaRPr lang="en-US" sz="1200" dirty="0"/>
              </a:p>
            </p:txBody>
          </p:sp>
          <p:sp>
            <p:nvSpPr>
              <p:cNvPr id="30" name="Rectangle 29">
                <a:extLst>
                  <a:ext uri="{FF2B5EF4-FFF2-40B4-BE49-F238E27FC236}">
                    <a16:creationId xmlns="" xmlns:a16="http://schemas.microsoft.com/office/drawing/2014/main" id="{A4C84D26-157C-4C2B-B323-DDDE64B42E76}"/>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Perl</a:t>
                </a:r>
                <a:endParaRPr lang="en-US" sz="1200" dirty="0"/>
              </a:p>
            </p:txBody>
          </p:sp>
        </p:grpSp>
      </p:grpSp>
      <p:cxnSp>
        <p:nvCxnSpPr>
          <p:cNvPr id="31" name="Elbow Connector 44">
            <a:extLst>
              <a:ext uri="{FF2B5EF4-FFF2-40B4-BE49-F238E27FC236}">
                <a16:creationId xmlns="" xmlns:a16="http://schemas.microsoft.com/office/drawing/2014/main" id="{2BF3B84F-56FC-43BB-B335-EA6A446C74E7}"/>
              </a:ext>
            </a:extLst>
          </p:cNvPr>
          <p:cNvCxnSpPr>
            <a:stCxn id="26" idx="3"/>
            <a:endCxn id="32" idx="0"/>
          </p:cNvCxnSpPr>
          <p:nvPr/>
        </p:nvCxnSpPr>
        <p:spPr>
          <a:xfrm>
            <a:off x="3325895" y="4670514"/>
            <a:ext cx="4684056" cy="10875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 xmlns:a16="http://schemas.microsoft.com/office/drawing/2014/main" id="{0727FA55-52E6-41B5-8606-A3F066D492B9}"/>
              </a:ext>
            </a:extLst>
          </p:cNvPr>
          <p:cNvSpPr/>
          <p:nvPr/>
        </p:nvSpPr>
        <p:spPr>
          <a:xfrm>
            <a:off x="7434601" y="4779271"/>
            <a:ext cx="1150699" cy="36981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Web </a:t>
            </a:r>
            <a:r>
              <a:rPr lang="it-IT" sz="1200" dirty="0" err="1"/>
              <a:t>Scraping</a:t>
            </a:r>
            <a:r>
              <a:rPr lang="it-IT" sz="1200" dirty="0"/>
              <a:t> Integration</a:t>
            </a:r>
            <a:endParaRPr lang="en-US" sz="1200" dirty="0"/>
          </a:p>
        </p:txBody>
      </p:sp>
      <p:cxnSp>
        <p:nvCxnSpPr>
          <p:cNvPr id="33" name="Elbow Connector 56">
            <a:extLst>
              <a:ext uri="{FF2B5EF4-FFF2-40B4-BE49-F238E27FC236}">
                <a16:creationId xmlns="" xmlns:a16="http://schemas.microsoft.com/office/drawing/2014/main" id="{1CA2364F-34FA-4AC5-8263-2ACC243D0BF2}"/>
              </a:ext>
            </a:extLst>
          </p:cNvPr>
          <p:cNvCxnSpPr>
            <a:stCxn id="32" idx="3"/>
            <a:endCxn id="22" idx="1"/>
          </p:cNvCxnSpPr>
          <p:nvPr/>
        </p:nvCxnSpPr>
        <p:spPr>
          <a:xfrm>
            <a:off x="8585300" y="4964177"/>
            <a:ext cx="590261" cy="54065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6">
            <a:extLst>
              <a:ext uri="{FF2B5EF4-FFF2-40B4-BE49-F238E27FC236}">
                <a16:creationId xmlns="" xmlns:a16="http://schemas.microsoft.com/office/drawing/2014/main" id="{6E06D051-25A4-4F18-85D4-AA38F2F8EEA0}"/>
              </a:ext>
            </a:extLst>
          </p:cNvPr>
          <p:cNvSpPr/>
          <p:nvPr/>
        </p:nvSpPr>
        <p:spPr>
          <a:xfrm>
            <a:off x="4089266" y="6390994"/>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Zucchetti</a:t>
            </a:r>
            <a:endParaRPr lang="en-US" b="1" dirty="0">
              <a:solidFill>
                <a:srgbClr val="5B9BD5"/>
              </a:solidFill>
            </a:endParaRPr>
          </a:p>
        </p:txBody>
      </p:sp>
      <p:cxnSp>
        <p:nvCxnSpPr>
          <p:cNvPr id="35" name="Elbow Connector 37">
            <a:extLst>
              <a:ext uri="{FF2B5EF4-FFF2-40B4-BE49-F238E27FC236}">
                <a16:creationId xmlns="" xmlns:a16="http://schemas.microsoft.com/office/drawing/2014/main" id="{81F3A02D-0A39-4CB6-9F6E-9681B8DE86E9}"/>
              </a:ext>
            </a:extLst>
          </p:cNvPr>
          <p:cNvCxnSpPr>
            <a:stCxn id="34" idx="3"/>
          </p:cNvCxnSpPr>
          <p:nvPr/>
        </p:nvCxnSpPr>
        <p:spPr>
          <a:xfrm flipV="1">
            <a:off x="5239498" y="6068261"/>
            <a:ext cx="2195102" cy="543266"/>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 xmlns:a16="http://schemas.microsoft.com/office/drawing/2014/main" id="{55565B14-885D-481E-A337-B24B14BA53AF}"/>
              </a:ext>
            </a:extLst>
          </p:cNvPr>
          <p:cNvSpPr/>
          <p:nvPr/>
        </p:nvSpPr>
        <p:spPr>
          <a:xfrm>
            <a:off x="7434600" y="5883355"/>
            <a:ext cx="1150699" cy="36981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REST API Integration</a:t>
            </a:r>
            <a:endParaRPr lang="en-US" sz="1200" dirty="0"/>
          </a:p>
        </p:txBody>
      </p:sp>
      <p:cxnSp>
        <p:nvCxnSpPr>
          <p:cNvPr id="37" name="Elbow Connector 43">
            <a:extLst>
              <a:ext uri="{FF2B5EF4-FFF2-40B4-BE49-F238E27FC236}">
                <a16:creationId xmlns="" xmlns:a16="http://schemas.microsoft.com/office/drawing/2014/main" id="{CD122090-69FE-478D-ACC1-11AB6C0866D1}"/>
              </a:ext>
            </a:extLst>
          </p:cNvPr>
          <p:cNvCxnSpPr/>
          <p:nvPr/>
        </p:nvCxnSpPr>
        <p:spPr>
          <a:xfrm flipV="1">
            <a:off x="8585299" y="3625525"/>
            <a:ext cx="520055" cy="2442736"/>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 xmlns:a16="http://schemas.microsoft.com/office/drawing/2014/main" id="{933987C3-BDD4-4E6F-8452-E9557F4C0FCA}"/>
              </a:ext>
            </a:extLst>
          </p:cNvPr>
          <p:cNvGrpSpPr/>
          <p:nvPr/>
        </p:nvGrpSpPr>
        <p:grpSpPr>
          <a:xfrm>
            <a:off x="3817057" y="3106412"/>
            <a:ext cx="2106038" cy="1407268"/>
            <a:chOff x="838200" y="2243847"/>
            <a:chExt cx="2106038" cy="1407268"/>
          </a:xfrm>
        </p:grpSpPr>
        <p:sp>
          <p:nvSpPr>
            <p:cNvPr id="39" name="Rounded Rectangle 40">
              <a:extLst>
                <a:ext uri="{FF2B5EF4-FFF2-40B4-BE49-F238E27FC236}">
                  <a16:creationId xmlns="" xmlns:a16="http://schemas.microsoft.com/office/drawing/2014/main" id="{699D1AC2-31EF-4877-A9BC-AAD984600D32}"/>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MES</a:t>
              </a:r>
              <a:endParaRPr lang="en-US" b="1" dirty="0">
                <a:solidFill>
                  <a:srgbClr val="5B9BD5"/>
                </a:solidFill>
              </a:endParaRPr>
            </a:p>
          </p:txBody>
        </p:sp>
        <p:grpSp>
          <p:nvGrpSpPr>
            <p:cNvPr id="40" name="Group 39">
              <a:extLst>
                <a:ext uri="{FF2B5EF4-FFF2-40B4-BE49-F238E27FC236}">
                  <a16:creationId xmlns="" xmlns:a16="http://schemas.microsoft.com/office/drawing/2014/main" id="{8CF0711E-CC02-4B57-991E-902501271399}"/>
                </a:ext>
              </a:extLst>
            </p:cNvPr>
            <p:cNvGrpSpPr/>
            <p:nvPr/>
          </p:nvGrpSpPr>
          <p:grpSpPr>
            <a:xfrm>
              <a:off x="993811" y="2743708"/>
              <a:ext cx="1794817" cy="725237"/>
              <a:chOff x="935413" y="2737223"/>
              <a:chExt cx="1794817" cy="725237"/>
            </a:xfrm>
          </p:grpSpPr>
          <p:sp>
            <p:nvSpPr>
              <p:cNvPr id="41" name="Flowchart: Magnetic Disk 40">
                <a:extLst>
                  <a:ext uri="{FF2B5EF4-FFF2-40B4-BE49-F238E27FC236}">
                    <a16:creationId xmlns="" xmlns:a16="http://schemas.microsoft.com/office/drawing/2014/main" id="{22088B66-10AC-4BD0-A6E9-754A1039F6AA}"/>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Sql</a:t>
                </a:r>
                <a:r>
                  <a:rPr lang="it-IT" sz="1200" dirty="0"/>
                  <a:t> Server 2016</a:t>
                </a:r>
                <a:endParaRPr lang="en-US" sz="1200" dirty="0"/>
              </a:p>
            </p:txBody>
          </p:sp>
          <p:sp>
            <p:nvSpPr>
              <p:cNvPr id="42" name="Rectangle 41">
                <a:extLst>
                  <a:ext uri="{FF2B5EF4-FFF2-40B4-BE49-F238E27FC236}">
                    <a16:creationId xmlns="" xmlns:a16="http://schemas.microsoft.com/office/drawing/2014/main" id="{0D8A4669-E264-47E0-A57E-8F41FE514376}"/>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Java</a:t>
                </a:r>
                <a:endParaRPr lang="en-US" sz="1200" dirty="0"/>
              </a:p>
            </p:txBody>
          </p:sp>
          <p:sp>
            <p:nvSpPr>
              <p:cNvPr id="43" name="Rectangle 42">
                <a:extLst>
                  <a:ext uri="{FF2B5EF4-FFF2-40B4-BE49-F238E27FC236}">
                    <a16:creationId xmlns="" xmlns:a16="http://schemas.microsoft.com/office/drawing/2014/main" id="{9A12DAD8-0D4A-43F5-82B4-E43B6536C8EC}"/>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Javascript</a:t>
                </a:r>
                <a:endParaRPr lang="en-US" sz="1200" dirty="0"/>
              </a:p>
            </p:txBody>
          </p:sp>
        </p:grpSp>
      </p:grpSp>
      <p:grpSp>
        <p:nvGrpSpPr>
          <p:cNvPr id="44" name="Group 43">
            <a:extLst>
              <a:ext uri="{FF2B5EF4-FFF2-40B4-BE49-F238E27FC236}">
                <a16:creationId xmlns="" xmlns:a16="http://schemas.microsoft.com/office/drawing/2014/main" id="{AF475DF9-B277-444A-8314-FE226DD1C0E0}"/>
              </a:ext>
            </a:extLst>
          </p:cNvPr>
          <p:cNvGrpSpPr/>
          <p:nvPr/>
        </p:nvGrpSpPr>
        <p:grpSpPr>
          <a:xfrm>
            <a:off x="3798180" y="4933679"/>
            <a:ext cx="2106038" cy="1407268"/>
            <a:chOff x="838200" y="2243847"/>
            <a:chExt cx="2106038" cy="1407268"/>
          </a:xfrm>
        </p:grpSpPr>
        <p:sp>
          <p:nvSpPr>
            <p:cNvPr id="45" name="Rounded Rectangle 57">
              <a:extLst>
                <a:ext uri="{FF2B5EF4-FFF2-40B4-BE49-F238E27FC236}">
                  <a16:creationId xmlns="" xmlns:a16="http://schemas.microsoft.com/office/drawing/2014/main" id="{3CDB2018-85D2-48AC-9D88-7487B84B2000}"/>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err="1">
                  <a:solidFill>
                    <a:srgbClr val="5B9BD5"/>
                  </a:solidFill>
                </a:rPr>
                <a:t>Mission</a:t>
              </a:r>
              <a:r>
                <a:rPr lang="it-IT" b="1" dirty="0">
                  <a:solidFill>
                    <a:srgbClr val="5B9BD5"/>
                  </a:solidFill>
                </a:rPr>
                <a:t> </a:t>
              </a:r>
              <a:r>
                <a:rPr lang="it-IT" b="1" dirty="0" err="1">
                  <a:solidFill>
                    <a:srgbClr val="5B9BD5"/>
                  </a:solidFill>
                </a:rPr>
                <a:t>Tracking</a:t>
              </a:r>
              <a:endParaRPr lang="en-US" b="1" dirty="0">
                <a:solidFill>
                  <a:srgbClr val="5B9BD5"/>
                </a:solidFill>
              </a:endParaRPr>
            </a:p>
          </p:txBody>
        </p:sp>
        <p:grpSp>
          <p:nvGrpSpPr>
            <p:cNvPr id="46" name="Group 45">
              <a:extLst>
                <a:ext uri="{FF2B5EF4-FFF2-40B4-BE49-F238E27FC236}">
                  <a16:creationId xmlns="" xmlns:a16="http://schemas.microsoft.com/office/drawing/2014/main" id="{6425FA0D-4831-4514-B55C-722147FAFC26}"/>
                </a:ext>
              </a:extLst>
            </p:cNvPr>
            <p:cNvGrpSpPr/>
            <p:nvPr/>
          </p:nvGrpSpPr>
          <p:grpSpPr>
            <a:xfrm>
              <a:off x="993811" y="2743708"/>
              <a:ext cx="1794817" cy="725237"/>
              <a:chOff x="935413" y="2737223"/>
              <a:chExt cx="1794817" cy="725237"/>
            </a:xfrm>
          </p:grpSpPr>
          <p:sp>
            <p:nvSpPr>
              <p:cNvPr id="47" name="Flowchart: Magnetic Disk 46">
                <a:extLst>
                  <a:ext uri="{FF2B5EF4-FFF2-40B4-BE49-F238E27FC236}">
                    <a16:creationId xmlns="" xmlns:a16="http://schemas.microsoft.com/office/drawing/2014/main" id="{85A3F852-8CCE-4451-801B-44BF20E0F43A}"/>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Elastic</a:t>
                </a:r>
                <a:r>
                  <a:rPr lang="it-IT" sz="1200" dirty="0"/>
                  <a:t> </a:t>
                </a:r>
                <a:r>
                  <a:rPr lang="it-IT" sz="1200" dirty="0" err="1"/>
                  <a:t>Search</a:t>
                </a:r>
                <a:endParaRPr lang="en-US" sz="1200" dirty="0"/>
              </a:p>
            </p:txBody>
          </p:sp>
          <p:sp>
            <p:nvSpPr>
              <p:cNvPr id="48" name="Rectangle 47">
                <a:extLst>
                  <a:ext uri="{FF2B5EF4-FFF2-40B4-BE49-F238E27FC236}">
                    <a16:creationId xmlns="" xmlns:a16="http://schemas.microsoft.com/office/drawing/2014/main" id="{56C71A48-FC73-400C-A70C-5FD55B42987A}"/>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Logstash</a:t>
                </a:r>
                <a:endParaRPr lang="en-US" sz="1200" dirty="0"/>
              </a:p>
            </p:txBody>
          </p:sp>
          <p:sp>
            <p:nvSpPr>
              <p:cNvPr id="49" name="Rectangle 48">
                <a:extLst>
                  <a:ext uri="{FF2B5EF4-FFF2-40B4-BE49-F238E27FC236}">
                    <a16:creationId xmlns="" xmlns:a16="http://schemas.microsoft.com/office/drawing/2014/main" id="{683061EC-063B-4283-A49E-3BFF9D1A4437}"/>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Kibana</a:t>
                </a:r>
                <a:endParaRPr lang="en-US" sz="1200" dirty="0"/>
              </a:p>
            </p:txBody>
          </p:sp>
        </p:grpSp>
      </p:grpSp>
      <p:cxnSp>
        <p:nvCxnSpPr>
          <p:cNvPr id="50" name="Elbow Connector 62">
            <a:extLst>
              <a:ext uri="{FF2B5EF4-FFF2-40B4-BE49-F238E27FC236}">
                <a16:creationId xmlns="" xmlns:a16="http://schemas.microsoft.com/office/drawing/2014/main" id="{4A41140E-3409-41FE-9474-68A45D60911A}"/>
              </a:ext>
            </a:extLst>
          </p:cNvPr>
          <p:cNvCxnSpPr>
            <a:stCxn id="47" idx="3"/>
            <a:endCxn id="51" idx="1"/>
          </p:cNvCxnSpPr>
          <p:nvPr/>
        </p:nvCxnSpPr>
        <p:spPr>
          <a:xfrm rot="5400000" flipH="1" flipV="1">
            <a:off x="5748789" y="4170699"/>
            <a:ext cx="609613" cy="3366543"/>
          </a:xfrm>
          <a:prstGeom prst="bentConnector4">
            <a:avLst>
              <a:gd name="adj1" fmla="val -37499"/>
              <a:gd name="adj2" fmla="val 56186"/>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 xmlns:a16="http://schemas.microsoft.com/office/drawing/2014/main" id="{4BC82468-F85F-4F4A-96C8-1474D881076E}"/>
              </a:ext>
            </a:extLst>
          </p:cNvPr>
          <p:cNvSpPr/>
          <p:nvPr/>
        </p:nvSpPr>
        <p:spPr>
          <a:xfrm>
            <a:off x="7736868" y="5410241"/>
            <a:ext cx="950991"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ETL</a:t>
            </a:r>
            <a:endParaRPr lang="en-US" sz="1200" dirty="0"/>
          </a:p>
        </p:txBody>
      </p:sp>
      <p:cxnSp>
        <p:nvCxnSpPr>
          <p:cNvPr id="52" name="Elbow Connector 64">
            <a:extLst>
              <a:ext uri="{FF2B5EF4-FFF2-40B4-BE49-F238E27FC236}">
                <a16:creationId xmlns="" xmlns:a16="http://schemas.microsoft.com/office/drawing/2014/main" id="{0CCCC18F-CA95-40F4-B010-3A5497F53D23}"/>
              </a:ext>
            </a:extLst>
          </p:cNvPr>
          <p:cNvCxnSpPr>
            <a:stCxn id="39" idx="3"/>
            <a:endCxn id="51" idx="1"/>
          </p:cNvCxnSpPr>
          <p:nvPr/>
        </p:nvCxnSpPr>
        <p:spPr>
          <a:xfrm>
            <a:off x="5923095" y="3810046"/>
            <a:ext cx="1813773" cy="1739118"/>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65">
            <a:extLst>
              <a:ext uri="{FF2B5EF4-FFF2-40B4-BE49-F238E27FC236}">
                <a16:creationId xmlns="" xmlns:a16="http://schemas.microsoft.com/office/drawing/2014/main" id="{80F1E2B4-9D81-4254-A70F-D5B9D18C3061}"/>
              </a:ext>
            </a:extLst>
          </p:cNvPr>
          <p:cNvCxnSpPr>
            <a:stCxn id="51" idx="3"/>
            <a:endCxn id="6" idx="2"/>
          </p:cNvCxnSpPr>
          <p:nvPr/>
        </p:nvCxnSpPr>
        <p:spPr>
          <a:xfrm flipV="1">
            <a:off x="8687859" y="3625525"/>
            <a:ext cx="417495" cy="1923639"/>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 xmlns:a16="http://schemas.microsoft.com/office/drawing/2014/main" id="{A8B1E48D-7DEA-4359-8FDF-625056EF5CEF}"/>
              </a:ext>
            </a:extLst>
          </p:cNvPr>
          <p:cNvPicPr>
            <a:picLocks noChangeAspect="1"/>
          </p:cNvPicPr>
          <p:nvPr/>
        </p:nvPicPr>
        <p:blipFill>
          <a:blip r:embed="rId2"/>
          <a:stretch>
            <a:fillRect/>
          </a:stretch>
        </p:blipFill>
        <p:spPr>
          <a:xfrm>
            <a:off x="722329" y="2619845"/>
            <a:ext cx="6159909" cy="3991682"/>
          </a:xfrm>
          <a:prstGeom prst="rect">
            <a:avLst/>
          </a:prstGeom>
          <a:ln>
            <a:solidFill>
              <a:srgbClr val="5B9BD5"/>
            </a:solidFill>
          </a:ln>
        </p:spPr>
      </p:pic>
      <p:cxnSp>
        <p:nvCxnSpPr>
          <p:cNvPr id="55" name="Elbow Connector 67">
            <a:extLst>
              <a:ext uri="{FF2B5EF4-FFF2-40B4-BE49-F238E27FC236}">
                <a16:creationId xmlns="" xmlns:a16="http://schemas.microsoft.com/office/drawing/2014/main" id="{0234325F-1C25-4FAB-A460-A1BBD0C0DC57}"/>
              </a:ext>
            </a:extLst>
          </p:cNvPr>
          <p:cNvCxnSpPr>
            <a:stCxn id="54" idx="3"/>
            <a:endCxn id="6" idx="1"/>
          </p:cNvCxnSpPr>
          <p:nvPr/>
        </p:nvCxnSpPr>
        <p:spPr>
          <a:xfrm flipV="1">
            <a:off x="6882238" y="3226644"/>
            <a:ext cx="2681303" cy="1389042"/>
          </a:xfrm>
          <a:prstGeom prst="bentConnector4">
            <a:avLst>
              <a:gd name="adj1" fmla="val 41456"/>
              <a:gd name="adj2" fmla="val 160142"/>
            </a:avLst>
          </a:prstGeom>
          <a:ln w="28575">
            <a:solidFill>
              <a:srgbClr val="445469"/>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79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B401EF0-3F53-452D-B712-78B98298B97F}"/>
              </a:ext>
            </a:extLst>
          </p:cNvPr>
          <p:cNvSpPr>
            <a:spLocks noGrp="1"/>
          </p:cNvSpPr>
          <p:nvPr>
            <p:ph type="body" sz="quarter" idx="11"/>
          </p:nvPr>
        </p:nvSpPr>
        <p:spPr/>
        <p:txBody>
          <a:bodyPr>
            <a:normAutofit/>
          </a:bodyPr>
          <a:lstStyle/>
          <a:p>
            <a:pPr marL="0" indent="0">
              <a:buNone/>
            </a:pPr>
            <a:r>
              <a:rPr lang="it-IT" dirty="0"/>
              <a:t>Real life – </a:t>
            </a:r>
            <a:r>
              <a:rPr lang="it-IT" dirty="0" err="1">
                <a:solidFill>
                  <a:srgbClr val="E96B56"/>
                </a:solidFill>
              </a:rPr>
              <a:t>Finding</a:t>
            </a:r>
            <a:r>
              <a:rPr lang="it-IT" dirty="0">
                <a:solidFill>
                  <a:srgbClr val="E96B56"/>
                </a:solidFill>
              </a:rPr>
              <a:t> </a:t>
            </a:r>
            <a:r>
              <a:rPr lang="it-IT" dirty="0" err="1">
                <a:solidFill>
                  <a:srgbClr val="E96B56"/>
                </a:solidFill>
              </a:rPr>
              <a:t>Anomalies</a:t>
            </a:r>
            <a:r>
              <a:rPr lang="it-IT" dirty="0">
                <a:solidFill>
                  <a:srgbClr val="E96B56"/>
                </a:solidFill>
              </a:rPr>
              <a:t> over </a:t>
            </a:r>
            <a:r>
              <a:rPr lang="it-IT" dirty="0" err="1">
                <a:solidFill>
                  <a:srgbClr val="E96B56"/>
                </a:solidFill>
              </a:rPr>
              <a:t>inventory</a:t>
            </a:r>
            <a:endParaRPr lang="en-US" dirty="0">
              <a:solidFill>
                <a:srgbClr val="E96B56"/>
              </a:solidFill>
            </a:endParaRPr>
          </a:p>
        </p:txBody>
      </p:sp>
      <p:sp>
        <p:nvSpPr>
          <p:cNvPr id="3" name="Rounded Rectangle 10">
            <a:extLst>
              <a:ext uri="{FF2B5EF4-FFF2-40B4-BE49-F238E27FC236}">
                <a16:creationId xmlns="" xmlns:a16="http://schemas.microsoft.com/office/drawing/2014/main" id="{4CBB7D68-FA7A-4A47-9E7F-3E489F2DC1E0}"/>
              </a:ext>
            </a:extLst>
          </p:cNvPr>
          <p:cNvSpPr/>
          <p:nvPr/>
        </p:nvSpPr>
        <p:spPr>
          <a:xfrm>
            <a:off x="1781952" y="2619845"/>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SAP</a:t>
            </a:r>
            <a:endParaRPr lang="en-US" b="1" dirty="0">
              <a:solidFill>
                <a:srgbClr val="5B9BD5"/>
              </a:solidFill>
            </a:endParaRPr>
          </a:p>
        </p:txBody>
      </p:sp>
      <p:sp>
        <p:nvSpPr>
          <p:cNvPr id="5" name="Rounded Rectangle 45">
            <a:extLst>
              <a:ext uri="{FF2B5EF4-FFF2-40B4-BE49-F238E27FC236}">
                <a16:creationId xmlns="" xmlns:a16="http://schemas.microsoft.com/office/drawing/2014/main" id="{0487B02D-267E-4950-965C-1798550F46F2}"/>
              </a:ext>
            </a:extLst>
          </p:cNvPr>
          <p:cNvSpPr/>
          <p:nvPr/>
        </p:nvSpPr>
        <p:spPr>
          <a:xfrm>
            <a:off x="7186952" y="2333784"/>
            <a:ext cx="4628911" cy="4164293"/>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a:solidFill>
                  <a:srgbClr val="E96B56"/>
                </a:solidFill>
              </a:rPr>
              <a:t>Anomaly</a:t>
            </a:r>
            <a:r>
              <a:rPr lang="it-IT" b="1" dirty="0">
                <a:solidFill>
                  <a:srgbClr val="E96B56"/>
                </a:solidFill>
              </a:rPr>
              <a:t> Detector</a:t>
            </a:r>
            <a:endParaRPr lang="en-US" b="1" dirty="0">
              <a:solidFill>
                <a:srgbClr val="E96B56"/>
              </a:solidFill>
            </a:endParaRPr>
          </a:p>
        </p:txBody>
      </p:sp>
      <p:sp>
        <p:nvSpPr>
          <p:cNvPr id="6" name="Flowchart: Magnetic Disk 5">
            <a:extLst>
              <a:ext uri="{FF2B5EF4-FFF2-40B4-BE49-F238E27FC236}">
                <a16:creationId xmlns="" xmlns:a16="http://schemas.microsoft.com/office/drawing/2014/main" id="{272343DB-E4A4-4B7D-8BA7-A8E8615CA99D}"/>
              </a:ext>
            </a:extLst>
          </p:cNvPr>
          <p:cNvSpPr/>
          <p:nvPr/>
        </p:nvSpPr>
        <p:spPr>
          <a:xfrm>
            <a:off x="9105354" y="3226644"/>
            <a:ext cx="916374" cy="79776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7" name="Rectangle 6">
            <a:extLst>
              <a:ext uri="{FF2B5EF4-FFF2-40B4-BE49-F238E27FC236}">
                <a16:creationId xmlns="" xmlns:a16="http://schemas.microsoft.com/office/drawing/2014/main" id="{46F94107-04C6-48E4-B844-4628CBDF0DCD}"/>
              </a:ext>
            </a:extLst>
          </p:cNvPr>
          <p:cNvSpPr/>
          <p:nvPr/>
        </p:nvSpPr>
        <p:spPr>
          <a:xfrm>
            <a:off x="10579055" y="5589609"/>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sp>
        <p:nvSpPr>
          <p:cNvPr id="8" name="Rectangle 7">
            <a:extLst>
              <a:ext uri="{FF2B5EF4-FFF2-40B4-BE49-F238E27FC236}">
                <a16:creationId xmlns="" xmlns:a16="http://schemas.microsoft.com/office/drawing/2014/main" id="{31B21F0A-862C-4865-84D1-91BF7DAB5C33}"/>
              </a:ext>
            </a:extLst>
          </p:cNvPr>
          <p:cNvSpPr/>
          <p:nvPr/>
        </p:nvSpPr>
        <p:spPr>
          <a:xfrm>
            <a:off x="10481966" y="3926038"/>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9" name="Flowchart: Magnetic Disk 8">
            <a:extLst>
              <a:ext uri="{FF2B5EF4-FFF2-40B4-BE49-F238E27FC236}">
                <a16:creationId xmlns="" xmlns:a16="http://schemas.microsoft.com/office/drawing/2014/main" id="{7610779A-A785-4C72-A2C8-057C29C25514}"/>
              </a:ext>
            </a:extLst>
          </p:cNvPr>
          <p:cNvSpPr/>
          <p:nvPr/>
        </p:nvSpPr>
        <p:spPr>
          <a:xfrm>
            <a:off x="9237148" y="5883355"/>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MySQL</a:t>
            </a:r>
            <a:endParaRPr lang="en-US" sz="1200" dirty="0"/>
          </a:p>
        </p:txBody>
      </p:sp>
      <p:sp>
        <p:nvSpPr>
          <p:cNvPr id="10" name="Rectangle 9">
            <a:extLst>
              <a:ext uri="{FF2B5EF4-FFF2-40B4-BE49-F238E27FC236}">
                <a16:creationId xmlns="" xmlns:a16="http://schemas.microsoft.com/office/drawing/2014/main" id="{421D23A5-701E-4060-9DA4-C8BFC78832B1}"/>
              </a:ext>
            </a:extLst>
          </p:cNvPr>
          <p:cNvSpPr/>
          <p:nvPr/>
        </p:nvSpPr>
        <p:spPr>
          <a:xfrm>
            <a:off x="10495711" y="4941655"/>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11" name="Flowchart: Magnetic Disk 10">
            <a:extLst>
              <a:ext uri="{FF2B5EF4-FFF2-40B4-BE49-F238E27FC236}">
                <a16:creationId xmlns="" xmlns:a16="http://schemas.microsoft.com/office/drawing/2014/main" id="{6783ED8A-CDE6-4ACD-930F-889AD468499A}"/>
              </a:ext>
            </a:extLst>
          </p:cNvPr>
          <p:cNvSpPr/>
          <p:nvPr/>
        </p:nvSpPr>
        <p:spPr>
          <a:xfrm>
            <a:off x="9137308" y="4412268"/>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MongoDB</a:t>
            </a:r>
            <a:endParaRPr lang="en-US" sz="1200" dirty="0"/>
          </a:p>
        </p:txBody>
      </p:sp>
      <p:cxnSp>
        <p:nvCxnSpPr>
          <p:cNvPr id="12" name="Elbow Connector 96">
            <a:extLst>
              <a:ext uri="{FF2B5EF4-FFF2-40B4-BE49-F238E27FC236}">
                <a16:creationId xmlns="" xmlns:a16="http://schemas.microsoft.com/office/drawing/2014/main" id="{A2A97E04-A788-4F89-90B3-FF1EC053665F}"/>
              </a:ext>
            </a:extLst>
          </p:cNvPr>
          <p:cNvCxnSpPr>
            <a:stCxn id="3" idx="3"/>
            <a:endCxn id="13" idx="1"/>
          </p:cNvCxnSpPr>
          <p:nvPr/>
        </p:nvCxnSpPr>
        <p:spPr>
          <a:xfrm>
            <a:off x="2932184" y="2840378"/>
            <a:ext cx="4309821" cy="1523527"/>
          </a:xfrm>
          <a:prstGeom prst="bentConnector3">
            <a:avLst>
              <a:gd name="adj1" fmla="val 91079"/>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86F8C648-9343-4332-9911-F4A1E5CDCECB}"/>
              </a:ext>
            </a:extLst>
          </p:cNvPr>
          <p:cNvSpPr/>
          <p:nvPr/>
        </p:nvSpPr>
        <p:spPr>
          <a:xfrm>
            <a:off x="7242005" y="4224982"/>
            <a:ext cx="1150699"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Sap</a:t>
            </a:r>
            <a:r>
              <a:rPr lang="it-IT" sz="1200" dirty="0"/>
              <a:t> Connector</a:t>
            </a:r>
            <a:endParaRPr lang="en-US" sz="1200" dirty="0"/>
          </a:p>
        </p:txBody>
      </p:sp>
      <p:cxnSp>
        <p:nvCxnSpPr>
          <p:cNvPr id="14" name="Elbow Connector 109">
            <a:extLst>
              <a:ext uri="{FF2B5EF4-FFF2-40B4-BE49-F238E27FC236}">
                <a16:creationId xmlns="" xmlns:a16="http://schemas.microsoft.com/office/drawing/2014/main" id="{D1592DC2-8FE5-493F-9F8B-273826B3BAF0}"/>
              </a:ext>
            </a:extLst>
          </p:cNvPr>
          <p:cNvCxnSpPr>
            <a:stCxn id="13" idx="3"/>
            <a:endCxn id="6" idx="2"/>
          </p:cNvCxnSpPr>
          <p:nvPr/>
        </p:nvCxnSpPr>
        <p:spPr>
          <a:xfrm flipV="1">
            <a:off x="8392704" y="3625525"/>
            <a:ext cx="712650" cy="73838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0">
            <a:extLst>
              <a:ext uri="{FF2B5EF4-FFF2-40B4-BE49-F238E27FC236}">
                <a16:creationId xmlns="" xmlns:a16="http://schemas.microsoft.com/office/drawing/2014/main" id="{3F449975-8441-4A2F-B5D6-43221D20FA6C}"/>
              </a:ext>
            </a:extLst>
          </p:cNvPr>
          <p:cNvCxnSpPr>
            <a:stCxn id="9" idx="4"/>
            <a:endCxn id="7" idx="2"/>
          </p:cNvCxnSpPr>
          <p:nvPr/>
        </p:nvCxnSpPr>
        <p:spPr>
          <a:xfrm flipV="1">
            <a:off x="10070215" y="5867454"/>
            <a:ext cx="984336" cy="288342"/>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43">
            <a:extLst>
              <a:ext uri="{FF2B5EF4-FFF2-40B4-BE49-F238E27FC236}">
                <a16:creationId xmlns="" xmlns:a16="http://schemas.microsoft.com/office/drawing/2014/main" id="{CD4B6469-C41A-4723-9B9A-55DB432E0911}"/>
              </a:ext>
            </a:extLst>
          </p:cNvPr>
          <p:cNvCxnSpPr>
            <a:stCxn id="6" idx="4"/>
            <a:endCxn id="8" idx="0"/>
          </p:cNvCxnSpPr>
          <p:nvPr/>
        </p:nvCxnSpPr>
        <p:spPr>
          <a:xfrm>
            <a:off x="10021728" y="3625525"/>
            <a:ext cx="935734" cy="30051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46">
            <a:extLst>
              <a:ext uri="{FF2B5EF4-FFF2-40B4-BE49-F238E27FC236}">
                <a16:creationId xmlns="" xmlns:a16="http://schemas.microsoft.com/office/drawing/2014/main" id="{276BEBBB-17F4-4F29-B6F7-A882B9FCEF9E}"/>
              </a:ext>
            </a:extLst>
          </p:cNvPr>
          <p:cNvCxnSpPr>
            <a:stCxn id="8" idx="1"/>
            <a:endCxn id="11" idx="2"/>
          </p:cNvCxnSpPr>
          <p:nvPr/>
        </p:nvCxnSpPr>
        <p:spPr>
          <a:xfrm rot="10800000" flipV="1">
            <a:off x="9137308" y="4064961"/>
            <a:ext cx="1344658" cy="619748"/>
          </a:xfrm>
          <a:prstGeom prst="bentConnector3">
            <a:avLst>
              <a:gd name="adj1" fmla="val 11700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57">
            <a:extLst>
              <a:ext uri="{FF2B5EF4-FFF2-40B4-BE49-F238E27FC236}">
                <a16:creationId xmlns="" xmlns:a16="http://schemas.microsoft.com/office/drawing/2014/main" id="{0C9C49BE-A169-4F49-8DED-881CADFDCA0E}"/>
              </a:ext>
            </a:extLst>
          </p:cNvPr>
          <p:cNvCxnSpPr>
            <a:stCxn id="11" idx="1"/>
            <a:endCxn id="10" idx="0"/>
          </p:cNvCxnSpPr>
          <p:nvPr/>
        </p:nvCxnSpPr>
        <p:spPr>
          <a:xfrm rot="16200000" flipH="1">
            <a:off x="9997830" y="3968279"/>
            <a:ext cx="529387" cy="1417365"/>
          </a:xfrm>
          <a:prstGeom prst="bentConnector3">
            <a:avLst>
              <a:gd name="adj1" fmla="val -2113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62">
            <a:extLst>
              <a:ext uri="{FF2B5EF4-FFF2-40B4-BE49-F238E27FC236}">
                <a16:creationId xmlns="" xmlns:a16="http://schemas.microsoft.com/office/drawing/2014/main" id="{0443096F-5D9D-4827-92E7-4756C0C48975}"/>
              </a:ext>
            </a:extLst>
          </p:cNvPr>
          <p:cNvCxnSpPr>
            <a:stCxn id="10" idx="1"/>
            <a:endCxn id="11" idx="4"/>
          </p:cNvCxnSpPr>
          <p:nvPr/>
        </p:nvCxnSpPr>
        <p:spPr>
          <a:xfrm rot="10800000">
            <a:off x="9970375" y="4684710"/>
            <a:ext cx="525336" cy="39586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81">
            <a:extLst>
              <a:ext uri="{FF2B5EF4-FFF2-40B4-BE49-F238E27FC236}">
                <a16:creationId xmlns="" xmlns:a16="http://schemas.microsoft.com/office/drawing/2014/main" id="{D791D63B-6DC0-48CE-934C-C5107E105EE9}"/>
              </a:ext>
            </a:extLst>
          </p:cNvPr>
          <p:cNvCxnSpPr>
            <a:stCxn id="11" idx="3"/>
            <a:endCxn id="7" idx="0"/>
          </p:cNvCxnSpPr>
          <p:nvPr/>
        </p:nvCxnSpPr>
        <p:spPr>
          <a:xfrm rot="16200000" flipH="1">
            <a:off x="9987966" y="4523024"/>
            <a:ext cx="632460" cy="150070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27F59919-AA09-4F24-BE78-4E1AADA195BA}"/>
              </a:ext>
            </a:extLst>
          </p:cNvPr>
          <p:cNvSpPr txBox="1"/>
          <p:nvPr/>
        </p:nvSpPr>
        <p:spPr>
          <a:xfrm>
            <a:off x="838201" y="1780752"/>
            <a:ext cx="5714702" cy="1477328"/>
          </a:xfrm>
          <a:prstGeom prst="rect">
            <a:avLst/>
          </a:prstGeom>
          <a:solidFill>
            <a:schemeClr val="bg1">
              <a:alpha val="64000"/>
            </a:schemeClr>
          </a:solidFill>
        </p:spPr>
        <p:txBody>
          <a:bodyPr wrap="square" rtlCol="0">
            <a:spAutoFit/>
          </a:bodyPr>
          <a:lstStyle>
            <a:defPPr>
              <a:defRPr lang="en-US"/>
            </a:defPPr>
            <a:lvl1pPr>
              <a:defRPr>
                <a:solidFill>
                  <a:srgbClr val="445469"/>
                </a:solidFill>
              </a:defRPr>
            </a:lvl1pPr>
          </a:lstStyle>
          <a:p>
            <a:r>
              <a:rPr lang="it-IT" dirty="0" err="1"/>
              <a:t>What</a:t>
            </a:r>
            <a:r>
              <a:rPr lang="it-IT" dirty="0"/>
              <a:t> </a:t>
            </a:r>
            <a:r>
              <a:rPr lang="it-IT" dirty="0" err="1"/>
              <a:t>if</a:t>
            </a:r>
            <a:r>
              <a:rPr lang="it-IT" dirty="0"/>
              <a:t> </a:t>
            </a:r>
          </a:p>
          <a:p>
            <a:pPr marL="285750" indent="-285750">
              <a:buFont typeface="Arial" panose="020B0604020202020204" pitchFamily="34" charset="0"/>
              <a:buChar char="•"/>
            </a:pPr>
            <a:r>
              <a:rPr lang="it-IT" dirty="0"/>
              <a:t>I </a:t>
            </a:r>
            <a:r>
              <a:rPr lang="it-IT" dirty="0" err="1"/>
              <a:t>change</a:t>
            </a:r>
            <a:r>
              <a:rPr lang="it-IT" dirty="0"/>
              <a:t> the Data Lake Provider? </a:t>
            </a:r>
          </a:p>
          <a:p>
            <a:pPr marL="285750" indent="-285750">
              <a:buFont typeface="Arial" panose="020B0604020202020204" pitchFamily="34" charset="0"/>
              <a:buChar char="•"/>
            </a:pPr>
            <a:r>
              <a:rPr lang="it-IT" dirty="0"/>
              <a:t>Or </a:t>
            </a:r>
            <a:r>
              <a:rPr lang="it-IT" dirty="0" err="1"/>
              <a:t>if</a:t>
            </a:r>
            <a:r>
              <a:rPr lang="it-IT" dirty="0"/>
              <a:t> SAP governance team </a:t>
            </a:r>
            <a:r>
              <a:rPr lang="it-IT" dirty="0" err="1"/>
              <a:t>change</a:t>
            </a:r>
            <a:r>
              <a:rPr lang="it-IT" dirty="0"/>
              <a:t> a </a:t>
            </a:r>
            <a:r>
              <a:rPr lang="it-IT" dirty="0" err="1"/>
              <a:t>table</a:t>
            </a:r>
            <a:r>
              <a:rPr lang="it-IT" dirty="0"/>
              <a:t>? </a:t>
            </a:r>
          </a:p>
          <a:p>
            <a:pPr marL="285750" indent="-285750">
              <a:buFont typeface="Arial" panose="020B0604020202020204" pitchFamily="34" charset="0"/>
              <a:buChar char="•"/>
            </a:pPr>
            <a:r>
              <a:rPr lang="it-IT" dirty="0"/>
              <a:t>Or </a:t>
            </a:r>
            <a:r>
              <a:rPr lang="it-IT" dirty="0" err="1"/>
              <a:t>if</a:t>
            </a:r>
            <a:r>
              <a:rPr lang="it-IT" dirty="0"/>
              <a:t> Mainframe data are </a:t>
            </a:r>
            <a:r>
              <a:rPr lang="it-IT" dirty="0" err="1"/>
              <a:t>needed</a:t>
            </a:r>
            <a:r>
              <a:rPr lang="it-IT" dirty="0"/>
              <a:t> by </a:t>
            </a:r>
            <a:r>
              <a:rPr lang="it-IT" dirty="0" err="1"/>
              <a:t>other</a:t>
            </a:r>
            <a:r>
              <a:rPr lang="it-IT" dirty="0"/>
              <a:t> </a:t>
            </a:r>
            <a:r>
              <a:rPr lang="it-IT" dirty="0" err="1"/>
              <a:t>applications</a:t>
            </a:r>
            <a:r>
              <a:rPr lang="it-IT" dirty="0"/>
              <a:t>? </a:t>
            </a:r>
          </a:p>
          <a:p>
            <a:pPr marL="285750" indent="-285750">
              <a:buFont typeface="Arial" panose="020B0604020202020204" pitchFamily="34" charset="0"/>
              <a:buChar char="•"/>
            </a:pPr>
            <a:r>
              <a:rPr lang="it-IT" dirty="0"/>
              <a:t>Or </a:t>
            </a:r>
            <a:r>
              <a:rPr lang="it-IT" dirty="0" err="1"/>
              <a:t>if</a:t>
            </a:r>
            <a:r>
              <a:rPr lang="it-IT" dirty="0"/>
              <a:t>… </a:t>
            </a:r>
            <a:endParaRPr lang="en-US" dirty="0"/>
          </a:p>
        </p:txBody>
      </p:sp>
      <p:sp>
        <p:nvSpPr>
          <p:cNvPr id="22" name="Rectangle 21">
            <a:extLst>
              <a:ext uri="{FF2B5EF4-FFF2-40B4-BE49-F238E27FC236}">
                <a16:creationId xmlns="" xmlns:a16="http://schemas.microsoft.com/office/drawing/2014/main" id="{9BC5CB48-813F-47BD-9885-2001499F6049}"/>
              </a:ext>
            </a:extLst>
          </p:cNvPr>
          <p:cNvSpPr/>
          <p:nvPr/>
        </p:nvSpPr>
        <p:spPr>
          <a:xfrm>
            <a:off x="9175561" y="5365913"/>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Kafka</a:t>
            </a:r>
            <a:endParaRPr lang="en-US" sz="1200" dirty="0"/>
          </a:p>
        </p:txBody>
      </p:sp>
      <p:cxnSp>
        <p:nvCxnSpPr>
          <p:cNvPr id="23" name="Elbow Connector 21">
            <a:extLst>
              <a:ext uri="{FF2B5EF4-FFF2-40B4-BE49-F238E27FC236}">
                <a16:creationId xmlns="" xmlns:a16="http://schemas.microsoft.com/office/drawing/2014/main" id="{F08F2A90-5662-400F-8BF9-D714CB9D4696}"/>
              </a:ext>
            </a:extLst>
          </p:cNvPr>
          <p:cNvCxnSpPr>
            <a:stCxn id="22" idx="3"/>
          </p:cNvCxnSpPr>
          <p:nvPr/>
        </p:nvCxnSpPr>
        <p:spPr>
          <a:xfrm>
            <a:off x="10126552" y="5504836"/>
            <a:ext cx="452503" cy="223696"/>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 xmlns:a16="http://schemas.microsoft.com/office/drawing/2014/main" id="{78B1D73D-64F8-4158-8825-A45B053BC4B0}"/>
              </a:ext>
            </a:extLst>
          </p:cNvPr>
          <p:cNvCxnSpPr>
            <a:endCxn id="22" idx="1"/>
          </p:cNvCxnSpPr>
          <p:nvPr/>
        </p:nvCxnSpPr>
        <p:spPr>
          <a:xfrm>
            <a:off x="8392704" y="4363905"/>
            <a:ext cx="782857" cy="1140931"/>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E829C35D-06B0-404D-B5DB-139B6E4C9D5E}"/>
              </a:ext>
            </a:extLst>
          </p:cNvPr>
          <p:cNvGrpSpPr/>
          <p:nvPr/>
        </p:nvGrpSpPr>
        <p:grpSpPr>
          <a:xfrm>
            <a:off x="1219857" y="3966880"/>
            <a:ext cx="2106038" cy="1407268"/>
            <a:chOff x="838200" y="2243847"/>
            <a:chExt cx="2106038" cy="1407268"/>
          </a:xfrm>
        </p:grpSpPr>
        <p:sp>
          <p:nvSpPr>
            <p:cNvPr id="26" name="Rounded Rectangle 31">
              <a:extLst>
                <a:ext uri="{FF2B5EF4-FFF2-40B4-BE49-F238E27FC236}">
                  <a16:creationId xmlns="" xmlns:a16="http://schemas.microsoft.com/office/drawing/2014/main" id="{8EE23800-F258-4CF9-B6C9-D8B0F12BCB14}"/>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Mainframe</a:t>
              </a:r>
              <a:endParaRPr lang="en-US" b="1" dirty="0">
                <a:solidFill>
                  <a:srgbClr val="5B9BD5"/>
                </a:solidFill>
              </a:endParaRPr>
            </a:p>
          </p:txBody>
        </p:sp>
        <p:grpSp>
          <p:nvGrpSpPr>
            <p:cNvPr id="27" name="Group 26">
              <a:extLst>
                <a:ext uri="{FF2B5EF4-FFF2-40B4-BE49-F238E27FC236}">
                  <a16:creationId xmlns="" xmlns:a16="http://schemas.microsoft.com/office/drawing/2014/main" id="{9631082A-3BEC-41BD-AB2E-5B0EB534DCC0}"/>
                </a:ext>
              </a:extLst>
            </p:cNvPr>
            <p:cNvGrpSpPr/>
            <p:nvPr/>
          </p:nvGrpSpPr>
          <p:grpSpPr>
            <a:xfrm>
              <a:off x="993811" y="2743708"/>
              <a:ext cx="1794817" cy="725237"/>
              <a:chOff x="935413" y="2737223"/>
              <a:chExt cx="1794817" cy="725237"/>
            </a:xfrm>
          </p:grpSpPr>
          <p:sp>
            <p:nvSpPr>
              <p:cNvPr id="28" name="Flowchart: Magnetic Disk 27">
                <a:extLst>
                  <a:ext uri="{FF2B5EF4-FFF2-40B4-BE49-F238E27FC236}">
                    <a16:creationId xmlns="" xmlns:a16="http://schemas.microsoft.com/office/drawing/2014/main" id="{F8FCDBA4-11CA-46FE-8137-146CA19F0527}"/>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DB2</a:t>
                </a:r>
                <a:endParaRPr lang="en-US" sz="1200" dirty="0"/>
              </a:p>
            </p:txBody>
          </p:sp>
          <p:sp>
            <p:nvSpPr>
              <p:cNvPr id="29" name="Rectangle 28">
                <a:extLst>
                  <a:ext uri="{FF2B5EF4-FFF2-40B4-BE49-F238E27FC236}">
                    <a16:creationId xmlns="" xmlns:a16="http://schemas.microsoft.com/office/drawing/2014/main" id="{8F7580C2-8214-4AFC-8FE6-B0CF59E74604}"/>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Cobol</a:t>
                </a:r>
                <a:endParaRPr lang="en-US" sz="1200" dirty="0"/>
              </a:p>
            </p:txBody>
          </p:sp>
          <p:sp>
            <p:nvSpPr>
              <p:cNvPr id="30" name="Rectangle 29">
                <a:extLst>
                  <a:ext uri="{FF2B5EF4-FFF2-40B4-BE49-F238E27FC236}">
                    <a16:creationId xmlns="" xmlns:a16="http://schemas.microsoft.com/office/drawing/2014/main" id="{F32D6259-5822-4532-A9B9-7D639E60CBC8}"/>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Perl</a:t>
                </a:r>
                <a:endParaRPr lang="en-US" sz="1200" dirty="0"/>
              </a:p>
            </p:txBody>
          </p:sp>
        </p:grpSp>
      </p:grpSp>
      <p:cxnSp>
        <p:nvCxnSpPr>
          <p:cNvPr id="31" name="Elbow Connector 44">
            <a:extLst>
              <a:ext uri="{FF2B5EF4-FFF2-40B4-BE49-F238E27FC236}">
                <a16:creationId xmlns="" xmlns:a16="http://schemas.microsoft.com/office/drawing/2014/main" id="{7AB3197F-6B07-43EB-A3B4-E3E56FE79327}"/>
              </a:ext>
            </a:extLst>
          </p:cNvPr>
          <p:cNvCxnSpPr>
            <a:stCxn id="26" idx="3"/>
            <a:endCxn id="32" idx="0"/>
          </p:cNvCxnSpPr>
          <p:nvPr/>
        </p:nvCxnSpPr>
        <p:spPr>
          <a:xfrm>
            <a:off x="3325895" y="4670514"/>
            <a:ext cx="4684056" cy="108757"/>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 xmlns:a16="http://schemas.microsoft.com/office/drawing/2014/main" id="{CD13E056-2D43-4EDF-86F4-B5F1C3E09E8A}"/>
              </a:ext>
            </a:extLst>
          </p:cNvPr>
          <p:cNvSpPr/>
          <p:nvPr/>
        </p:nvSpPr>
        <p:spPr>
          <a:xfrm>
            <a:off x="7434601" y="4779271"/>
            <a:ext cx="1150699" cy="36981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Web </a:t>
            </a:r>
            <a:r>
              <a:rPr lang="it-IT" sz="1200" dirty="0" err="1"/>
              <a:t>Scraping</a:t>
            </a:r>
            <a:r>
              <a:rPr lang="it-IT" sz="1200" dirty="0"/>
              <a:t> Integration</a:t>
            </a:r>
            <a:endParaRPr lang="en-US" sz="1200" dirty="0"/>
          </a:p>
        </p:txBody>
      </p:sp>
      <p:cxnSp>
        <p:nvCxnSpPr>
          <p:cNvPr id="33" name="Elbow Connector 56">
            <a:extLst>
              <a:ext uri="{FF2B5EF4-FFF2-40B4-BE49-F238E27FC236}">
                <a16:creationId xmlns="" xmlns:a16="http://schemas.microsoft.com/office/drawing/2014/main" id="{FB26A216-44E9-494E-96F4-B6FE96A85F5F}"/>
              </a:ext>
            </a:extLst>
          </p:cNvPr>
          <p:cNvCxnSpPr>
            <a:stCxn id="32" idx="3"/>
            <a:endCxn id="22" idx="1"/>
          </p:cNvCxnSpPr>
          <p:nvPr/>
        </p:nvCxnSpPr>
        <p:spPr>
          <a:xfrm>
            <a:off x="8585300" y="4964177"/>
            <a:ext cx="590261" cy="54065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6">
            <a:extLst>
              <a:ext uri="{FF2B5EF4-FFF2-40B4-BE49-F238E27FC236}">
                <a16:creationId xmlns="" xmlns:a16="http://schemas.microsoft.com/office/drawing/2014/main" id="{B956EC18-20C7-495F-9295-E0D9B1C5444A}"/>
              </a:ext>
            </a:extLst>
          </p:cNvPr>
          <p:cNvSpPr/>
          <p:nvPr/>
        </p:nvSpPr>
        <p:spPr>
          <a:xfrm>
            <a:off x="4089266" y="6390994"/>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Zucchetti</a:t>
            </a:r>
            <a:endParaRPr lang="en-US" b="1" dirty="0">
              <a:solidFill>
                <a:srgbClr val="5B9BD5"/>
              </a:solidFill>
            </a:endParaRPr>
          </a:p>
        </p:txBody>
      </p:sp>
      <p:cxnSp>
        <p:nvCxnSpPr>
          <p:cNvPr id="35" name="Elbow Connector 37">
            <a:extLst>
              <a:ext uri="{FF2B5EF4-FFF2-40B4-BE49-F238E27FC236}">
                <a16:creationId xmlns="" xmlns:a16="http://schemas.microsoft.com/office/drawing/2014/main" id="{61B7CDB6-9C02-4462-ABB1-CAAA42D08844}"/>
              </a:ext>
            </a:extLst>
          </p:cNvPr>
          <p:cNvCxnSpPr>
            <a:stCxn id="34" idx="3"/>
          </p:cNvCxnSpPr>
          <p:nvPr/>
        </p:nvCxnSpPr>
        <p:spPr>
          <a:xfrm flipV="1">
            <a:off x="5239498" y="6068261"/>
            <a:ext cx="2195102" cy="543266"/>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 xmlns:a16="http://schemas.microsoft.com/office/drawing/2014/main" id="{7AF10FF4-F177-4F71-B907-5AC4F0F5A52D}"/>
              </a:ext>
            </a:extLst>
          </p:cNvPr>
          <p:cNvSpPr/>
          <p:nvPr/>
        </p:nvSpPr>
        <p:spPr>
          <a:xfrm>
            <a:off x="7434600" y="5883355"/>
            <a:ext cx="1150699" cy="36981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REST API Integration</a:t>
            </a:r>
            <a:endParaRPr lang="en-US" sz="1200" dirty="0"/>
          </a:p>
        </p:txBody>
      </p:sp>
      <p:cxnSp>
        <p:nvCxnSpPr>
          <p:cNvPr id="37" name="Elbow Connector 43">
            <a:extLst>
              <a:ext uri="{FF2B5EF4-FFF2-40B4-BE49-F238E27FC236}">
                <a16:creationId xmlns="" xmlns:a16="http://schemas.microsoft.com/office/drawing/2014/main" id="{D9F0987E-3E18-4596-ACF0-A5BA87CB93B4}"/>
              </a:ext>
            </a:extLst>
          </p:cNvPr>
          <p:cNvCxnSpPr/>
          <p:nvPr/>
        </p:nvCxnSpPr>
        <p:spPr>
          <a:xfrm flipV="1">
            <a:off x="8585299" y="3625525"/>
            <a:ext cx="520055" cy="2442736"/>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 xmlns:a16="http://schemas.microsoft.com/office/drawing/2014/main" id="{7BFB3D0D-73A5-47C0-8CA6-3650F9297529}"/>
              </a:ext>
            </a:extLst>
          </p:cNvPr>
          <p:cNvGrpSpPr/>
          <p:nvPr/>
        </p:nvGrpSpPr>
        <p:grpSpPr>
          <a:xfrm>
            <a:off x="3817057" y="3106412"/>
            <a:ext cx="2106038" cy="1407268"/>
            <a:chOff x="838200" y="2243847"/>
            <a:chExt cx="2106038" cy="1407268"/>
          </a:xfrm>
        </p:grpSpPr>
        <p:sp>
          <p:nvSpPr>
            <p:cNvPr id="39" name="Rounded Rectangle 40">
              <a:extLst>
                <a:ext uri="{FF2B5EF4-FFF2-40B4-BE49-F238E27FC236}">
                  <a16:creationId xmlns="" xmlns:a16="http://schemas.microsoft.com/office/drawing/2014/main" id="{78EEF681-261C-4E25-80D7-A12B45FCF0DB}"/>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MES</a:t>
              </a:r>
              <a:endParaRPr lang="en-US" b="1" dirty="0">
                <a:solidFill>
                  <a:srgbClr val="5B9BD5"/>
                </a:solidFill>
              </a:endParaRPr>
            </a:p>
          </p:txBody>
        </p:sp>
        <p:grpSp>
          <p:nvGrpSpPr>
            <p:cNvPr id="40" name="Group 39">
              <a:extLst>
                <a:ext uri="{FF2B5EF4-FFF2-40B4-BE49-F238E27FC236}">
                  <a16:creationId xmlns="" xmlns:a16="http://schemas.microsoft.com/office/drawing/2014/main" id="{35404455-61CA-4747-A8A5-11E778FBF23A}"/>
                </a:ext>
              </a:extLst>
            </p:cNvPr>
            <p:cNvGrpSpPr/>
            <p:nvPr/>
          </p:nvGrpSpPr>
          <p:grpSpPr>
            <a:xfrm>
              <a:off x="993811" y="2743708"/>
              <a:ext cx="1794817" cy="725237"/>
              <a:chOff x="935413" y="2737223"/>
              <a:chExt cx="1794817" cy="725237"/>
            </a:xfrm>
          </p:grpSpPr>
          <p:sp>
            <p:nvSpPr>
              <p:cNvPr id="41" name="Flowchart: Magnetic Disk 40">
                <a:extLst>
                  <a:ext uri="{FF2B5EF4-FFF2-40B4-BE49-F238E27FC236}">
                    <a16:creationId xmlns="" xmlns:a16="http://schemas.microsoft.com/office/drawing/2014/main" id="{9F10AD08-CB62-4B7D-9F83-55C12E9A2AE1}"/>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Sql</a:t>
                </a:r>
                <a:r>
                  <a:rPr lang="it-IT" sz="1200" dirty="0"/>
                  <a:t> Server 2016</a:t>
                </a:r>
                <a:endParaRPr lang="en-US" sz="1200" dirty="0"/>
              </a:p>
            </p:txBody>
          </p:sp>
          <p:sp>
            <p:nvSpPr>
              <p:cNvPr id="42" name="Rectangle 41">
                <a:extLst>
                  <a:ext uri="{FF2B5EF4-FFF2-40B4-BE49-F238E27FC236}">
                    <a16:creationId xmlns="" xmlns:a16="http://schemas.microsoft.com/office/drawing/2014/main" id="{11B8A68E-1EB1-4439-9BDC-4E0F2045245A}"/>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Java</a:t>
                </a:r>
                <a:endParaRPr lang="en-US" sz="1200" dirty="0"/>
              </a:p>
            </p:txBody>
          </p:sp>
          <p:sp>
            <p:nvSpPr>
              <p:cNvPr id="43" name="Rectangle 42">
                <a:extLst>
                  <a:ext uri="{FF2B5EF4-FFF2-40B4-BE49-F238E27FC236}">
                    <a16:creationId xmlns="" xmlns:a16="http://schemas.microsoft.com/office/drawing/2014/main" id="{AFF07CAB-BE9A-4434-A761-63EEAC8D971B}"/>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Javascript</a:t>
                </a:r>
                <a:endParaRPr lang="en-US" sz="1200" dirty="0"/>
              </a:p>
            </p:txBody>
          </p:sp>
        </p:grpSp>
      </p:grpSp>
      <p:grpSp>
        <p:nvGrpSpPr>
          <p:cNvPr id="44" name="Group 43">
            <a:extLst>
              <a:ext uri="{FF2B5EF4-FFF2-40B4-BE49-F238E27FC236}">
                <a16:creationId xmlns="" xmlns:a16="http://schemas.microsoft.com/office/drawing/2014/main" id="{33C226AA-E570-4C69-BD6D-438BEABAEAAF}"/>
              </a:ext>
            </a:extLst>
          </p:cNvPr>
          <p:cNvGrpSpPr/>
          <p:nvPr/>
        </p:nvGrpSpPr>
        <p:grpSpPr>
          <a:xfrm>
            <a:off x="3798180" y="4933679"/>
            <a:ext cx="2106038" cy="1407268"/>
            <a:chOff x="838200" y="2243847"/>
            <a:chExt cx="2106038" cy="1407268"/>
          </a:xfrm>
        </p:grpSpPr>
        <p:sp>
          <p:nvSpPr>
            <p:cNvPr id="45" name="Rounded Rectangle 57">
              <a:extLst>
                <a:ext uri="{FF2B5EF4-FFF2-40B4-BE49-F238E27FC236}">
                  <a16:creationId xmlns="" xmlns:a16="http://schemas.microsoft.com/office/drawing/2014/main" id="{70B4AA90-9BD8-4FCD-B4D1-3FFFE3893BAC}"/>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err="1">
                  <a:solidFill>
                    <a:srgbClr val="5B9BD5"/>
                  </a:solidFill>
                </a:rPr>
                <a:t>Mission</a:t>
              </a:r>
              <a:r>
                <a:rPr lang="it-IT" b="1" dirty="0">
                  <a:solidFill>
                    <a:srgbClr val="5B9BD5"/>
                  </a:solidFill>
                </a:rPr>
                <a:t> </a:t>
              </a:r>
              <a:r>
                <a:rPr lang="it-IT" b="1" dirty="0" err="1">
                  <a:solidFill>
                    <a:srgbClr val="5B9BD5"/>
                  </a:solidFill>
                </a:rPr>
                <a:t>Tracking</a:t>
              </a:r>
              <a:endParaRPr lang="en-US" b="1" dirty="0">
                <a:solidFill>
                  <a:srgbClr val="5B9BD5"/>
                </a:solidFill>
              </a:endParaRPr>
            </a:p>
          </p:txBody>
        </p:sp>
        <p:grpSp>
          <p:nvGrpSpPr>
            <p:cNvPr id="46" name="Group 45">
              <a:extLst>
                <a:ext uri="{FF2B5EF4-FFF2-40B4-BE49-F238E27FC236}">
                  <a16:creationId xmlns="" xmlns:a16="http://schemas.microsoft.com/office/drawing/2014/main" id="{1616764A-D2EE-425A-998D-E5C7032BC652}"/>
                </a:ext>
              </a:extLst>
            </p:cNvPr>
            <p:cNvGrpSpPr/>
            <p:nvPr/>
          </p:nvGrpSpPr>
          <p:grpSpPr>
            <a:xfrm>
              <a:off x="993811" y="2743708"/>
              <a:ext cx="1794817" cy="725237"/>
              <a:chOff x="935413" y="2737223"/>
              <a:chExt cx="1794817" cy="725237"/>
            </a:xfrm>
          </p:grpSpPr>
          <p:sp>
            <p:nvSpPr>
              <p:cNvPr id="47" name="Flowchart: Magnetic Disk 46">
                <a:extLst>
                  <a:ext uri="{FF2B5EF4-FFF2-40B4-BE49-F238E27FC236}">
                    <a16:creationId xmlns="" xmlns:a16="http://schemas.microsoft.com/office/drawing/2014/main" id="{D32A249B-D80D-4975-8DFB-44F4DCA379A4}"/>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SQL Server</a:t>
                </a:r>
                <a:endParaRPr lang="en-US" sz="1200" dirty="0"/>
              </a:p>
            </p:txBody>
          </p:sp>
          <p:sp>
            <p:nvSpPr>
              <p:cNvPr id="48" name="Rectangle 47">
                <a:extLst>
                  <a:ext uri="{FF2B5EF4-FFF2-40B4-BE49-F238E27FC236}">
                    <a16:creationId xmlns="" xmlns:a16="http://schemas.microsoft.com/office/drawing/2014/main" id="{FAC21CDF-2314-4A36-B004-6C9B3115458D}"/>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Logstash</a:t>
                </a:r>
                <a:endParaRPr lang="en-US" sz="1200" dirty="0"/>
              </a:p>
            </p:txBody>
          </p:sp>
          <p:sp>
            <p:nvSpPr>
              <p:cNvPr id="49" name="Rectangle 48">
                <a:extLst>
                  <a:ext uri="{FF2B5EF4-FFF2-40B4-BE49-F238E27FC236}">
                    <a16:creationId xmlns="" xmlns:a16="http://schemas.microsoft.com/office/drawing/2014/main" id="{74F0AB92-22C9-45F8-BC42-C3586F77746E}"/>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grpSp>
      </p:grpSp>
      <p:cxnSp>
        <p:nvCxnSpPr>
          <p:cNvPr id="50" name="Elbow Connector 62">
            <a:extLst>
              <a:ext uri="{FF2B5EF4-FFF2-40B4-BE49-F238E27FC236}">
                <a16:creationId xmlns="" xmlns:a16="http://schemas.microsoft.com/office/drawing/2014/main" id="{2021CC97-1536-4994-AE09-B604E57B6238}"/>
              </a:ext>
            </a:extLst>
          </p:cNvPr>
          <p:cNvCxnSpPr>
            <a:stCxn id="47" idx="3"/>
            <a:endCxn id="51" idx="1"/>
          </p:cNvCxnSpPr>
          <p:nvPr/>
        </p:nvCxnSpPr>
        <p:spPr>
          <a:xfrm rot="5400000" flipH="1" flipV="1">
            <a:off x="5748789" y="4170699"/>
            <a:ext cx="609613" cy="3366543"/>
          </a:xfrm>
          <a:prstGeom prst="bentConnector4">
            <a:avLst>
              <a:gd name="adj1" fmla="val -37499"/>
              <a:gd name="adj2" fmla="val 56186"/>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 xmlns:a16="http://schemas.microsoft.com/office/drawing/2014/main" id="{2BE76A3F-7B23-44E9-BD66-C3D492BD78AD}"/>
              </a:ext>
            </a:extLst>
          </p:cNvPr>
          <p:cNvSpPr/>
          <p:nvPr/>
        </p:nvSpPr>
        <p:spPr>
          <a:xfrm>
            <a:off x="7736868" y="5410241"/>
            <a:ext cx="950991"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ETL</a:t>
            </a:r>
            <a:endParaRPr lang="en-US" sz="1200" dirty="0"/>
          </a:p>
        </p:txBody>
      </p:sp>
      <p:cxnSp>
        <p:nvCxnSpPr>
          <p:cNvPr id="52" name="Elbow Connector 64">
            <a:extLst>
              <a:ext uri="{FF2B5EF4-FFF2-40B4-BE49-F238E27FC236}">
                <a16:creationId xmlns="" xmlns:a16="http://schemas.microsoft.com/office/drawing/2014/main" id="{9300DBE8-94BD-485A-BC08-AFEDAF496B27}"/>
              </a:ext>
            </a:extLst>
          </p:cNvPr>
          <p:cNvCxnSpPr>
            <a:stCxn id="39" idx="3"/>
            <a:endCxn id="51" idx="1"/>
          </p:cNvCxnSpPr>
          <p:nvPr/>
        </p:nvCxnSpPr>
        <p:spPr>
          <a:xfrm>
            <a:off x="5923095" y="3810046"/>
            <a:ext cx="1813773" cy="1739118"/>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65">
            <a:extLst>
              <a:ext uri="{FF2B5EF4-FFF2-40B4-BE49-F238E27FC236}">
                <a16:creationId xmlns="" xmlns:a16="http://schemas.microsoft.com/office/drawing/2014/main" id="{62EC13BB-6D43-4712-80B3-80D25450A26D}"/>
              </a:ext>
            </a:extLst>
          </p:cNvPr>
          <p:cNvCxnSpPr>
            <a:stCxn id="51" idx="3"/>
            <a:endCxn id="6" idx="2"/>
          </p:cNvCxnSpPr>
          <p:nvPr/>
        </p:nvCxnSpPr>
        <p:spPr>
          <a:xfrm flipV="1">
            <a:off x="8687859" y="3625525"/>
            <a:ext cx="417495" cy="1923639"/>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05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4E40C1F-2EF0-4BC9-A8B0-025A5015C68E}"/>
              </a:ext>
            </a:extLst>
          </p:cNvPr>
          <p:cNvSpPr>
            <a:spLocks noGrp="1"/>
          </p:cNvSpPr>
          <p:nvPr>
            <p:ph type="body" sz="quarter" idx="10"/>
          </p:nvPr>
        </p:nvSpPr>
        <p:spPr/>
        <p:txBody>
          <a:bodyPr/>
          <a:lstStyle/>
          <a:p>
            <a:r>
              <a:rPr lang="it-IT" sz="4800" dirty="0"/>
              <a:t>Do I </a:t>
            </a:r>
            <a:r>
              <a:rPr lang="it-IT" sz="4800" dirty="0" err="1"/>
              <a:t>need</a:t>
            </a:r>
            <a:r>
              <a:rPr lang="it-IT" sz="4800" dirty="0"/>
              <a:t> to know </a:t>
            </a:r>
            <a:r>
              <a:rPr lang="it-IT" sz="4800" dirty="0" err="1"/>
              <a:t>how</a:t>
            </a:r>
            <a:r>
              <a:rPr lang="it-IT" sz="4800" dirty="0"/>
              <a:t> to build </a:t>
            </a:r>
            <a:br>
              <a:rPr lang="it-IT" sz="4800" dirty="0"/>
            </a:br>
            <a:r>
              <a:rPr lang="it-IT" sz="4800" dirty="0"/>
              <a:t>a Software Architecture?</a:t>
            </a:r>
            <a:endParaRPr lang="it-IT" sz="4800" b="1" dirty="0"/>
          </a:p>
          <a:p>
            <a:endParaRPr lang="it-IT" sz="4800" b="1" dirty="0"/>
          </a:p>
          <a:p>
            <a:r>
              <a:rPr lang="it-IT" sz="5400" b="1" dirty="0">
                <a:solidFill>
                  <a:srgbClr val="E96B56"/>
                </a:solidFill>
              </a:rPr>
              <a:t>(</a:t>
            </a:r>
            <a:r>
              <a:rPr lang="it-IT" sz="5400" b="1" dirty="0" err="1">
                <a:solidFill>
                  <a:srgbClr val="E96B56"/>
                </a:solidFill>
              </a:rPr>
              <a:t>Probably</a:t>
            </a:r>
            <a:r>
              <a:rPr lang="it-IT" sz="5400" b="1" dirty="0">
                <a:solidFill>
                  <a:srgbClr val="E96B56"/>
                </a:solidFill>
              </a:rPr>
              <a:t>) Yes!</a:t>
            </a:r>
            <a:endParaRPr lang="en-US" sz="5400" i="1" dirty="0">
              <a:solidFill>
                <a:srgbClr val="E96B56"/>
              </a:solidFill>
            </a:endParaRPr>
          </a:p>
        </p:txBody>
      </p:sp>
    </p:spTree>
    <p:extLst>
      <p:ext uri="{BB962C8B-B14F-4D97-AF65-F5344CB8AC3E}">
        <p14:creationId xmlns:p14="http://schemas.microsoft.com/office/powerpoint/2010/main" val="891182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spcBef>
                <a:spcPts val="0"/>
              </a:spcBef>
              <a:spcAft>
                <a:spcPts val="1800"/>
              </a:spcAft>
              <a:buNone/>
            </a:pPr>
            <a:r>
              <a:rPr lang="en-US" i="1" dirty="0"/>
              <a:t>Software architecture principles can be </a:t>
            </a:r>
            <a:r>
              <a:rPr lang="en-US" b="1" i="1" dirty="0">
                <a:solidFill>
                  <a:srgbClr val="E96B56"/>
                </a:solidFill>
              </a:rPr>
              <a:t>inherited</a:t>
            </a:r>
            <a:r>
              <a:rPr lang="en-US" i="1" dirty="0"/>
              <a:t> by appealing to several well-established architectural disciplines. </a:t>
            </a:r>
          </a:p>
          <a:p>
            <a:pPr marL="0" indent="0">
              <a:spcBef>
                <a:spcPts val="0"/>
              </a:spcBef>
              <a:spcAft>
                <a:spcPts val="1800"/>
              </a:spcAft>
              <a:buNone/>
            </a:pPr>
            <a:r>
              <a:rPr lang="en-US" i="1" dirty="0"/>
              <a:t>While the subject matter for the two is quite different, there are a number of interesting </a:t>
            </a:r>
            <a:r>
              <a:rPr lang="en-US" b="1" i="1" dirty="0">
                <a:solidFill>
                  <a:srgbClr val="E96B56"/>
                </a:solidFill>
              </a:rPr>
              <a:t>architectural points </a:t>
            </a:r>
            <a:r>
              <a:rPr lang="en-US" i="1" dirty="0"/>
              <a:t>in building architecture that are suggestive for software architecture</a:t>
            </a:r>
          </a:p>
          <a:p>
            <a:pPr lvl="1">
              <a:spcBef>
                <a:spcPts val="0"/>
              </a:spcBef>
              <a:spcAft>
                <a:spcPts val="1800"/>
              </a:spcAft>
            </a:pPr>
            <a:r>
              <a:rPr lang="en-US" i="1" dirty="0"/>
              <a:t>multiple </a:t>
            </a:r>
            <a:r>
              <a:rPr lang="en-US" b="1" i="1" dirty="0">
                <a:solidFill>
                  <a:srgbClr val="E96B56"/>
                </a:solidFill>
              </a:rPr>
              <a:t>views</a:t>
            </a:r>
          </a:p>
          <a:p>
            <a:pPr lvl="1">
              <a:spcBef>
                <a:spcPts val="0"/>
              </a:spcBef>
              <a:spcAft>
                <a:spcPts val="1800"/>
              </a:spcAft>
            </a:pPr>
            <a:r>
              <a:rPr lang="en-US" i="1" dirty="0"/>
              <a:t>architectural </a:t>
            </a:r>
            <a:r>
              <a:rPr lang="en-US" b="1" i="1" dirty="0">
                <a:solidFill>
                  <a:srgbClr val="E96B56"/>
                </a:solidFill>
              </a:rPr>
              <a:t>styles</a:t>
            </a:r>
          </a:p>
          <a:p>
            <a:pPr lvl="1">
              <a:spcBef>
                <a:spcPts val="0"/>
              </a:spcBef>
              <a:spcAft>
                <a:spcPts val="1800"/>
              </a:spcAft>
            </a:pPr>
            <a:r>
              <a:rPr lang="en-US" i="1" dirty="0"/>
              <a:t>style and </a:t>
            </a:r>
            <a:r>
              <a:rPr lang="en-US" b="1" i="1" dirty="0">
                <a:solidFill>
                  <a:srgbClr val="E96B56"/>
                </a:solidFill>
              </a:rPr>
              <a:t>engineering</a:t>
            </a:r>
          </a:p>
          <a:p>
            <a:pPr lvl="1">
              <a:spcBef>
                <a:spcPts val="0"/>
              </a:spcBef>
              <a:spcAft>
                <a:spcPts val="1800"/>
              </a:spcAft>
            </a:pPr>
            <a:r>
              <a:rPr lang="en-US" i="1" dirty="0"/>
              <a:t>style and </a:t>
            </a:r>
            <a:r>
              <a:rPr lang="en-US" b="1" i="1" dirty="0">
                <a:solidFill>
                  <a:srgbClr val="E96B56"/>
                </a:solidFill>
              </a:rPr>
              <a:t>materials</a:t>
            </a:r>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Foundations for the Study of Software Architecture / L. Wolf, 1992*</a:t>
            </a:r>
          </a:p>
        </p:txBody>
      </p:sp>
    </p:spTree>
    <p:extLst>
      <p:ext uri="{BB962C8B-B14F-4D97-AF65-F5344CB8AC3E}">
        <p14:creationId xmlns:p14="http://schemas.microsoft.com/office/powerpoint/2010/main" val="23617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1800"/>
              </a:spcAft>
              <a:buNone/>
            </a:pPr>
            <a:r>
              <a:rPr lang="en-US" b="1" dirty="0"/>
              <a:t>Classical Architecture needs MULTIPLE VIEWS</a:t>
            </a:r>
            <a:endParaRPr lang="en-US" dirty="0"/>
          </a:p>
          <a:p>
            <a:pPr marL="0" indent="0">
              <a:spcBef>
                <a:spcPts val="0"/>
              </a:spcBef>
              <a:spcAft>
                <a:spcPts val="1800"/>
              </a:spcAft>
              <a:buNone/>
            </a:pPr>
            <a:r>
              <a:rPr lang="en-US" dirty="0"/>
              <a:t>A building architect works with the customer by means of a number of different views in which some </a:t>
            </a:r>
            <a:r>
              <a:rPr lang="en-US" b="1" dirty="0">
                <a:solidFill>
                  <a:srgbClr val="E96B56"/>
                </a:solidFill>
              </a:rPr>
              <a:t>particular aspect of the building </a:t>
            </a:r>
            <a:r>
              <a:rPr lang="en-US" dirty="0"/>
              <a:t>is emphasized. </a:t>
            </a:r>
          </a:p>
          <a:p>
            <a:pPr marL="0" indent="0">
              <a:spcBef>
                <a:spcPts val="0"/>
              </a:spcBef>
              <a:spcAft>
                <a:spcPts val="1800"/>
              </a:spcAft>
              <a:buNone/>
            </a:pPr>
            <a:r>
              <a:rPr lang="en-US" dirty="0"/>
              <a:t>For example, there are elevations and floor plans that give the </a:t>
            </a:r>
            <a:r>
              <a:rPr lang="en-US" b="1" dirty="0">
                <a:solidFill>
                  <a:srgbClr val="E96B56"/>
                </a:solidFill>
              </a:rPr>
              <a:t>exterior views </a:t>
            </a:r>
            <a:r>
              <a:rPr lang="en-US" dirty="0"/>
              <a:t>and “</a:t>
            </a:r>
            <a:r>
              <a:rPr lang="en-US" b="1" dirty="0">
                <a:solidFill>
                  <a:srgbClr val="E96B56"/>
                </a:solidFill>
              </a:rPr>
              <a:t>top-down</a:t>
            </a:r>
            <a:r>
              <a:rPr lang="en-US" dirty="0"/>
              <a:t>" views, respectively. </a:t>
            </a:r>
          </a:p>
          <a:p>
            <a:pPr marL="0" indent="0">
              <a:spcBef>
                <a:spcPts val="0"/>
              </a:spcBef>
              <a:spcAft>
                <a:spcPts val="1800"/>
              </a:spcAft>
              <a:buNone/>
            </a:pPr>
            <a:r>
              <a:rPr lang="en-US" dirty="0"/>
              <a:t>The elevation views may be supplemented by </a:t>
            </a:r>
            <a:r>
              <a:rPr lang="en-US" b="1" dirty="0">
                <a:solidFill>
                  <a:srgbClr val="E96B56"/>
                </a:solidFill>
              </a:rPr>
              <a:t>contextual drawings </a:t>
            </a:r>
            <a:r>
              <a:rPr lang="en-US" dirty="0"/>
              <a:t>or even scale models to provide the customer with the look of the building in its context. </a:t>
            </a:r>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Building an Architecture</a:t>
            </a:r>
          </a:p>
        </p:txBody>
      </p:sp>
    </p:spTree>
    <p:extLst>
      <p:ext uri="{BB962C8B-B14F-4D97-AF65-F5344CB8AC3E}">
        <p14:creationId xmlns:p14="http://schemas.microsoft.com/office/powerpoint/2010/main" val="131066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1800"/>
              </a:spcAft>
              <a:buNone/>
            </a:pPr>
            <a:r>
              <a:rPr lang="en-US" b="1" dirty="0"/>
              <a:t>Classical Architecture needs ARCHITECTURAL STYLE</a:t>
            </a:r>
          </a:p>
          <a:p>
            <a:pPr marL="0" indent="0">
              <a:spcBef>
                <a:spcPts val="0"/>
              </a:spcBef>
              <a:spcAft>
                <a:spcPts val="1800"/>
              </a:spcAft>
              <a:buNone/>
            </a:pPr>
            <a:r>
              <a:rPr lang="en-US" b="1" dirty="0">
                <a:solidFill>
                  <a:srgbClr val="E96B56"/>
                </a:solidFill>
              </a:rPr>
              <a:t>Descriptively</a:t>
            </a:r>
            <a:r>
              <a:rPr lang="en-US" dirty="0"/>
              <a:t>, architectural style defines a particular codification of design elements and formal arrangements. </a:t>
            </a:r>
          </a:p>
          <a:p>
            <a:pPr marL="0" indent="0">
              <a:spcBef>
                <a:spcPts val="0"/>
              </a:spcBef>
              <a:spcAft>
                <a:spcPts val="1800"/>
              </a:spcAft>
              <a:buNone/>
            </a:pPr>
            <a:r>
              <a:rPr lang="en-US" b="1" dirty="0">
                <a:solidFill>
                  <a:srgbClr val="E96B56"/>
                </a:solidFill>
              </a:rPr>
              <a:t>Prescriptively</a:t>
            </a:r>
            <a:r>
              <a:rPr lang="en-US" dirty="0"/>
              <a:t>, style limits the kinds of design elements and their formal arrangements.</a:t>
            </a:r>
          </a:p>
          <a:p>
            <a:pPr marL="0" indent="0">
              <a:spcBef>
                <a:spcPts val="0"/>
              </a:spcBef>
              <a:spcAft>
                <a:spcPts val="1800"/>
              </a:spcAft>
              <a:buNone/>
            </a:pPr>
            <a:r>
              <a:rPr lang="en-US" dirty="0"/>
              <a:t>That is, an architectural style constrains both the </a:t>
            </a:r>
            <a:r>
              <a:rPr lang="en-US" b="1" dirty="0">
                <a:solidFill>
                  <a:srgbClr val="E96B56"/>
                </a:solidFill>
              </a:rPr>
              <a:t>design elements </a:t>
            </a:r>
            <a:r>
              <a:rPr lang="en-US" dirty="0"/>
              <a:t>and the </a:t>
            </a:r>
            <a:r>
              <a:rPr lang="en-US" b="1" dirty="0">
                <a:solidFill>
                  <a:srgbClr val="E96B56"/>
                </a:solidFill>
              </a:rPr>
              <a:t>formal relationships </a:t>
            </a:r>
            <a:r>
              <a:rPr lang="en-US" dirty="0"/>
              <a:t>among the design elements. </a:t>
            </a:r>
            <a:endParaRPr lang="en-US" i="1" dirty="0"/>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Building an Architecture</a:t>
            </a:r>
          </a:p>
        </p:txBody>
      </p:sp>
    </p:spTree>
    <p:extLst>
      <p:ext uri="{BB962C8B-B14F-4D97-AF65-F5344CB8AC3E}">
        <p14:creationId xmlns:p14="http://schemas.microsoft.com/office/powerpoint/2010/main" val="184747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spcBef>
                <a:spcPts val="0"/>
              </a:spcBef>
              <a:spcAft>
                <a:spcPts val="1800"/>
              </a:spcAft>
              <a:buNone/>
            </a:pPr>
            <a:r>
              <a:rPr lang="en-US" b="1" dirty="0"/>
              <a:t>Classical Architecture is based on STYLE AND ENGINEERING </a:t>
            </a:r>
          </a:p>
          <a:p>
            <a:pPr marL="0" indent="0">
              <a:spcBef>
                <a:spcPts val="0"/>
              </a:spcBef>
              <a:spcAft>
                <a:spcPts val="1800"/>
              </a:spcAft>
              <a:buNone/>
            </a:pPr>
            <a:r>
              <a:rPr lang="en-US" dirty="0"/>
              <a:t>Of extreme importance is the relationship between </a:t>
            </a:r>
            <a:r>
              <a:rPr lang="en-US" b="1" dirty="0">
                <a:solidFill>
                  <a:srgbClr val="E96B56"/>
                </a:solidFill>
              </a:rPr>
              <a:t>engineering principles and architectural style</a:t>
            </a:r>
            <a:r>
              <a:rPr lang="en-US" dirty="0"/>
              <a:t> (and, of course, architecture itself ).</a:t>
            </a:r>
          </a:p>
          <a:p>
            <a:pPr marL="0" indent="0">
              <a:spcBef>
                <a:spcPts val="0"/>
              </a:spcBef>
              <a:spcAft>
                <a:spcPts val="1800"/>
              </a:spcAft>
              <a:buNone/>
            </a:pPr>
            <a:r>
              <a:rPr lang="en-US" dirty="0"/>
              <a:t>For example, one does not get the light, airy feel of the perpendicular style as exemplified in the chapel at King's College, Cambridge, from </a:t>
            </a:r>
            <a:r>
              <a:rPr lang="en-US" b="1" dirty="0">
                <a:solidFill>
                  <a:srgbClr val="E96B56"/>
                </a:solidFill>
              </a:rPr>
              <a:t>romanesque engineering</a:t>
            </a:r>
            <a:r>
              <a:rPr lang="en-US" dirty="0"/>
              <a:t>. </a:t>
            </a:r>
          </a:p>
          <a:p>
            <a:pPr marL="0" indent="0">
              <a:spcBef>
                <a:spcPts val="0"/>
              </a:spcBef>
              <a:spcAft>
                <a:spcPts val="1800"/>
              </a:spcAft>
              <a:buNone/>
            </a:pPr>
            <a:r>
              <a:rPr lang="en-US" b="1" dirty="0">
                <a:solidFill>
                  <a:srgbClr val="E96B56"/>
                </a:solidFill>
              </a:rPr>
              <a:t>Different engineering principles</a:t>
            </a:r>
            <a:r>
              <a:rPr lang="en-US" dirty="0"/>
              <a:t> are needed to move from the massiveness of the romanesque to lightness of the perpendicular. It is not just a matter of aesthetics.</a:t>
            </a:r>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Building an Architecture</a:t>
            </a:r>
          </a:p>
        </p:txBody>
      </p:sp>
    </p:spTree>
    <p:extLst>
      <p:ext uri="{BB962C8B-B14F-4D97-AF65-F5344CB8AC3E}">
        <p14:creationId xmlns:p14="http://schemas.microsoft.com/office/powerpoint/2010/main" val="5186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1800"/>
              </a:spcAft>
              <a:buNone/>
            </a:pPr>
            <a:r>
              <a:rPr lang="en-US" b="1" dirty="0"/>
              <a:t>Classical Architecture is based on STYLE AND MATERIALS </a:t>
            </a:r>
          </a:p>
          <a:p>
            <a:pPr marL="0" indent="0">
              <a:spcBef>
                <a:spcPts val="0"/>
              </a:spcBef>
              <a:spcAft>
                <a:spcPts val="1800"/>
              </a:spcAft>
              <a:buNone/>
            </a:pPr>
            <a:r>
              <a:rPr lang="en-US" dirty="0"/>
              <a:t>The materials have </a:t>
            </a:r>
            <a:r>
              <a:rPr lang="en-US" b="1" dirty="0">
                <a:solidFill>
                  <a:srgbClr val="E96B56"/>
                </a:solidFill>
              </a:rPr>
              <a:t>certain properties </a:t>
            </a:r>
            <a:r>
              <a:rPr lang="en-US" dirty="0"/>
              <a:t>that are exploited in providing a particular style. One may combine structural with aesthetic uses of materials, such as that found in the post and beam construction of </a:t>
            </a:r>
            <a:r>
              <a:rPr lang="en-US" dirty="0" err="1"/>
              <a:t>tudor</a:t>
            </a:r>
            <a:r>
              <a:rPr lang="en-US" dirty="0"/>
              <a:t>-style houses. </a:t>
            </a:r>
          </a:p>
          <a:p>
            <a:pPr marL="0" indent="0">
              <a:spcBef>
                <a:spcPts val="0"/>
              </a:spcBef>
              <a:spcAft>
                <a:spcPts val="1800"/>
              </a:spcAft>
              <a:buNone/>
            </a:pPr>
            <a:r>
              <a:rPr lang="en-US" dirty="0"/>
              <a:t>However, </a:t>
            </a:r>
            <a:r>
              <a:rPr lang="en-US" b="1" dirty="0">
                <a:solidFill>
                  <a:srgbClr val="E96B56"/>
                </a:solidFill>
              </a:rPr>
              <a:t>one does not build a skyscraper with wooden posts </a:t>
            </a:r>
            <a:r>
              <a:rPr lang="en-US" dirty="0"/>
              <a:t>and beams. </a:t>
            </a:r>
          </a:p>
          <a:p>
            <a:pPr marL="0" indent="0">
              <a:spcBef>
                <a:spcPts val="0"/>
              </a:spcBef>
              <a:spcAft>
                <a:spcPts val="1800"/>
              </a:spcAft>
              <a:buNone/>
            </a:pPr>
            <a:r>
              <a:rPr lang="en-US" dirty="0"/>
              <a:t>The material aspects of the design elements provide both aesthetic and engineering bases for an architecture. </a:t>
            </a:r>
            <a:endParaRPr lang="en-US" i="1" dirty="0"/>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Building an Architecture</a:t>
            </a:r>
          </a:p>
        </p:txBody>
      </p:sp>
    </p:spTree>
    <p:extLst>
      <p:ext uri="{BB962C8B-B14F-4D97-AF65-F5344CB8AC3E}">
        <p14:creationId xmlns:p14="http://schemas.microsoft.com/office/powerpoint/2010/main" val="348385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9C0D00B-346C-4CF5-8ECE-D3731394ADCA}"/>
              </a:ext>
            </a:extLst>
          </p:cNvPr>
          <p:cNvSpPr>
            <a:spLocks noGrp="1"/>
          </p:cNvSpPr>
          <p:nvPr>
            <p:ph idx="1"/>
          </p:nvPr>
        </p:nvSpPr>
        <p:spPr/>
        <p:txBody>
          <a:bodyPr/>
          <a:lstStyle/>
          <a:p>
            <a:pPr marL="514350" indent="-514350">
              <a:buFont typeface="+mj-lt"/>
              <a:buAutoNum type="arabicPeriod"/>
            </a:pPr>
            <a:r>
              <a:rPr lang="it-IT" dirty="0"/>
              <a:t>Real Case, </a:t>
            </a:r>
            <a:r>
              <a:rPr lang="it-IT" dirty="0" err="1"/>
              <a:t>how</a:t>
            </a:r>
            <a:r>
              <a:rPr lang="it-IT" dirty="0"/>
              <a:t> to </a:t>
            </a:r>
            <a:r>
              <a:rPr lang="it-IT" dirty="0" err="1"/>
              <a:t>find</a:t>
            </a:r>
            <a:r>
              <a:rPr lang="it-IT" dirty="0"/>
              <a:t> </a:t>
            </a:r>
            <a:r>
              <a:rPr lang="it-IT" dirty="0" err="1"/>
              <a:t>anomalies</a:t>
            </a:r>
            <a:r>
              <a:rPr lang="it-IT" dirty="0"/>
              <a:t> over </a:t>
            </a:r>
            <a:r>
              <a:rPr lang="it-IT" dirty="0" err="1"/>
              <a:t>inventory</a:t>
            </a:r>
            <a:endParaRPr lang="it-IT" dirty="0"/>
          </a:p>
          <a:p>
            <a:pPr marL="514350" indent="-514350">
              <a:buFont typeface="+mj-lt"/>
              <a:buAutoNum type="arabicPeriod"/>
            </a:pPr>
            <a:r>
              <a:rPr lang="it-IT" dirty="0"/>
              <a:t>Software Architecture and </a:t>
            </a:r>
            <a:r>
              <a:rPr lang="it-IT" dirty="0" err="1"/>
              <a:t>Bulding</a:t>
            </a:r>
            <a:r>
              <a:rPr lang="it-IT" dirty="0"/>
              <a:t> Architecture</a:t>
            </a:r>
          </a:p>
          <a:p>
            <a:pPr marL="514350" indent="-514350">
              <a:buFont typeface="+mj-lt"/>
              <a:buAutoNum type="arabicPeriod"/>
            </a:pPr>
            <a:r>
              <a:rPr lang="it-IT" dirty="0" err="1"/>
              <a:t>Architectural</a:t>
            </a:r>
            <a:r>
              <a:rPr lang="it-IT" dirty="0"/>
              <a:t> </a:t>
            </a:r>
            <a:r>
              <a:rPr lang="it-IT" dirty="0" err="1"/>
              <a:t>Elements</a:t>
            </a:r>
            <a:endParaRPr lang="it-IT" dirty="0"/>
          </a:p>
          <a:p>
            <a:pPr marL="514350" indent="-514350">
              <a:buFont typeface="+mj-lt"/>
              <a:buAutoNum type="arabicPeriod"/>
            </a:pPr>
            <a:r>
              <a:rPr lang="it-IT" dirty="0" err="1"/>
              <a:t>Abstractions</a:t>
            </a:r>
            <a:r>
              <a:rPr lang="it-IT" dirty="0"/>
              <a:t> and </a:t>
            </a:r>
            <a:r>
              <a:rPr lang="it-IT" dirty="0" err="1"/>
              <a:t>Subsystems</a:t>
            </a:r>
            <a:endParaRPr lang="it-IT" dirty="0"/>
          </a:p>
          <a:p>
            <a:pPr marL="514350" indent="-514350">
              <a:buFont typeface="+mj-lt"/>
              <a:buAutoNum type="arabicPeriod"/>
            </a:pPr>
            <a:r>
              <a:rPr lang="it-IT" dirty="0" err="1"/>
              <a:t>Different</a:t>
            </a:r>
            <a:r>
              <a:rPr lang="it-IT" dirty="0"/>
              <a:t> Point of </a:t>
            </a:r>
            <a:r>
              <a:rPr lang="it-IT" dirty="0" err="1"/>
              <a:t>Views</a:t>
            </a:r>
            <a:endParaRPr lang="it-IT" dirty="0"/>
          </a:p>
          <a:p>
            <a:pPr marL="514350" indent="-514350">
              <a:buFont typeface="+mj-lt"/>
              <a:buAutoNum type="arabicPeriod"/>
            </a:pPr>
            <a:r>
              <a:rPr lang="it-IT" dirty="0"/>
              <a:t>Software Architecture </a:t>
            </a:r>
            <a:r>
              <a:rPr lang="it-IT" dirty="0" err="1"/>
              <a:t>Pillars</a:t>
            </a:r>
            <a:endParaRPr lang="it-IT" dirty="0"/>
          </a:p>
          <a:p>
            <a:pPr marL="514350" indent="-514350">
              <a:buFont typeface="+mj-lt"/>
              <a:buAutoNum type="arabicPeriod"/>
            </a:pPr>
            <a:r>
              <a:rPr lang="it-IT" dirty="0"/>
              <a:t>Common </a:t>
            </a:r>
            <a:r>
              <a:rPr lang="it-IT" dirty="0" err="1"/>
              <a:t>Architectures</a:t>
            </a:r>
            <a:endParaRPr lang="it-IT" dirty="0"/>
          </a:p>
          <a:p>
            <a:pPr marL="514350" indent="-514350">
              <a:buFont typeface="+mj-lt"/>
              <a:buAutoNum type="arabicPeriod"/>
            </a:pPr>
            <a:endParaRPr lang="en-US" dirty="0"/>
          </a:p>
        </p:txBody>
      </p:sp>
      <p:sp>
        <p:nvSpPr>
          <p:cNvPr id="4" name="Text Placeholder 3">
            <a:extLst>
              <a:ext uri="{FF2B5EF4-FFF2-40B4-BE49-F238E27FC236}">
                <a16:creationId xmlns="" xmlns:a16="http://schemas.microsoft.com/office/drawing/2014/main" id="{4A8BEA08-0E2F-44C3-917E-60A1B87B884E}"/>
              </a:ext>
            </a:extLst>
          </p:cNvPr>
          <p:cNvSpPr>
            <a:spLocks noGrp="1"/>
          </p:cNvSpPr>
          <p:nvPr>
            <p:ph type="body" sz="quarter" idx="11"/>
          </p:nvPr>
        </p:nvSpPr>
        <p:spPr/>
        <p:txBody>
          <a:bodyPr/>
          <a:lstStyle/>
          <a:p>
            <a:pPr marL="0" indent="0">
              <a:buNone/>
            </a:pPr>
            <a:r>
              <a:rPr lang="it-IT" dirty="0"/>
              <a:t>Index</a:t>
            </a:r>
            <a:endParaRPr lang="en-US" dirty="0"/>
          </a:p>
        </p:txBody>
      </p:sp>
    </p:spTree>
    <p:extLst>
      <p:ext uri="{BB962C8B-B14F-4D97-AF65-F5344CB8AC3E}">
        <p14:creationId xmlns:p14="http://schemas.microsoft.com/office/powerpoint/2010/main" val="1237452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ECC9EA7A-47F0-44EC-9067-3CAA88F00351}"/>
              </a:ext>
            </a:extLst>
          </p:cNvPr>
          <p:cNvSpPr>
            <a:spLocks noGrp="1"/>
          </p:cNvSpPr>
          <p:nvPr>
            <p:ph type="body" sz="quarter" idx="10"/>
          </p:nvPr>
        </p:nvSpPr>
        <p:spPr/>
        <p:txBody>
          <a:bodyPr/>
          <a:lstStyle/>
          <a:p>
            <a:pPr algn="l"/>
            <a:r>
              <a:rPr lang="en-US" sz="3600" b="1" dirty="0"/>
              <a:t>    Architecture:</a:t>
            </a:r>
            <a:endParaRPr lang="en-US" sz="3600" b="1" dirty="0">
              <a:solidFill>
                <a:schemeClr val="tx1"/>
              </a:solidFill>
            </a:endParaRPr>
          </a:p>
          <a:p>
            <a:pPr marL="1143000" lvl="1" indent="-457200"/>
            <a:r>
              <a:rPr lang="en-US" i="1" dirty="0">
                <a:solidFill>
                  <a:schemeClr val="bg1"/>
                </a:solidFill>
              </a:rPr>
              <a:t>the art or practice  of </a:t>
            </a:r>
            <a:r>
              <a:rPr lang="en-US" b="1" i="1" dirty="0">
                <a:solidFill>
                  <a:srgbClr val="E96B56"/>
                </a:solidFill>
              </a:rPr>
              <a:t>designing</a:t>
            </a:r>
            <a:r>
              <a:rPr lang="en-US" i="1" dirty="0">
                <a:solidFill>
                  <a:schemeClr val="bg1"/>
                </a:solidFill>
              </a:rPr>
              <a:t> and </a:t>
            </a:r>
            <a:r>
              <a:rPr lang="en-US" b="1" i="1" dirty="0">
                <a:solidFill>
                  <a:srgbClr val="E96B56"/>
                </a:solidFill>
              </a:rPr>
              <a:t>building</a:t>
            </a:r>
            <a:r>
              <a:rPr lang="en-US" i="1" dirty="0">
                <a:solidFill>
                  <a:schemeClr val="bg1"/>
                </a:solidFill>
              </a:rPr>
              <a:t> structures and especially habitable ones</a:t>
            </a:r>
            <a:endParaRPr lang="en-US" i="1" dirty="0"/>
          </a:p>
          <a:p>
            <a:pPr marL="1143000" lvl="1" indent="-457200"/>
            <a:r>
              <a:rPr lang="en-US" i="1" dirty="0">
                <a:solidFill>
                  <a:schemeClr val="bg1"/>
                </a:solidFill>
              </a:rPr>
              <a:t>a unifying or coherent </a:t>
            </a:r>
            <a:r>
              <a:rPr lang="en-US" b="1" i="1" dirty="0">
                <a:solidFill>
                  <a:srgbClr val="E96B56"/>
                </a:solidFill>
              </a:rPr>
              <a:t>form</a:t>
            </a:r>
            <a:r>
              <a:rPr lang="en-US" i="1" dirty="0">
                <a:solidFill>
                  <a:schemeClr val="bg1"/>
                </a:solidFill>
              </a:rPr>
              <a:t> or </a:t>
            </a:r>
            <a:r>
              <a:rPr lang="en-US" b="1" i="1" dirty="0">
                <a:solidFill>
                  <a:srgbClr val="E96B56"/>
                </a:solidFill>
              </a:rPr>
              <a:t>structure</a:t>
            </a:r>
          </a:p>
        </p:txBody>
      </p:sp>
      <p:sp>
        <p:nvSpPr>
          <p:cNvPr id="5" name="Rectangle 4">
            <a:extLst>
              <a:ext uri="{FF2B5EF4-FFF2-40B4-BE49-F238E27FC236}">
                <a16:creationId xmlns="" xmlns:a16="http://schemas.microsoft.com/office/drawing/2014/main" id="{03A31447-DDA5-473A-AEDC-9454658D9467}"/>
              </a:ext>
            </a:extLst>
          </p:cNvPr>
          <p:cNvSpPr/>
          <p:nvPr/>
        </p:nvSpPr>
        <p:spPr>
          <a:xfrm>
            <a:off x="5828975" y="6337960"/>
            <a:ext cx="6363025" cy="523220"/>
          </a:xfrm>
          <a:prstGeom prst="rect">
            <a:avLst/>
          </a:prstGeom>
        </p:spPr>
        <p:txBody>
          <a:bodyPr wrap="none">
            <a:spAutoFit/>
          </a:bodyPr>
          <a:lstStyle/>
          <a:p>
            <a:pPr algn="r"/>
            <a:r>
              <a:rPr lang="en-US" sz="2800" dirty="0">
                <a:solidFill>
                  <a:schemeClr val="bg1"/>
                </a:solidFill>
              </a:rPr>
              <a:t>Webster's Ninth New Collegiate Dictionary</a:t>
            </a:r>
          </a:p>
        </p:txBody>
      </p:sp>
    </p:spTree>
    <p:extLst>
      <p:ext uri="{BB962C8B-B14F-4D97-AF65-F5344CB8AC3E}">
        <p14:creationId xmlns:p14="http://schemas.microsoft.com/office/powerpoint/2010/main" val="11998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spcBef>
                <a:spcPts val="0"/>
              </a:spcBef>
              <a:spcAft>
                <a:spcPts val="1800"/>
              </a:spcAft>
              <a:buNone/>
            </a:pPr>
            <a:r>
              <a:rPr lang="en-US" dirty="0"/>
              <a:t>Some of the more interesting focus point for Software Architecture can be inherited from the classical </a:t>
            </a:r>
            <a:r>
              <a:rPr lang="en-US" b="1" dirty="0">
                <a:solidFill>
                  <a:srgbClr val="E96B56"/>
                </a:solidFill>
              </a:rPr>
              <a:t>field of architecture</a:t>
            </a:r>
            <a:r>
              <a:rPr lang="en-US" dirty="0"/>
              <a:t>:</a:t>
            </a:r>
          </a:p>
          <a:p>
            <a:pPr>
              <a:spcBef>
                <a:spcPts val="0"/>
              </a:spcBef>
              <a:spcAft>
                <a:spcPts val="1800"/>
              </a:spcAft>
              <a:buFont typeface="Wingdings" panose="05000000000000000000" pitchFamily="2" charset="2"/>
              <a:buChar char="q"/>
            </a:pPr>
            <a:r>
              <a:rPr lang="en-US" b="1" dirty="0"/>
              <a:t>multiple views </a:t>
            </a:r>
            <a:r>
              <a:rPr lang="en-US" b="1" dirty="0">
                <a:solidFill>
                  <a:srgbClr val="E96B56"/>
                </a:solidFill>
              </a:rPr>
              <a:t/>
            </a:r>
            <a:br>
              <a:rPr lang="en-US" b="1" dirty="0">
                <a:solidFill>
                  <a:srgbClr val="E96B56"/>
                </a:solidFill>
              </a:rPr>
            </a:br>
            <a:r>
              <a:rPr lang="en-US" dirty="0"/>
              <a:t>are needed to emphasize and to understand different aspects of the architecture</a:t>
            </a:r>
          </a:p>
          <a:p>
            <a:pPr>
              <a:spcBef>
                <a:spcPts val="0"/>
              </a:spcBef>
              <a:spcAft>
                <a:spcPts val="1800"/>
              </a:spcAft>
              <a:buFont typeface="Wingdings" panose="05000000000000000000" pitchFamily="2" charset="2"/>
              <a:buChar char="q"/>
            </a:pPr>
            <a:r>
              <a:rPr lang="en-US" b="1" dirty="0"/>
              <a:t>styles</a:t>
            </a:r>
            <a:r>
              <a:rPr lang="en-US" dirty="0"/>
              <a:t> </a:t>
            </a:r>
            <a:r>
              <a:rPr lang="en-US" dirty="0">
                <a:solidFill>
                  <a:srgbClr val="E96B56"/>
                </a:solidFill>
              </a:rPr>
              <a:t/>
            </a:r>
            <a:br>
              <a:rPr lang="en-US" dirty="0">
                <a:solidFill>
                  <a:srgbClr val="E96B56"/>
                </a:solidFill>
              </a:rPr>
            </a:br>
            <a:r>
              <a:rPr lang="en-US" dirty="0"/>
              <a:t>are a cogent and important form of codification that can be used both descriptively and prescriptively style and engineering</a:t>
            </a:r>
          </a:p>
          <a:p>
            <a:pPr>
              <a:spcBef>
                <a:spcPts val="0"/>
              </a:spcBef>
              <a:spcAft>
                <a:spcPts val="1800"/>
              </a:spcAft>
              <a:buFont typeface="Wingdings" panose="05000000000000000000" pitchFamily="2" charset="2"/>
              <a:buChar char="q"/>
            </a:pPr>
            <a:r>
              <a:rPr lang="en-US" b="1" dirty="0"/>
              <a:t>engineering principles and material properties </a:t>
            </a:r>
            <a:r>
              <a:rPr lang="en-US" b="1" dirty="0">
                <a:solidFill>
                  <a:srgbClr val="E96B56"/>
                </a:solidFill>
              </a:rPr>
              <a:t/>
            </a:r>
            <a:br>
              <a:rPr lang="en-US" b="1" dirty="0">
                <a:solidFill>
                  <a:srgbClr val="E96B56"/>
                </a:solidFill>
              </a:rPr>
            </a:br>
            <a:r>
              <a:rPr lang="en-US" dirty="0"/>
              <a:t>are of fundamental importance in the development and support of a particular architecture and architectural style</a:t>
            </a:r>
            <a:endParaRPr lang="en-US" i="1" dirty="0"/>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Lessons Learnt</a:t>
            </a:r>
          </a:p>
        </p:txBody>
      </p:sp>
    </p:spTree>
    <p:extLst>
      <p:ext uri="{BB962C8B-B14F-4D97-AF65-F5344CB8AC3E}">
        <p14:creationId xmlns:p14="http://schemas.microsoft.com/office/powerpoint/2010/main" val="203771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1800"/>
              </a:spcAft>
              <a:buNone/>
            </a:pPr>
            <a:r>
              <a:rPr lang="en-US" b="1" i="1" dirty="0">
                <a:solidFill>
                  <a:srgbClr val="E96B56"/>
                </a:solidFill>
              </a:rPr>
              <a:t>Software Architecture </a:t>
            </a:r>
            <a:r>
              <a:rPr lang="en-US" i="1" dirty="0"/>
              <a:t>must become:</a:t>
            </a:r>
          </a:p>
          <a:p>
            <a:pPr marL="514350" indent="-514350">
              <a:spcBef>
                <a:spcPts val="0"/>
              </a:spcBef>
              <a:spcAft>
                <a:spcPts val="1800"/>
              </a:spcAft>
              <a:buFont typeface="+mj-lt"/>
              <a:buAutoNum type="arabicPeriod"/>
            </a:pPr>
            <a:r>
              <a:rPr lang="en-US" i="1" dirty="0"/>
              <a:t>the framework for </a:t>
            </a:r>
            <a:r>
              <a:rPr lang="en-US" b="1" i="1" dirty="0"/>
              <a:t>satisfying requirements</a:t>
            </a:r>
          </a:p>
          <a:p>
            <a:pPr marL="514350" indent="-514350">
              <a:spcBef>
                <a:spcPts val="0"/>
              </a:spcBef>
              <a:spcAft>
                <a:spcPts val="1800"/>
              </a:spcAft>
              <a:buFont typeface="+mj-lt"/>
              <a:buAutoNum type="arabicPeriod"/>
            </a:pPr>
            <a:r>
              <a:rPr lang="en-US" i="1" dirty="0"/>
              <a:t>the technical basis for </a:t>
            </a:r>
            <a:r>
              <a:rPr lang="en-US" b="1" i="1" dirty="0"/>
              <a:t>design </a:t>
            </a:r>
          </a:p>
          <a:p>
            <a:pPr marL="514350" indent="-514350">
              <a:spcBef>
                <a:spcPts val="0"/>
              </a:spcBef>
              <a:spcAft>
                <a:spcPts val="1800"/>
              </a:spcAft>
              <a:buFont typeface="+mj-lt"/>
              <a:buAutoNum type="arabicPeriod"/>
            </a:pPr>
            <a:r>
              <a:rPr lang="en-US" i="1" dirty="0"/>
              <a:t>the managerial basis for </a:t>
            </a:r>
            <a:r>
              <a:rPr lang="en-US" b="1" i="1" dirty="0"/>
              <a:t>cost estimation </a:t>
            </a:r>
            <a:r>
              <a:rPr lang="en-US" i="1" dirty="0"/>
              <a:t>and </a:t>
            </a:r>
            <a:r>
              <a:rPr lang="en-US" b="1" i="1" dirty="0"/>
              <a:t>process management</a:t>
            </a:r>
          </a:p>
          <a:p>
            <a:pPr marL="514350" indent="-514350">
              <a:spcBef>
                <a:spcPts val="0"/>
              </a:spcBef>
              <a:spcAft>
                <a:spcPts val="1800"/>
              </a:spcAft>
              <a:buFont typeface="+mj-lt"/>
              <a:buAutoNum type="arabicPeriod"/>
            </a:pPr>
            <a:r>
              <a:rPr lang="en-US" i="1" dirty="0"/>
              <a:t>an effective basis for </a:t>
            </a:r>
            <a:r>
              <a:rPr lang="en-US" b="1" i="1" dirty="0"/>
              <a:t>reuse</a:t>
            </a:r>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Software Architecture Pillars</a:t>
            </a:r>
          </a:p>
        </p:txBody>
      </p:sp>
    </p:spTree>
    <p:extLst>
      <p:ext uri="{BB962C8B-B14F-4D97-AF65-F5344CB8AC3E}">
        <p14:creationId xmlns:p14="http://schemas.microsoft.com/office/powerpoint/2010/main" val="39067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Architecture Context</a:t>
            </a:r>
          </a:p>
        </p:txBody>
      </p:sp>
      <p:sp>
        <p:nvSpPr>
          <p:cNvPr id="3" name="Isosceles Triangle 2">
            <a:extLst>
              <a:ext uri="{FF2B5EF4-FFF2-40B4-BE49-F238E27FC236}">
                <a16:creationId xmlns="" xmlns:a16="http://schemas.microsoft.com/office/drawing/2014/main" id="{5D674A5A-978B-4AA0-B193-6E42CBCFCA63}"/>
              </a:ext>
            </a:extLst>
          </p:cNvPr>
          <p:cNvSpPr/>
          <p:nvPr/>
        </p:nvSpPr>
        <p:spPr>
          <a:xfrm>
            <a:off x="791990" y="1691913"/>
            <a:ext cx="2749394" cy="4966233"/>
          </a:xfrm>
          <a:prstGeom prst="triangle">
            <a:avLst/>
          </a:prstGeom>
          <a:solidFill>
            <a:srgbClr val="4454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vert="vert270" anchor="ctr"/>
          <a:lstStyle/>
          <a:p>
            <a:pPr algn="ctr"/>
            <a:r>
              <a:rPr lang="it-IT" sz="4000" dirty="0"/>
              <a:t>Project </a:t>
            </a:r>
            <a:r>
              <a:rPr lang="it-IT" sz="4000" dirty="0" err="1"/>
              <a:t>Execution</a:t>
            </a:r>
            <a:endParaRPr lang="en-US" sz="4000" dirty="0"/>
          </a:p>
        </p:txBody>
      </p:sp>
      <p:grpSp>
        <p:nvGrpSpPr>
          <p:cNvPr id="14" name="Group 13">
            <a:extLst>
              <a:ext uri="{FF2B5EF4-FFF2-40B4-BE49-F238E27FC236}">
                <a16:creationId xmlns="" xmlns:a16="http://schemas.microsoft.com/office/drawing/2014/main" id="{8DB27B97-84AF-4963-B560-1B8F3271B8CA}"/>
              </a:ext>
            </a:extLst>
          </p:cNvPr>
          <p:cNvGrpSpPr/>
          <p:nvPr/>
        </p:nvGrpSpPr>
        <p:grpSpPr>
          <a:xfrm>
            <a:off x="2192268" y="5564700"/>
            <a:ext cx="9574475" cy="923330"/>
            <a:chOff x="2192268" y="5564700"/>
            <a:chExt cx="9574475" cy="923330"/>
          </a:xfrm>
        </p:grpSpPr>
        <p:sp>
          <p:nvSpPr>
            <p:cNvPr id="11" name="Freeform: Shape 10">
              <a:extLst>
                <a:ext uri="{FF2B5EF4-FFF2-40B4-BE49-F238E27FC236}">
                  <a16:creationId xmlns="" xmlns:a16="http://schemas.microsoft.com/office/drawing/2014/main" id="{7B71CEEB-7722-42DE-8405-E9D4DAB91685}"/>
                </a:ext>
              </a:extLst>
            </p:cNvPr>
            <p:cNvSpPr/>
            <p:nvPr/>
          </p:nvSpPr>
          <p:spPr>
            <a:xfrm>
              <a:off x="2192268" y="5618242"/>
              <a:ext cx="2985128" cy="816246"/>
            </a:xfrm>
            <a:custGeom>
              <a:avLst/>
              <a:gdLst>
                <a:gd name="connsiteX0" fmla="*/ 0 w 2985128"/>
                <a:gd name="connsiteY0" fmla="*/ 136044 h 816246"/>
                <a:gd name="connsiteX1" fmla="*/ 136044 w 2985128"/>
                <a:gd name="connsiteY1" fmla="*/ 0 h 816246"/>
                <a:gd name="connsiteX2" fmla="*/ 2849084 w 2985128"/>
                <a:gd name="connsiteY2" fmla="*/ 0 h 816246"/>
                <a:gd name="connsiteX3" fmla="*/ 2985128 w 2985128"/>
                <a:gd name="connsiteY3" fmla="*/ 136044 h 816246"/>
                <a:gd name="connsiteX4" fmla="*/ 2985128 w 2985128"/>
                <a:gd name="connsiteY4" fmla="*/ 680202 h 816246"/>
                <a:gd name="connsiteX5" fmla="*/ 2849084 w 2985128"/>
                <a:gd name="connsiteY5" fmla="*/ 816246 h 816246"/>
                <a:gd name="connsiteX6" fmla="*/ 136044 w 2985128"/>
                <a:gd name="connsiteY6" fmla="*/ 816246 h 816246"/>
                <a:gd name="connsiteX7" fmla="*/ 0 w 2985128"/>
                <a:gd name="connsiteY7" fmla="*/ 680202 h 816246"/>
                <a:gd name="connsiteX8" fmla="*/ 0 w 2985128"/>
                <a:gd name="connsiteY8" fmla="*/ 136044 h 81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128" h="816246">
                  <a:moveTo>
                    <a:pt x="0" y="136044"/>
                  </a:moveTo>
                  <a:cubicBezTo>
                    <a:pt x="0" y="60909"/>
                    <a:pt x="60909" y="0"/>
                    <a:pt x="136044" y="0"/>
                  </a:cubicBezTo>
                  <a:lnTo>
                    <a:pt x="2849084" y="0"/>
                  </a:lnTo>
                  <a:cubicBezTo>
                    <a:pt x="2924219" y="0"/>
                    <a:pt x="2985128" y="60909"/>
                    <a:pt x="2985128" y="136044"/>
                  </a:cubicBezTo>
                  <a:lnTo>
                    <a:pt x="2985128" y="680202"/>
                  </a:lnTo>
                  <a:cubicBezTo>
                    <a:pt x="2985128" y="755337"/>
                    <a:pt x="2924219" y="816246"/>
                    <a:pt x="2849084" y="816246"/>
                  </a:cubicBezTo>
                  <a:lnTo>
                    <a:pt x="136044" y="816246"/>
                  </a:lnTo>
                  <a:cubicBezTo>
                    <a:pt x="60909" y="816246"/>
                    <a:pt x="0" y="755337"/>
                    <a:pt x="0" y="680202"/>
                  </a:cubicBezTo>
                  <a:lnTo>
                    <a:pt x="0" y="136044"/>
                  </a:lnTo>
                  <a:close/>
                </a:path>
              </a:pathLst>
            </a:custGeom>
            <a:solidFill>
              <a:srgbClr val="445469">
                <a:alpha val="90000"/>
              </a:srgbClr>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336" tIns="150336" rIns="150336" bIns="150336" numCol="1" spcCol="1270" anchor="ctr" anchorCtr="0">
              <a:noAutofit/>
            </a:bodyPr>
            <a:lstStyle/>
            <a:p>
              <a:pPr marL="0" lvl="0" indent="0" algn="ctr" defTabSz="1289050">
                <a:lnSpc>
                  <a:spcPct val="90000"/>
                </a:lnSpc>
                <a:spcBef>
                  <a:spcPct val="0"/>
                </a:spcBef>
                <a:spcAft>
                  <a:spcPct val="35000"/>
                </a:spcAft>
                <a:buNone/>
              </a:pPr>
              <a:r>
                <a:rPr lang="it-IT" sz="2900" kern="1200" dirty="0" err="1">
                  <a:solidFill>
                    <a:schemeClr val="bg1"/>
                  </a:solidFill>
                  <a:latin typeface="Monserrat"/>
                </a:rPr>
                <a:t>Requirements</a:t>
              </a:r>
              <a:endParaRPr lang="it-IT" sz="2900" kern="1200" dirty="0">
                <a:solidFill>
                  <a:schemeClr val="bg1"/>
                </a:solidFill>
                <a:latin typeface="Monserrat"/>
              </a:endParaRPr>
            </a:p>
          </p:txBody>
        </p:sp>
        <p:sp>
          <p:nvSpPr>
            <p:cNvPr id="7" name="Rectangle 6">
              <a:extLst>
                <a:ext uri="{FF2B5EF4-FFF2-40B4-BE49-F238E27FC236}">
                  <a16:creationId xmlns="" xmlns:a16="http://schemas.microsoft.com/office/drawing/2014/main" id="{A82147AB-EFE2-48BF-B997-2D7E5F0CB5AE}"/>
                </a:ext>
              </a:extLst>
            </p:cNvPr>
            <p:cNvSpPr/>
            <p:nvPr/>
          </p:nvSpPr>
          <p:spPr>
            <a:xfrm>
              <a:off x="5272859" y="5564700"/>
              <a:ext cx="6493884" cy="923330"/>
            </a:xfrm>
            <a:prstGeom prst="rect">
              <a:avLst/>
            </a:prstGeom>
          </p:spPr>
          <p:txBody>
            <a:bodyPr wrap="square">
              <a:spAutoFit/>
            </a:bodyPr>
            <a:lstStyle/>
            <a:p>
              <a:pPr>
                <a:spcBef>
                  <a:spcPts val="0"/>
                </a:spcBef>
                <a:spcAft>
                  <a:spcPts val="1800"/>
                </a:spcAft>
              </a:pPr>
              <a:r>
                <a:rPr lang="en-US" dirty="0">
                  <a:solidFill>
                    <a:srgbClr val="445469"/>
                  </a:solidFill>
                </a:rPr>
                <a:t>Determination of the information, processing, and the characteristics of that information and processing needed by the user of the system</a:t>
              </a:r>
            </a:p>
          </p:txBody>
        </p:sp>
      </p:grpSp>
      <p:grpSp>
        <p:nvGrpSpPr>
          <p:cNvPr id="17" name="Group 16">
            <a:extLst>
              <a:ext uri="{FF2B5EF4-FFF2-40B4-BE49-F238E27FC236}">
                <a16:creationId xmlns="" xmlns:a16="http://schemas.microsoft.com/office/drawing/2014/main" id="{23DA5EF1-0CB0-4C24-A7B9-E59AF9BF2F4C}"/>
              </a:ext>
            </a:extLst>
          </p:cNvPr>
          <p:cNvGrpSpPr/>
          <p:nvPr/>
        </p:nvGrpSpPr>
        <p:grpSpPr>
          <a:xfrm>
            <a:off x="2192268" y="2074958"/>
            <a:ext cx="9629229" cy="816246"/>
            <a:chOff x="2192268" y="2074958"/>
            <a:chExt cx="9629229" cy="816246"/>
          </a:xfrm>
        </p:grpSpPr>
        <p:sp>
          <p:nvSpPr>
            <p:cNvPr id="5" name="Freeform: Shape 4">
              <a:extLst>
                <a:ext uri="{FF2B5EF4-FFF2-40B4-BE49-F238E27FC236}">
                  <a16:creationId xmlns="" xmlns:a16="http://schemas.microsoft.com/office/drawing/2014/main" id="{27E7C68F-37D2-40DF-9437-DFB82A419F61}"/>
                </a:ext>
              </a:extLst>
            </p:cNvPr>
            <p:cNvSpPr/>
            <p:nvPr/>
          </p:nvSpPr>
          <p:spPr>
            <a:xfrm>
              <a:off x="2192268" y="2074958"/>
              <a:ext cx="2985128" cy="816246"/>
            </a:xfrm>
            <a:custGeom>
              <a:avLst/>
              <a:gdLst>
                <a:gd name="connsiteX0" fmla="*/ 0 w 2985128"/>
                <a:gd name="connsiteY0" fmla="*/ 136044 h 816246"/>
                <a:gd name="connsiteX1" fmla="*/ 136044 w 2985128"/>
                <a:gd name="connsiteY1" fmla="*/ 0 h 816246"/>
                <a:gd name="connsiteX2" fmla="*/ 2849084 w 2985128"/>
                <a:gd name="connsiteY2" fmla="*/ 0 h 816246"/>
                <a:gd name="connsiteX3" fmla="*/ 2985128 w 2985128"/>
                <a:gd name="connsiteY3" fmla="*/ 136044 h 816246"/>
                <a:gd name="connsiteX4" fmla="*/ 2985128 w 2985128"/>
                <a:gd name="connsiteY4" fmla="*/ 680202 h 816246"/>
                <a:gd name="connsiteX5" fmla="*/ 2849084 w 2985128"/>
                <a:gd name="connsiteY5" fmla="*/ 816246 h 816246"/>
                <a:gd name="connsiteX6" fmla="*/ 136044 w 2985128"/>
                <a:gd name="connsiteY6" fmla="*/ 816246 h 816246"/>
                <a:gd name="connsiteX7" fmla="*/ 0 w 2985128"/>
                <a:gd name="connsiteY7" fmla="*/ 680202 h 816246"/>
                <a:gd name="connsiteX8" fmla="*/ 0 w 2985128"/>
                <a:gd name="connsiteY8" fmla="*/ 136044 h 81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128" h="816246">
                  <a:moveTo>
                    <a:pt x="0" y="136044"/>
                  </a:moveTo>
                  <a:cubicBezTo>
                    <a:pt x="0" y="60909"/>
                    <a:pt x="60909" y="0"/>
                    <a:pt x="136044" y="0"/>
                  </a:cubicBezTo>
                  <a:lnTo>
                    <a:pt x="2849084" y="0"/>
                  </a:lnTo>
                  <a:cubicBezTo>
                    <a:pt x="2924219" y="0"/>
                    <a:pt x="2985128" y="60909"/>
                    <a:pt x="2985128" y="136044"/>
                  </a:cubicBezTo>
                  <a:lnTo>
                    <a:pt x="2985128" y="680202"/>
                  </a:lnTo>
                  <a:cubicBezTo>
                    <a:pt x="2985128" y="755337"/>
                    <a:pt x="2924219" y="816246"/>
                    <a:pt x="2849084" y="816246"/>
                  </a:cubicBezTo>
                  <a:lnTo>
                    <a:pt x="136044" y="816246"/>
                  </a:lnTo>
                  <a:cubicBezTo>
                    <a:pt x="60909" y="816246"/>
                    <a:pt x="0" y="755337"/>
                    <a:pt x="0" y="680202"/>
                  </a:cubicBezTo>
                  <a:lnTo>
                    <a:pt x="0" y="136044"/>
                  </a:lnTo>
                  <a:close/>
                </a:path>
              </a:pathLst>
            </a:custGeom>
            <a:solidFill>
              <a:srgbClr val="445469">
                <a:alpha val="90000"/>
              </a:srgbClr>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336" tIns="150336" rIns="150336" bIns="150336" numCol="1" spcCol="1270" anchor="ctr" anchorCtr="0">
              <a:noAutofit/>
            </a:bodyPr>
            <a:lstStyle/>
            <a:p>
              <a:pPr marL="0" lvl="0" indent="0" algn="ctr" defTabSz="1289050">
                <a:lnSpc>
                  <a:spcPct val="90000"/>
                </a:lnSpc>
                <a:spcBef>
                  <a:spcPct val="0"/>
                </a:spcBef>
                <a:spcAft>
                  <a:spcPct val="35000"/>
                </a:spcAft>
                <a:buNone/>
              </a:pPr>
              <a:r>
                <a:rPr lang="it-IT" sz="2900" kern="1200" dirty="0" err="1">
                  <a:solidFill>
                    <a:schemeClr val="bg1"/>
                  </a:solidFill>
                  <a:latin typeface="Monserrat"/>
                </a:rPr>
                <a:t>Implementation</a:t>
              </a:r>
              <a:endParaRPr lang="en-US" sz="2900" kern="1200" dirty="0">
                <a:solidFill>
                  <a:schemeClr val="bg1"/>
                </a:solidFill>
                <a:latin typeface="Monserrat"/>
              </a:endParaRPr>
            </a:p>
          </p:txBody>
        </p:sp>
        <p:sp>
          <p:nvSpPr>
            <p:cNvPr id="8" name="Rectangle 7">
              <a:extLst>
                <a:ext uri="{FF2B5EF4-FFF2-40B4-BE49-F238E27FC236}">
                  <a16:creationId xmlns="" xmlns:a16="http://schemas.microsoft.com/office/drawing/2014/main" id="{DBF35089-DC49-4097-8B7A-38E6C9C7D870}"/>
                </a:ext>
              </a:extLst>
            </p:cNvPr>
            <p:cNvSpPr/>
            <p:nvPr/>
          </p:nvSpPr>
          <p:spPr>
            <a:xfrm>
              <a:off x="5272859" y="2159915"/>
              <a:ext cx="6548638" cy="646331"/>
            </a:xfrm>
            <a:prstGeom prst="rect">
              <a:avLst/>
            </a:prstGeom>
          </p:spPr>
          <p:txBody>
            <a:bodyPr wrap="square">
              <a:spAutoFit/>
            </a:bodyPr>
            <a:lstStyle/>
            <a:p>
              <a:pPr>
                <a:spcBef>
                  <a:spcPts val="0"/>
                </a:spcBef>
                <a:spcAft>
                  <a:spcPts val="1800"/>
                </a:spcAft>
              </a:pPr>
              <a:r>
                <a:rPr lang="en-US" dirty="0">
                  <a:solidFill>
                    <a:srgbClr val="445469"/>
                  </a:solidFill>
                </a:rPr>
                <a:t>Representations of the algorithms and data types that satisfy the </a:t>
              </a:r>
              <a:r>
                <a:rPr lang="en-US" b="1" dirty="0">
                  <a:solidFill>
                    <a:srgbClr val="445469"/>
                  </a:solidFill>
                </a:rPr>
                <a:t>design</a:t>
              </a:r>
              <a:r>
                <a:rPr lang="en-US" dirty="0">
                  <a:solidFill>
                    <a:srgbClr val="445469"/>
                  </a:solidFill>
                </a:rPr>
                <a:t>, </a:t>
              </a:r>
              <a:r>
                <a:rPr lang="en-US" b="1" dirty="0">
                  <a:solidFill>
                    <a:srgbClr val="E96B56"/>
                  </a:solidFill>
                </a:rPr>
                <a:t>architecture</a:t>
              </a:r>
              <a:r>
                <a:rPr lang="en-US" dirty="0">
                  <a:solidFill>
                    <a:srgbClr val="445469"/>
                  </a:solidFill>
                </a:rPr>
                <a:t>, and </a:t>
              </a:r>
              <a:r>
                <a:rPr lang="en-US" b="1" dirty="0">
                  <a:solidFill>
                    <a:srgbClr val="445469"/>
                  </a:solidFill>
                </a:rPr>
                <a:t>requirements</a:t>
              </a:r>
            </a:p>
          </p:txBody>
        </p:sp>
      </p:grpSp>
      <p:grpSp>
        <p:nvGrpSpPr>
          <p:cNvPr id="15" name="Group 14">
            <a:extLst>
              <a:ext uri="{FF2B5EF4-FFF2-40B4-BE49-F238E27FC236}">
                <a16:creationId xmlns="" xmlns:a16="http://schemas.microsoft.com/office/drawing/2014/main" id="{310908F2-8752-4E45-989F-7EDC4D30B08C}"/>
              </a:ext>
            </a:extLst>
          </p:cNvPr>
          <p:cNvGrpSpPr/>
          <p:nvPr/>
        </p:nvGrpSpPr>
        <p:grpSpPr>
          <a:xfrm>
            <a:off x="2192268" y="4365758"/>
            <a:ext cx="9629229" cy="923330"/>
            <a:chOff x="2192268" y="4076777"/>
            <a:chExt cx="9629229" cy="923330"/>
          </a:xfrm>
        </p:grpSpPr>
        <p:sp>
          <p:nvSpPr>
            <p:cNvPr id="10" name="Freeform: Shape 9">
              <a:extLst>
                <a:ext uri="{FF2B5EF4-FFF2-40B4-BE49-F238E27FC236}">
                  <a16:creationId xmlns="" xmlns:a16="http://schemas.microsoft.com/office/drawing/2014/main" id="{894804DA-3DDB-4F37-9F68-8B04860D1640}"/>
                </a:ext>
              </a:extLst>
            </p:cNvPr>
            <p:cNvSpPr/>
            <p:nvPr/>
          </p:nvSpPr>
          <p:spPr>
            <a:xfrm>
              <a:off x="2192268" y="4126874"/>
              <a:ext cx="2985128" cy="816246"/>
            </a:xfrm>
            <a:custGeom>
              <a:avLst/>
              <a:gdLst>
                <a:gd name="connsiteX0" fmla="*/ 0 w 2985128"/>
                <a:gd name="connsiteY0" fmla="*/ 136044 h 816246"/>
                <a:gd name="connsiteX1" fmla="*/ 136044 w 2985128"/>
                <a:gd name="connsiteY1" fmla="*/ 0 h 816246"/>
                <a:gd name="connsiteX2" fmla="*/ 2849084 w 2985128"/>
                <a:gd name="connsiteY2" fmla="*/ 0 h 816246"/>
                <a:gd name="connsiteX3" fmla="*/ 2985128 w 2985128"/>
                <a:gd name="connsiteY3" fmla="*/ 136044 h 816246"/>
                <a:gd name="connsiteX4" fmla="*/ 2985128 w 2985128"/>
                <a:gd name="connsiteY4" fmla="*/ 680202 h 816246"/>
                <a:gd name="connsiteX5" fmla="*/ 2849084 w 2985128"/>
                <a:gd name="connsiteY5" fmla="*/ 816246 h 816246"/>
                <a:gd name="connsiteX6" fmla="*/ 136044 w 2985128"/>
                <a:gd name="connsiteY6" fmla="*/ 816246 h 816246"/>
                <a:gd name="connsiteX7" fmla="*/ 0 w 2985128"/>
                <a:gd name="connsiteY7" fmla="*/ 680202 h 816246"/>
                <a:gd name="connsiteX8" fmla="*/ 0 w 2985128"/>
                <a:gd name="connsiteY8" fmla="*/ 136044 h 81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128" h="816246">
                  <a:moveTo>
                    <a:pt x="0" y="136044"/>
                  </a:moveTo>
                  <a:cubicBezTo>
                    <a:pt x="0" y="60909"/>
                    <a:pt x="60909" y="0"/>
                    <a:pt x="136044" y="0"/>
                  </a:cubicBezTo>
                  <a:lnTo>
                    <a:pt x="2849084" y="0"/>
                  </a:lnTo>
                  <a:cubicBezTo>
                    <a:pt x="2924219" y="0"/>
                    <a:pt x="2985128" y="60909"/>
                    <a:pt x="2985128" y="136044"/>
                  </a:cubicBezTo>
                  <a:lnTo>
                    <a:pt x="2985128" y="680202"/>
                  </a:lnTo>
                  <a:cubicBezTo>
                    <a:pt x="2985128" y="755337"/>
                    <a:pt x="2924219" y="816246"/>
                    <a:pt x="2849084" y="816246"/>
                  </a:cubicBezTo>
                  <a:lnTo>
                    <a:pt x="136044" y="816246"/>
                  </a:lnTo>
                  <a:cubicBezTo>
                    <a:pt x="60909" y="816246"/>
                    <a:pt x="0" y="755337"/>
                    <a:pt x="0" y="680202"/>
                  </a:cubicBezTo>
                  <a:lnTo>
                    <a:pt x="0" y="136044"/>
                  </a:lnTo>
                  <a:close/>
                </a:path>
              </a:pathLst>
            </a:custGeom>
            <a:solidFill>
              <a:srgbClr val="E96B56">
                <a:alpha val="90000"/>
              </a:srgbClr>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336" tIns="150336" rIns="150336" bIns="150336" numCol="1" spcCol="1270" anchor="ctr" anchorCtr="0">
              <a:noAutofit/>
            </a:bodyPr>
            <a:lstStyle/>
            <a:p>
              <a:pPr marL="0" lvl="0" indent="0" algn="ctr" defTabSz="1289050">
                <a:lnSpc>
                  <a:spcPct val="90000"/>
                </a:lnSpc>
                <a:spcBef>
                  <a:spcPct val="0"/>
                </a:spcBef>
                <a:spcAft>
                  <a:spcPct val="35000"/>
                </a:spcAft>
                <a:buNone/>
              </a:pPr>
              <a:r>
                <a:rPr lang="it-IT" sz="2900" kern="1200" dirty="0">
                  <a:solidFill>
                    <a:schemeClr val="bg1"/>
                  </a:solidFill>
                  <a:latin typeface="Monserrat"/>
                </a:rPr>
                <a:t>Architecture</a:t>
              </a:r>
            </a:p>
          </p:txBody>
        </p:sp>
        <p:sp>
          <p:nvSpPr>
            <p:cNvPr id="12" name="Rectangle 11">
              <a:extLst>
                <a:ext uri="{FF2B5EF4-FFF2-40B4-BE49-F238E27FC236}">
                  <a16:creationId xmlns="" xmlns:a16="http://schemas.microsoft.com/office/drawing/2014/main" id="{262809EF-2C7B-4859-8923-78D8DE431836}"/>
                </a:ext>
              </a:extLst>
            </p:cNvPr>
            <p:cNvSpPr/>
            <p:nvPr/>
          </p:nvSpPr>
          <p:spPr>
            <a:xfrm>
              <a:off x="5272859" y="4076777"/>
              <a:ext cx="6548638" cy="923330"/>
            </a:xfrm>
            <a:prstGeom prst="rect">
              <a:avLst/>
            </a:prstGeom>
          </p:spPr>
          <p:txBody>
            <a:bodyPr wrap="square">
              <a:spAutoFit/>
            </a:bodyPr>
            <a:lstStyle/>
            <a:p>
              <a:pPr>
                <a:spcBef>
                  <a:spcPts val="0"/>
                </a:spcBef>
                <a:spcAft>
                  <a:spcPts val="1800"/>
                </a:spcAft>
              </a:pPr>
              <a:r>
                <a:rPr lang="en-US" dirty="0">
                  <a:solidFill>
                    <a:srgbClr val="445469"/>
                  </a:solidFill>
                </a:rPr>
                <a:t>Selection of </a:t>
              </a:r>
              <a:r>
                <a:rPr lang="en-US" b="1" dirty="0">
                  <a:solidFill>
                    <a:srgbClr val="E96B56"/>
                  </a:solidFill>
                </a:rPr>
                <a:t>architectural elements</a:t>
              </a:r>
              <a:r>
                <a:rPr lang="en-US" dirty="0">
                  <a:solidFill>
                    <a:srgbClr val="445469"/>
                  </a:solidFill>
                </a:rPr>
                <a:t>, their </a:t>
              </a:r>
              <a:r>
                <a:rPr lang="en-US" dirty="0">
                  <a:solidFill>
                    <a:srgbClr val="E96B56"/>
                  </a:solidFill>
                </a:rPr>
                <a:t>interactions</a:t>
              </a:r>
              <a:r>
                <a:rPr lang="en-US" dirty="0">
                  <a:solidFill>
                    <a:srgbClr val="445469"/>
                  </a:solidFill>
                </a:rPr>
                <a:t>, and the </a:t>
              </a:r>
              <a:r>
                <a:rPr lang="en-US" dirty="0">
                  <a:solidFill>
                    <a:srgbClr val="E96B56"/>
                  </a:solidFill>
                </a:rPr>
                <a:t>constraints</a:t>
              </a:r>
              <a:r>
                <a:rPr lang="en-US" dirty="0">
                  <a:solidFill>
                    <a:srgbClr val="445469"/>
                  </a:solidFill>
                </a:rPr>
                <a:t> to provide a framework in which to satisfy the </a:t>
              </a:r>
              <a:r>
                <a:rPr lang="en-US" b="1" dirty="0">
                  <a:solidFill>
                    <a:srgbClr val="445469"/>
                  </a:solidFill>
                </a:rPr>
                <a:t>requirements</a:t>
              </a:r>
              <a:r>
                <a:rPr lang="en-US" dirty="0">
                  <a:solidFill>
                    <a:srgbClr val="445469"/>
                  </a:solidFill>
                </a:rPr>
                <a:t> and serve as a basis for the </a:t>
              </a:r>
              <a:r>
                <a:rPr lang="en-US" b="1" dirty="0">
                  <a:solidFill>
                    <a:srgbClr val="445469"/>
                  </a:solidFill>
                </a:rPr>
                <a:t>design</a:t>
              </a:r>
            </a:p>
          </p:txBody>
        </p:sp>
      </p:grpSp>
      <p:grpSp>
        <p:nvGrpSpPr>
          <p:cNvPr id="16" name="Group 15">
            <a:extLst>
              <a:ext uri="{FF2B5EF4-FFF2-40B4-BE49-F238E27FC236}">
                <a16:creationId xmlns="" xmlns:a16="http://schemas.microsoft.com/office/drawing/2014/main" id="{AC6D55DE-7FF7-45F2-9CB3-1FF325690E70}"/>
              </a:ext>
            </a:extLst>
          </p:cNvPr>
          <p:cNvGrpSpPr/>
          <p:nvPr/>
        </p:nvGrpSpPr>
        <p:grpSpPr>
          <a:xfrm>
            <a:off x="2192268" y="3166816"/>
            <a:ext cx="9629229" cy="923330"/>
            <a:chOff x="2192268" y="3047374"/>
            <a:chExt cx="9629229" cy="923330"/>
          </a:xfrm>
        </p:grpSpPr>
        <p:sp>
          <p:nvSpPr>
            <p:cNvPr id="9" name="Freeform: Shape 8">
              <a:extLst>
                <a:ext uri="{FF2B5EF4-FFF2-40B4-BE49-F238E27FC236}">
                  <a16:creationId xmlns="" xmlns:a16="http://schemas.microsoft.com/office/drawing/2014/main" id="{53527AB0-EFCF-4ABA-81DF-9D1440A0B2EC}"/>
                </a:ext>
              </a:extLst>
            </p:cNvPr>
            <p:cNvSpPr/>
            <p:nvPr/>
          </p:nvSpPr>
          <p:spPr>
            <a:xfrm>
              <a:off x="2192268" y="3100916"/>
              <a:ext cx="2985128" cy="816246"/>
            </a:xfrm>
            <a:custGeom>
              <a:avLst/>
              <a:gdLst>
                <a:gd name="connsiteX0" fmla="*/ 0 w 2985128"/>
                <a:gd name="connsiteY0" fmla="*/ 136044 h 816246"/>
                <a:gd name="connsiteX1" fmla="*/ 136044 w 2985128"/>
                <a:gd name="connsiteY1" fmla="*/ 0 h 816246"/>
                <a:gd name="connsiteX2" fmla="*/ 2849084 w 2985128"/>
                <a:gd name="connsiteY2" fmla="*/ 0 h 816246"/>
                <a:gd name="connsiteX3" fmla="*/ 2985128 w 2985128"/>
                <a:gd name="connsiteY3" fmla="*/ 136044 h 816246"/>
                <a:gd name="connsiteX4" fmla="*/ 2985128 w 2985128"/>
                <a:gd name="connsiteY4" fmla="*/ 680202 h 816246"/>
                <a:gd name="connsiteX5" fmla="*/ 2849084 w 2985128"/>
                <a:gd name="connsiteY5" fmla="*/ 816246 h 816246"/>
                <a:gd name="connsiteX6" fmla="*/ 136044 w 2985128"/>
                <a:gd name="connsiteY6" fmla="*/ 816246 h 816246"/>
                <a:gd name="connsiteX7" fmla="*/ 0 w 2985128"/>
                <a:gd name="connsiteY7" fmla="*/ 680202 h 816246"/>
                <a:gd name="connsiteX8" fmla="*/ 0 w 2985128"/>
                <a:gd name="connsiteY8" fmla="*/ 136044 h 81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128" h="816246">
                  <a:moveTo>
                    <a:pt x="0" y="136044"/>
                  </a:moveTo>
                  <a:cubicBezTo>
                    <a:pt x="0" y="60909"/>
                    <a:pt x="60909" y="0"/>
                    <a:pt x="136044" y="0"/>
                  </a:cubicBezTo>
                  <a:lnTo>
                    <a:pt x="2849084" y="0"/>
                  </a:lnTo>
                  <a:cubicBezTo>
                    <a:pt x="2924219" y="0"/>
                    <a:pt x="2985128" y="60909"/>
                    <a:pt x="2985128" y="136044"/>
                  </a:cubicBezTo>
                  <a:lnTo>
                    <a:pt x="2985128" y="680202"/>
                  </a:lnTo>
                  <a:cubicBezTo>
                    <a:pt x="2985128" y="755337"/>
                    <a:pt x="2924219" y="816246"/>
                    <a:pt x="2849084" y="816246"/>
                  </a:cubicBezTo>
                  <a:lnTo>
                    <a:pt x="136044" y="816246"/>
                  </a:lnTo>
                  <a:cubicBezTo>
                    <a:pt x="60909" y="816246"/>
                    <a:pt x="0" y="755337"/>
                    <a:pt x="0" y="680202"/>
                  </a:cubicBezTo>
                  <a:lnTo>
                    <a:pt x="0" y="136044"/>
                  </a:lnTo>
                  <a:close/>
                </a:path>
              </a:pathLst>
            </a:custGeom>
            <a:solidFill>
              <a:srgbClr val="445469">
                <a:alpha val="90000"/>
              </a:srgbClr>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336" tIns="150336" rIns="150336" bIns="150336" numCol="1" spcCol="1270" anchor="ctr" anchorCtr="0">
              <a:noAutofit/>
            </a:bodyPr>
            <a:lstStyle/>
            <a:p>
              <a:pPr marL="0" lvl="0" indent="0" algn="ctr" defTabSz="1289050">
                <a:lnSpc>
                  <a:spcPct val="90000"/>
                </a:lnSpc>
                <a:spcBef>
                  <a:spcPct val="0"/>
                </a:spcBef>
                <a:spcAft>
                  <a:spcPct val="35000"/>
                </a:spcAft>
                <a:buNone/>
              </a:pPr>
              <a:r>
                <a:rPr lang="it-IT" sz="2900" kern="1200" dirty="0">
                  <a:solidFill>
                    <a:schemeClr val="bg1"/>
                  </a:solidFill>
                  <a:latin typeface="Monserrat"/>
                </a:rPr>
                <a:t>Design</a:t>
              </a:r>
              <a:endParaRPr lang="en-US" sz="2900" kern="1200" dirty="0">
                <a:solidFill>
                  <a:schemeClr val="bg1"/>
                </a:solidFill>
                <a:latin typeface="Monserrat"/>
              </a:endParaRPr>
            </a:p>
          </p:txBody>
        </p:sp>
        <p:sp>
          <p:nvSpPr>
            <p:cNvPr id="13" name="Rectangle 12">
              <a:extLst>
                <a:ext uri="{FF2B5EF4-FFF2-40B4-BE49-F238E27FC236}">
                  <a16:creationId xmlns="" xmlns:a16="http://schemas.microsoft.com/office/drawing/2014/main" id="{96C38D32-AC18-4530-95B5-ACA0FEF78A83}"/>
                </a:ext>
              </a:extLst>
            </p:cNvPr>
            <p:cNvSpPr/>
            <p:nvPr/>
          </p:nvSpPr>
          <p:spPr>
            <a:xfrm>
              <a:off x="5272859" y="3047374"/>
              <a:ext cx="6548638" cy="923330"/>
            </a:xfrm>
            <a:prstGeom prst="rect">
              <a:avLst/>
            </a:prstGeom>
          </p:spPr>
          <p:txBody>
            <a:bodyPr wrap="square">
              <a:spAutoFit/>
            </a:bodyPr>
            <a:lstStyle/>
            <a:p>
              <a:pPr>
                <a:spcBef>
                  <a:spcPts val="0"/>
                </a:spcBef>
                <a:spcAft>
                  <a:spcPts val="1800"/>
                </a:spcAft>
              </a:pPr>
              <a:r>
                <a:rPr lang="en-US" dirty="0">
                  <a:solidFill>
                    <a:srgbClr val="445469"/>
                  </a:solidFill>
                </a:rPr>
                <a:t>Modularization and detailed interfaces of the design elements, their algorithms and procedures, and the data types needed to support the </a:t>
              </a:r>
              <a:r>
                <a:rPr lang="en-US" b="1" dirty="0">
                  <a:solidFill>
                    <a:srgbClr val="E96B56"/>
                  </a:solidFill>
                </a:rPr>
                <a:t>architecture</a:t>
              </a:r>
              <a:r>
                <a:rPr lang="en-US" dirty="0">
                  <a:solidFill>
                    <a:srgbClr val="445469"/>
                  </a:solidFill>
                </a:rPr>
                <a:t> and to satisfy the </a:t>
              </a:r>
              <a:r>
                <a:rPr lang="en-US" b="1" dirty="0">
                  <a:solidFill>
                    <a:srgbClr val="445469"/>
                  </a:solidFill>
                </a:rPr>
                <a:t>requirements</a:t>
              </a:r>
            </a:p>
          </p:txBody>
        </p:sp>
      </p:grpSp>
    </p:spTree>
    <p:extLst>
      <p:ext uri="{BB962C8B-B14F-4D97-AF65-F5344CB8AC3E}">
        <p14:creationId xmlns:p14="http://schemas.microsoft.com/office/powerpoint/2010/main" val="20532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ECC9EA7A-47F0-44EC-9067-3CAA88F00351}"/>
              </a:ext>
            </a:extLst>
          </p:cNvPr>
          <p:cNvSpPr>
            <a:spLocks noGrp="1"/>
          </p:cNvSpPr>
          <p:nvPr>
            <p:ph type="body" sz="quarter" idx="10"/>
          </p:nvPr>
        </p:nvSpPr>
        <p:spPr/>
        <p:txBody>
          <a:bodyPr/>
          <a:lstStyle/>
          <a:p>
            <a:pPr algn="l"/>
            <a:r>
              <a:rPr lang="en-US" sz="3600" b="1" dirty="0"/>
              <a:t>    Software Architecture:</a:t>
            </a:r>
          </a:p>
          <a:p>
            <a:pPr algn="l"/>
            <a:r>
              <a:rPr lang="en-US" dirty="0"/>
              <a:t>	A software architecture is a set of </a:t>
            </a:r>
            <a:r>
              <a:rPr lang="en-US" b="1" dirty="0">
                <a:solidFill>
                  <a:srgbClr val="E96B56"/>
                </a:solidFill>
              </a:rPr>
              <a:t>architectural elements </a:t>
            </a:r>
            <a:r>
              <a:rPr lang="en-US" dirty="0"/>
              <a:t>that have a 	particular form. </a:t>
            </a:r>
          </a:p>
          <a:p>
            <a:r>
              <a:rPr lang="en-US" dirty="0"/>
              <a:t>[…]</a:t>
            </a:r>
          </a:p>
          <a:p>
            <a:pPr algn="l"/>
            <a:r>
              <a:rPr lang="en-US" dirty="0"/>
              <a:t>	The architectural form consists of weighted </a:t>
            </a:r>
            <a:r>
              <a:rPr lang="en-US" b="1" dirty="0">
                <a:solidFill>
                  <a:srgbClr val="E96B56"/>
                </a:solidFill>
              </a:rPr>
              <a:t>properties</a:t>
            </a:r>
            <a:r>
              <a:rPr lang="en-US" dirty="0"/>
              <a:t> and </a:t>
            </a:r>
            <a:r>
              <a:rPr lang="en-US" dirty="0" smtClean="0"/>
              <a:t>	</a:t>
            </a:r>
            <a:r>
              <a:rPr lang="en-US" b="1" dirty="0" smtClean="0">
                <a:solidFill>
                  <a:srgbClr val="E96B56"/>
                </a:solidFill>
              </a:rPr>
              <a:t>relationships</a:t>
            </a:r>
            <a:r>
              <a:rPr lang="en-US" dirty="0"/>
              <a:t>.</a:t>
            </a:r>
          </a:p>
          <a:p>
            <a:r>
              <a:rPr lang="en-US" dirty="0"/>
              <a:t>[…]</a:t>
            </a:r>
          </a:p>
          <a:p>
            <a:pPr algn="l"/>
            <a:r>
              <a:rPr lang="en-US" dirty="0"/>
              <a:t>	An underlying, but integral, part of an architecture is the </a:t>
            </a:r>
            <a:r>
              <a:rPr lang="en-US" b="1" dirty="0">
                <a:solidFill>
                  <a:srgbClr val="E96B56"/>
                </a:solidFill>
              </a:rPr>
              <a:t>rationale</a:t>
            </a:r>
            <a:r>
              <a:rPr lang="en-US" dirty="0"/>
              <a:t> for </a:t>
            </a:r>
            <a:r>
              <a:rPr lang="en-US" dirty="0" smtClean="0"/>
              <a:t>	the various </a:t>
            </a:r>
            <a:r>
              <a:rPr lang="en-US" dirty="0"/>
              <a:t>choices made in defining an architecture</a:t>
            </a:r>
          </a:p>
        </p:txBody>
      </p:sp>
      <p:sp>
        <p:nvSpPr>
          <p:cNvPr id="3" name="Rectangle 2">
            <a:extLst>
              <a:ext uri="{FF2B5EF4-FFF2-40B4-BE49-F238E27FC236}">
                <a16:creationId xmlns="" xmlns:a16="http://schemas.microsoft.com/office/drawing/2014/main" id="{576F3F01-ABCD-46DE-AD53-1D2880BBDBE9}"/>
              </a:ext>
            </a:extLst>
          </p:cNvPr>
          <p:cNvSpPr/>
          <p:nvPr/>
        </p:nvSpPr>
        <p:spPr>
          <a:xfrm>
            <a:off x="9579745" y="6337960"/>
            <a:ext cx="2612255" cy="523220"/>
          </a:xfrm>
          <a:prstGeom prst="rect">
            <a:avLst/>
          </a:prstGeom>
        </p:spPr>
        <p:txBody>
          <a:bodyPr wrap="none">
            <a:spAutoFit/>
          </a:bodyPr>
          <a:lstStyle/>
          <a:p>
            <a:pPr algn="r"/>
            <a:r>
              <a:rPr lang="en-US" sz="2800" dirty="0">
                <a:solidFill>
                  <a:schemeClr val="bg1"/>
                </a:solidFill>
              </a:rPr>
              <a:t>Wolf et Al., 1992</a:t>
            </a:r>
          </a:p>
        </p:txBody>
      </p:sp>
    </p:spTree>
    <p:extLst>
      <p:ext uri="{BB962C8B-B14F-4D97-AF65-F5344CB8AC3E}">
        <p14:creationId xmlns:p14="http://schemas.microsoft.com/office/powerpoint/2010/main" val="30716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CFD35FF9-C62D-4A82-87D0-D6322E60EA27}"/>
              </a:ext>
            </a:extLst>
          </p:cNvPr>
          <p:cNvSpPr/>
          <p:nvPr/>
        </p:nvSpPr>
        <p:spPr>
          <a:xfrm>
            <a:off x="7414371" y="1663217"/>
            <a:ext cx="4740154" cy="4955203"/>
          </a:xfrm>
          <a:prstGeom prst="rect">
            <a:avLst/>
          </a:prstGeom>
        </p:spPr>
        <p:txBody>
          <a:bodyPr wrap="square">
            <a:spAutoFit/>
          </a:bodyPr>
          <a:lstStyle/>
          <a:p>
            <a:pPr>
              <a:spcAft>
                <a:spcPts val="600"/>
              </a:spcAft>
            </a:pPr>
            <a:r>
              <a:rPr lang="en-US" b="1" dirty="0">
                <a:solidFill>
                  <a:srgbClr val="E96B56"/>
                </a:solidFill>
              </a:rPr>
              <a:t>Properties</a:t>
            </a:r>
            <a:r>
              <a:rPr lang="en-US" dirty="0">
                <a:solidFill>
                  <a:srgbClr val="445469"/>
                </a:solidFill>
              </a:rPr>
              <a:t> </a:t>
            </a:r>
            <a:r>
              <a:rPr lang="en-US" dirty="0">
                <a:solidFill>
                  <a:schemeClr val="bg1"/>
                </a:solidFill>
              </a:rPr>
              <a:t>are used to constrain the choice of architectural elements. They define the minimum desired constraints unless otherwise stated: by default on “what is not constrained by the architect may take any form desired by the designer or implementer"</a:t>
            </a:r>
          </a:p>
          <a:p>
            <a:pPr>
              <a:spcAft>
                <a:spcPts val="600"/>
              </a:spcAft>
            </a:pPr>
            <a:r>
              <a:rPr lang="en-US" b="1" dirty="0">
                <a:solidFill>
                  <a:srgbClr val="E96B56"/>
                </a:solidFill>
              </a:rPr>
              <a:t>Relationships </a:t>
            </a:r>
            <a:r>
              <a:rPr lang="en-US" dirty="0">
                <a:solidFill>
                  <a:schemeClr val="bg1"/>
                </a:solidFill>
              </a:rPr>
              <a:t>are used to constrain the “placement" of architectural elements – how the different elements may interact and how they are organized with respect to each other in the architecture</a:t>
            </a:r>
          </a:p>
          <a:p>
            <a:pPr>
              <a:spcAft>
                <a:spcPts val="600"/>
              </a:spcAft>
            </a:pPr>
            <a:r>
              <a:rPr lang="en-US" b="1" dirty="0">
                <a:solidFill>
                  <a:srgbClr val="E96B56"/>
                </a:solidFill>
              </a:rPr>
              <a:t>Rationale </a:t>
            </a:r>
            <a:r>
              <a:rPr lang="en-US" dirty="0">
                <a:solidFill>
                  <a:schemeClr val="bg1"/>
                </a:solidFill>
              </a:rPr>
              <a:t>is an underlying, but integral, part of an architecture for the various choices made in defining an architecture. It captures the motivation for the choice of architectural style, the choice of elements, and the form to satisfy the system constraints.</a:t>
            </a:r>
          </a:p>
        </p:txBody>
      </p:sp>
      <p:sp>
        <p:nvSpPr>
          <p:cNvPr id="16" name="Rectangle: Rounded Corners 15">
            <a:extLst>
              <a:ext uri="{FF2B5EF4-FFF2-40B4-BE49-F238E27FC236}">
                <a16:creationId xmlns="" xmlns:a16="http://schemas.microsoft.com/office/drawing/2014/main" id="{41E538A8-D5C7-48D2-A15C-0F83FA40F075}"/>
              </a:ext>
            </a:extLst>
          </p:cNvPr>
          <p:cNvSpPr/>
          <p:nvPr/>
        </p:nvSpPr>
        <p:spPr>
          <a:xfrm>
            <a:off x="5379585" y="3593997"/>
            <a:ext cx="1319583" cy="750137"/>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a:solidFill>
                  <a:srgbClr val="445469"/>
                </a:solidFill>
              </a:rPr>
              <a:t>Processing Elements</a:t>
            </a:r>
            <a:endParaRPr lang="en-US" dirty="0">
              <a:solidFill>
                <a:srgbClr val="445469"/>
              </a:solidFill>
            </a:endParaRPr>
          </a:p>
        </p:txBody>
      </p:sp>
      <p:sp>
        <p:nvSpPr>
          <p:cNvPr id="15" name="Arrow: Right 14">
            <a:extLst>
              <a:ext uri="{FF2B5EF4-FFF2-40B4-BE49-F238E27FC236}">
                <a16:creationId xmlns="" xmlns:a16="http://schemas.microsoft.com/office/drawing/2014/main" id="{EB96E75B-6C85-4F91-B799-5CDDDFD89E5E}"/>
              </a:ext>
            </a:extLst>
          </p:cNvPr>
          <p:cNvSpPr/>
          <p:nvPr/>
        </p:nvSpPr>
        <p:spPr>
          <a:xfrm>
            <a:off x="2785004" y="3362512"/>
            <a:ext cx="2146377"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a:solidFill>
                  <a:srgbClr val="445469"/>
                </a:solidFill>
              </a:rPr>
              <a:t>Connecting Elements</a:t>
            </a:r>
            <a:endParaRPr lang="en-US" dirty="0">
              <a:solidFill>
                <a:srgbClr val="445469"/>
              </a:solidFill>
            </a:endParaRPr>
          </a:p>
        </p:txBody>
      </p:sp>
      <p:sp>
        <p:nvSpPr>
          <p:cNvPr id="14" name="Rectangle: Rounded Corners 13">
            <a:extLst>
              <a:ext uri="{FF2B5EF4-FFF2-40B4-BE49-F238E27FC236}">
                <a16:creationId xmlns="" xmlns:a16="http://schemas.microsoft.com/office/drawing/2014/main" id="{3250BEE6-B8BC-4B99-8473-159677C88DDD}"/>
              </a:ext>
            </a:extLst>
          </p:cNvPr>
          <p:cNvSpPr/>
          <p:nvPr/>
        </p:nvSpPr>
        <p:spPr>
          <a:xfrm>
            <a:off x="1013568" y="3591496"/>
            <a:ext cx="1319583" cy="750137"/>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445469"/>
                </a:solidFill>
              </a:rPr>
              <a:t>Data </a:t>
            </a:r>
            <a:r>
              <a:rPr lang="it-IT" dirty="0" err="1">
                <a:solidFill>
                  <a:srgbClr val="445469"/>
                </a:solidFill>
              </a:rPr>
              <a:t>Elements</a:t>
            </a:r>
            <a:endParaRPr lang="en-US" dirty="0">
              <a:solidFill>
                <a:srgbClr val="445469"/>
              </a:solidFill>
            </a:endParaRPr>
          </a:p>
        </p:txBody>
      </p:sp>
      <p:sp>
        <p:nvSpPr>
          <p:cNvPr id="3" name="Text Placeholder 2">
            <a:extLst>
              <a:ext uri="{FF2B5EF4-FFF2-40B4-BE49-F238E27FC236}">
                <a16:creationId xmlns="" xmlns:a16="http://schemas.microsoft.com/office/drawing/2014/main" id="{9F2C6B68-DC6A-41E0-AD61-18A28FF38BBD}"/>
              </a:ext>
            </a:extLst>
          </p:cNvPr>
          <p:cNvSpPr>
            <a:spLocks noGrp="1"/>
          </p:cNvSpPr>
          <p:nvPr>
            <p:ph type="body" sz="quarter" idx="11"/>
          </p:nvPr>
        </p:nvSpPr>
        <p:spPr/>
        <p:txBody>
          <a:bodyPr/>
          <a:lstStyle/>
          <a:p>
            <a:pPr marL="0" indent="0">
              <a:buNone/>
            </a:pPr>
            <a:r>
              <a:rPr lang="it-IT" dirty="0"/>
              <a:t>Software Architecture </a:t>
            </a:r>
            <a:r>
              <a:rPr lang="it-IT" dirty="0" err="1"/>
              <a:t>Elements</a:t>
            </a:r>
            <a:endParaRPr lang="en-US" dirty="0"/>
          </a:p>
        </p:txBody>
      </p:sp>
      <p:grpSp>
        <p:nvGrpSpPr>
          <p:cNvPr id="23" name="Group 22">
            <a:extLst>
              <a:ext uri="{FF2B5EF4-FFF2-40B4-BE49-F238E27FC236}">
                <a16:creationId xmlns="" xmlns:a16="http://schemas.microsoft.com/office/drawing/2014/main" id="{C25F2282-EBCB-4441-B8D6-74FC2801952D}"/>
              </a:ext>
            </a:extLst>
          </p:cNvPr>
          <p:cNvGrpSpPr/>
          <p:nvPr/>
        </p:nvGrpSpPr>
        <p:grpSpPr>
          <a:xfrm>
            <a:off x="5208523" y="1664538"/>
            <a:ext cx="1671694" cy="2791588"/>
            <a:chOff x="5851497" y="1664538"/>
            <a:chExt cx="1671694" cy="2791588"/>
          </a:xfrm>
        </p:grpSpPr>
        <p:sp>
          <p:nvSpPr>
            <p:cNvPr id="19" name="Rectangle 18">
              <a:extLst>
                <a:ext uri="{FF2B5EF4-FFF2-40B4-BE49-F238E27FC236}">
                  <a16:creationId xmlns="" xmlns:a16="http://schemas.microsoft.com/office/drawing/2014/main" id="{E81D93AE-0AA6-44E1-92A5-5F7A462E721E}"/>
                </a:ext>
              </a:extLst>
            </p:cNvPr>
            <p:cNvSpPr/>
            <p:nvPr/>
          </p:nvSpPr>
          <p:spPr>
            <a:xfrm>
              <a:off x="5851497" y="1664538"/>
              <a:ext cx="1671694" cy="2791588"/>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Components that supply the transformation on the data elements</a:t>
              </a:r>
            </a:p>
          </p:txBody>
        </p:sp>
        <p:sp>
          <p:nvSpPr>
            <p:cNvPr id="6" name="Rectangle: Rounded Corners 5">
              <a:extLst>
                <a:ext uri="{FF2B5EF4-FFF2-40B4-BE49-F238E27FC236}">
                  <a16:creationId xmlns="" xmlns:a16="http://schemas.microsoft.com/office/drawing/2014/main" id="{F161154D-4810-4E1F-91C4-924629C67A43}"/>
                </a:ext>
              </a:extLst>
            </p:cNvPr>
            <p:cNvSpPr/>
            <p:nvPr/>
          </p:nvSpPr>
          <p:spPr>
            <a:xfrm>
              <a:off x="6027554" y="3591497"/>
              <a:ext cx="1319583" cy="75013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a:solidFill>
                    <a:schemeClr val="bg1"/>
                  </a:solidFill>
                </a:rPr>
                <a:t>Processing Elements</a:t>
              </a:r>
              <a:endParaRPr lang="en-US" dirty="0">
                <a:solidFill>
                  <a:schemeClr val="bg1"/>
                </a:solidFill>
              </a:endParaRPr>
            </a:p>
          </p:txBody>
        </p:sp>
      </p:grpSp>
      <p:grpSp>
        <p:nvGrpSpPr>
          <p:cNvPr id="22" name="Group 21">
            <a:extLst>
              <a:ext uri="{FF2B5EF4-FFF2-40B4-BE49-F238E27FC236}">
                <a16:creationId xmlns="" xmlns:a16="http://schemas.microsoft.com/office/drawing/2014/main" id="{192F0AF4-8081-4571-9D80-C59594478EA5}"/>
              </a:ext>
            </a:extLst>
          </p:cNvPr>
          <p:cNvGrpSpPr/>
          <p:nvPr/>
        </p:nvGrpSpPr>
        <p:grpSpPr>
          <a:xfrm>
            <a:off x="2635445" y="3170282"/>
            <a:ext cx="2447526" cy="3418158"/>
            <a:chOff x="3164453" y="3170282"/>
            <a:chExt cx="2447526" cy="3418158"/>
          </a:xfrm>
        </p:grpSpPr>
        <p:sp>
          <p:nvSpPr>
            <p:cNvPr id="20" name="Rectangle 19">
              <a:extLst>
                <a:ext uri="{FF2B5EF4-FFF2-40B4-BE49-F238E27FC236}">
                  <a16:creationId xmlns="" xmlns:a16="http://schemas.microsoft.com/office/drawing/2014/main" id="{BA7FB1E9-4A5A-4CDD-BB58-E8431EAAB9A9}"/>
                </a:ext>
              </a:extLst>
            </p:cNvPr>
            <p:cNvSpPr/>
            <p:nvPr/>
          </p:nvSpPr>
          <p:spPr>
            <a:xfrm>
              <a:off x="3164453" y="3170282"/>
              <a:ext cx="2447526" cy="3418158"/>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bg1"/>
                  </a:solidFill>
                </a:rPr>
                <a:t>Components (which at times may be either processing or data elements, or both) are the glue that holds the different pieces of the architecture together</a:t>
              </a:r>
            </a:p>
          </p:txBody>
        </p:sp>
        <p:sp>
          <p:nvSpPr>
            <p:cNvPr id="8" name="Arrow: Right 7">
              <a:extLst>
                <a:ext uri="{FF2B5EF4-FFF2-40B4-BE49-F238E27FC236}">
                  <a16:creationId xmlns="" xmlns:a16="http://schemas.microsoft.com/office/drawing/2014/main" id="{2F52A82D-3FD6-40FC-88F8-D867AB5E6E16}"/>
                </a:ext>
              </a:extLst>
            </p:cNvPr>
            <p:cNvSpPr/>
            <p:nvPr/>
          </p:nvSpPr>
          <p:spPr>
            <a:xfrm>
              <a:off x="3314013" y="3362513"/>
              <a:ext cx="2146377" cy="120810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a:solidFill>
                    <a:schemeClr val="bg1"/>
                  </a:solidFill>
                </a:rPr>
                <a:t>Connecting Elements</a:t>
              </a:r>
              <a:endParaRPr lang="en-US" dirty="0">
                <a:solidFill>
                  <a:schemeClr val="bg1"/>
                </a:solidFill>
              </a:endParaRPr>
            </a:p>
          </p:txBody>
        </p:sp>
      </p:grpSp>
      <p:grpSp>
        <p:nvGrpSpPr>
          <p:cNvPr id="21" name="Group 20">
            <a:extLst>
              <a:ext uri="{FF2B5EF4-FFF2-40B4-BE49-F238E27FC236}">
                <a16:creationId xmlns="" xmlns:a16="http://schemas.microsoft.com/office/drawing/2014/main" id="{2D0F04AD-86B2-44D0-A853-40CD77815B5B}"/>
              </a:ext>
            </a:extLst>
          </p:cNvPr>
          <p:cNvGrpSpPr/>
          <p:nvPr/>
        </p:nvGrpSpPr>
        <p:grpSpPr>
          <a:xfrm>
            <a:off x="838200" y="1664538"/>
            <a:ext cx="1671694" cy="2791588"/>
            <a:chOff x="1251210" y="1664538"/>
            <a:chExt cx="1671694" cy="2791588"/>
          </a:xfrm>
        </p:grpSpPr>
        <p:sp>
          <p:nvSpPr>
            <p:cNvPr id="18" name="Rectangle 17">
              <a:extLst>
                <a:ext uri="{FF2B5EF4-FFF2-40B4-BE49-F238E27FC236}">
                  <a16:creationId xmlns="" xmlns:a16="http://schemas.microsoft.com/office/drawing/2014/main" id="{E1F917C0-5B67-4A73-AFF8-B4204B8FCB2C}"/>
                </a:ext>
              </a:extLst>
            </p:cNvPr>
            <p:cNvSpPr/>
            <p:nvPr/>
          </p:nvSpPr>
          <p:spPr>
            <a:xfrm>
              <a:off x="1251210" y="1664538"/>
              <a:ext cx="1671694" cy="2791588"/>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Components that contain the information that is used and transformed</a:t>
              </a:r>
            </a:p>
          </p:txBody>
        </p:sp>
        <p:sp>
          <p:nvSpPr>
            <p:cNvPr id="5" name="Rectangle: Rounded Corners 4">
              <a:extLst>
                <a:ext uri="{FF2B5EF4-FFF2-40B4-BE49-F238E27FC236}">
                  <a16:creationId xmlns="" xmlns:a16="http://schemas.microsoft.com/office/drawing/2014/main" id="{BF4EAEFA-BAD8-4FB1-98EE-68B3BAF8B728}"/>
                </a:ext>
              </a:extLst>
            </p:cNvPr>
            <p:cNvSpPr/>
            <p:nvPr/>
          </p:nvSpPr>
          <p:spPr>
            <a:xfrm>
              <a:off x="1427266" y="3591497"/>
              <a:ext cx="1319583" cy="75013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Data </a:t>
              </a:r>
              <a:r>
                <a:rPr lang="it-IT" dirty="0" err="1">
                  <a:solidFill>
                    <a:schemeClr val="bg1"/>
                  </a:solidFill>
                </a:rPr>
                <a:t>Elements</a:t>
              </a:r>
              <a:endParaRPr lang="en-US" dirty="0">
                <a:solidFill>
                  <a:schemeClr val="bg1"/>
                </a:solidFill>
              </a:endParaRPr>
            </a:p>
          </p:txBody>
        </p:sp>
      </p:grpSp>
      <p:sp>
        <p:nvSpPr>
          <p:cNvPr id="26" name="Rectangle 25">
            <a:extLst>
              <a:ext uri="{FF2B5EF4-FFF2-40B4-BE49-F238E27FC236}">
                <a16:creationId xmlns="" xmlns:a16="http://schemas.microsoft.com/office/drawing/2014/main" id="{B3CC1B5D-3275-4A89-9B84-5BE7404B7C23}"/>
              </a:ext>
            </a:extLst>
          </p:cNvPr>
          <p:cNvSpPr/>
          <p:nvPr/>
        </p:nvSpPr>
        <p:spPr>
          <a:xfrm>
            <a:off x="7416831" y="1664538"/>
            <a:ext cx="4740154" cy="4955203"/>
          </a:xfrm>
          <a:prstGeom prst="rect">
            <a:avLst/>
          </a:prstGeom>
          <a:noFill/>
        </p:spPr>
        <p:txBody>
          <a:bodyPr wrap="square">
            <a:spAutoFit/>
          </a:bodyPr>
          <a:lstStyle/>
          <a:p>
            <a:pPr>
              <a:spcAft>
                <a:spcPts val="600"/>
              </a:spcAft>
            </a:pPr>
            <a:r>
              <a:rPr lang="en-US" b="1" dirty="0">
                <a:solidFill>
                  <a:srgbClr val="E96B56"/>
                </a:solidFill>
              </a:rPr>
              <a:t>Properties</a:t>
            </a:r>
            <a:r>
              <a:rPr lang="en-US" dirty="0">
                <a:solidFill>
                  <a:srgbClr val="445469"/>
                </a:solidFill>
              </a:rPr>
              <a:t> are used </a:t>
            </a:r>
            <a:r>
              <a:rPr lang="en-US" b="1" dirty="0">
                <a:solidFill>
                  <a:srgbClr val="445469"/>
                </a:solidFill>
              </a:rPr>
              <a:t>to constrain the choice of architectural elements</a:t>
            </a:r>
            <a:r>
              <a:rPr lang="en-US" dirty="0">
                <a:solidFill>
                  <a:srgbClr val="445469"/>
                </a:solidFill>
              </a:rPr>
              <a:t>. They define the minimum desired constraints unless otherwise stated: by default on “what is not constrained by the architect may take any form desired by the designer or implementer"</a:t>
            </a:r>
          </a:p>
          <a:p>
            <a:pPr>
              <a:spcAft>
                <a:spcPts val="600"/>
              </a:spcAft>
            </a:pPr>
            <a:r>
              <a:rPr lang="en-US" b="1" dirty="0">
                <a:solidFill>
                  <a:srgbClr val="E96B56"/>
                </a:solidFill>
              </a:rPr>
              <a:t>Relationships </a:t>
            </a:r>
            <a:r>
              <a:rPr lang="en-US" dirty="0">
                <a:solidFill>
                  <a:srgbClr val="445469"/>
                </a:solidFill>
              </a:rPr>
              <a:t>are used </a:t>
            </a:r>
            <a:r>
              <a:rPr lang="en-US" b="1" dirty="0">
                <a:solidFill>
                  <a:srgbClr val="445469"/>
                </a:solidFill>
              </a:rPr>
              <a:t>to constrain the “placement" of architectural elements</a:t>
            </a:r>
            <a:r>
              <a:rPr lang="en-US" dirty="0">
                <a:solidFill>
                  <a:srgbClr val="445469"/>
                </a:solidFill>
              </a:rPr>
              <a:t> – how the different elements may interact and how they are organized with respect to each other in the architecture</a:t>
            </a:r>
          </a:p>
          <a:p>
            <a:pPr>
              <a:spcAft>
                <a:spcPts val="600"/>
              </a:spcAft>
            </a:pPr>
            <a:r>
              <a:rPr lang="en-US" b="1" dirty="0">
                <a:solidFill>
                  <a:srgbClr val="E96B56"/>
                </a:solidFill>
              </a:rPr>
              <a:t>Rationale </a:t>
            </a:r>
            <a:r>
              <a:rPr lang="en-US" dirty="0">
                <a:solidFill>
                  <a:srgbClr val="445469"/>
                </a:solidFill>
              </a:rPr>
              <a:t>is an underlying, but integral, part of an architecture for the various choices made in defining an architecture. </a:t>
            </a:r>
            <a:r>
              <a:rPr lang="en-US" b="1" dirty="0">
                <a:solidFill>
                  <a:srgbClr val="445469"/>
                </a:solidFill>
              </a:rPr>
              <a:t>It captures the motivation for the choice of architectural style, the choice of elements, and the form to satisfy the system constraints</a:t>
            </a:r>
            <a:r>
              <a:rPr lang="en-US" dirty="0">
                <a:solidFill>
                  <a:srgbClr val="445469"/>
                </a:solidFill>
              </a:rPr>
              <a:t>.</a:t>
            </a:r>
          </a:p>
        </p:txBody>
      </p:sp>
      <p:sp>
        <p:nvSpPr>
          <p:cNvPr id="27" name="Isosceles Triangle 26">
            <a:extLst>
              <a:ext uri="{FF2B5EF4-FFF2-40B4-BE49-F238E27FC236}">
                <a16:creationId xmlns="" xmlns:a16="http://schemas.microsoft.com/office/drawing/2014/main" id="{F66647DD-55A9-4E94-BE69-518F7694732D}"/>
              </a:ext>
            </a:extLst>
          </p:cNvPr>
          <p:cNvSpPr/>
          <p:nvPr/>
        </p:nvSpPr>
        <p:spPr>
          <a:xfrm rot="5400000">
            <a:off x="4688957" y="3967738"/>
            <a:ext cx="4923899" cy="317506"/>
          </a:xfrm>
          <a:prstGeom prst="triangle">
            <a:avLst/>
          </a:prstGeom>
          <a:solidFill>
            <a:srgbClr val="E96B56"/>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07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7C65ABD-7BB7-44DF-8552-2C90B3B694C5}"/>
              </a:ext>
            </a:extLst>
          </p:cNvPr>
          <p:cNvSpPr>
            <a:spLocks noGrp="1"/>
          </p:cNvSpPr>
          <p:nvPr>
            <p:ph type="body" sz="quarter" idx="10"/>
          </p:nvPr>
        </p:nvSpPr>
        <p:spPr/>
        <p:txBody>
          <a:bodyPr/>
          <a:lstStyle/>
          <a:p>
            <a:r>
              <a:rPr lang="en-US" dirty="0"/>
              <a:t>These new problems involve the system-level design of software, </a:t>
            </a:r>
            <a:br>
              <a:rPr lang="en-US" dirty="0"/>
            </a:br>
            <a:r>
              <a:rPr lang="en-US" dirty="0"/>
              <a:t>in which the important decisions are concerned with the </a:t>
            </a:r>
            <a:r>
              <a:rPr lang="en-US" b="1" dirty="0">
                <a:solidFill>
                  <a:srgbClr val="E96B56"/>
                </a:solidFill>
              </a:rPr>
              <a:t>kinds of modules and subsystems to use</a:t>
            </a:r>
            <a:r>
              <a:rPr lang="en-US" dirty="0"/>
              <a:t> and the way these modules and subsystems are organized. </a:t>
            </a:r>
          </a:p>
          <a:p>
            <a:endParaRPr lang="en-US" dirty="0"/>
          </a:p>
          <a:p>
            <a:r>
              <a:rPr lang="en-US" dirty="0"/>
              <a:t>This level of organization, the software architecture level, requires </a:t>
            </a:r>
            <a:r>
              <a:rPr lang="en-US" b="1" dirty="0">
                <a:solidFill>
                  <a:srgbClr val="E96B56"/>
                </a:solidFill>
              </a:rPr>
              <a:t>new kinds of abstractions</a:t>
            </a:r>
            <a:r>
              <a:rPr lang="en-US" dirty="0"/>
              <a:t> that capture essential properties of major subsystems and the ways they interact. </a:t>
            </a:r>
          </a:p>
        </p:txBody>
      </p:sp>
      <p:sp>
        <p:nvSpPr>
          <p:cNvPr id="4" name="Rectangle 3">
            <a:extLst>
              <a:ext uri="{FF2B5EF4-FFF2-40B4-BE49-F238E27FC236}">
                <a16:creationId xmlns="" xmlns:a16="http://schemas.microsoft.com/office/drawing/2014/main" id="{D27D638A-7043-441A-8655-82F5876BE9DF}"/>
              </a:ext>
            </a:extLst>
          </p:cNvPr>
          <p:cNvSpPr/>
          <p:nvPr/>
        </p:nvSpPr>
        <p:spPr>
          <a:xfrm>
            <a:off x="10355856" y="6337960"/>
            <a:ext cx="1836144" cy="523220"/>
          </a:xfrm>
          <a:prstGeom prst="rect">
            <a:avLst/>
          </a:prstGeom>
        </p:spPr>
        <p:txBody>
          <a:bodyPr wrap="none">
            <a:spAutoFit/>
          </a:bodyPr>
          <a:lstStyle/>
          <a:p>
            <a:pPr algn="r"/>
            <a:r>
              <a:rPr lang="en-US" sz="2800" dirty="0">
                <a:solidFill>
                  <a:schemeClr val="bg1"/>
                </a:solidFill>
              </a:rPr>
              <a:t>Shaw, 1989</a:t>
            </a:r>
          </a:p>
        </p:txBody>
      </p:sp>
    </p:spTree>
    <p:extLst>
      <p:ext uri="{BB962C8B-B14F-4D97-AF65-F5344CB8AC3E}">
        <p14:creationId xmlns:p14="http://schemas.microsoft.com/office/powerpoint/2010/main" val="25836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D54A321-2FB3-47CF-ACDB-EEC18C689EF4}"/>
              </a:ext>
            </a:extLst>
          </p:cNvPr>
          <p:cNvSpPr>
            <a:spLocks noGrp="1"/>
          </p:cNvSpPr>
          <p:nvPr>
            <p:ph type="body" sz="quarter" idx="11"/>
          </p:nvPr>
        </p:nvSpPr>
        <p:spPr/>
        <p:txBody>
          <a:bodyPr/>
          <a:lstStyle/>
          <a:p>
            <a:pPr marL="0" indent="0">
              <a:buNone/>
            </a:pPr>
            <a:r>
              <a:rPr lang="en-US" dirty="0"/>
              <a:t>What an Architecture is…</a:t>
            </a:r>
          </a:p>
        </p:txBody>
      </p:sp>
      <p:pic>
        <p:nvPicPr>
          <p:cNvPr id="4" name="Content Placeholder 3">
            <a:extLst>
              <a:ext uri="{FF2B5EF4-FFF2-40B4-BE49-F238E27FC236}">
                <a16:creationId xmlns="" xmlns:a16="http://schemas.microsoft.com/office/drawing/2014/main" id="{9CC7C58B-C1AA-4976-95F4-4994B65EAED1}"/>
              </a:ext>
            </a:extLst>
          </p:cNvPr>
          <p:cNvPicPr>
            <a:picLocks noChangeAspect="1"/>
          </p:cNvPicPr>
          <p:nvPr/>
        </p:nvPicPr>
        <p:blipFill>
          <a:blip r:embed="rId2"/>
          <a:stretch>
            <a:fillRect/>
          </a:stretch>
        </p:blipFill>
        <p:spPr>
          <a:xfrm>
            <a:off x="1361421" y="1825625"/>
            <a:ext cx="9469158" cy="4351338"/>
          </a:xfrm>
          <a:prstGeom prst="rect">
            <a:avLst/>
          </a:prstGeom>
        </p:spPr>
      </p:pic>
    </p:spTree>
    <p:extLst>
      <p:ext uri="{BB962C8B-B14F-4D97-AF65-F5344CB8AC3E}">
        <p14:creationId xmlns:p14="http://schemas.microsoft.com/office/powerpoint/2010/main" val="481274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D54A321-2FB3-47CF-ACDB-EEC18C689EF4}"/>
              </a:ext>
            </a:extLst>
          </p:cNvPr>
          <p:cNvSpPr>
            <a:spLocks noGrp="1"/>
          </p:cNvSpPr>
          <p:nvPr>
            <p:ph type="body" sz="quarter" idx="11"/>
          </p:nvPr>
        </p:nvSpPr>
        <p:spPr/>
        <p:txBody>
          <a:bodyPr/>
          <a:lstStyle/>
          <a:p>
            <a:pPr marL="0" indent="0">
              <a:buNone/>
            </a:pPr>
            <a:r>
              <a:rPr lang="en-US" dirty="0"/>
              <a:t>What an Architecture is… </a:t>
            </a:r>
            <a:r>
              <a:rPr lang="en-US" dirty="0">
                <a:solidFill>
                  <a:srgbClr val="E96B56"/>
                </a:solidFill>
              </a:rPr>
              <a:t>not</a:t>
            </a:r>
          </a:p>
        </p:txBody>
      </p:sp>
      <p:pic>
        <p:nvPicPr>
          <p:cNvPr id="4" name="Content Placeholder 3">
            <a:extLst>
              <a:ext uri="{FF2B5EF4-FFF2-40B4-BE49-F238E27FC236}">
                <a16:creationId xmlns="" xmlns:a16="http://schemas.microsoft.com/office/drawing/2014/main" id="{9CC7C58B-C1AA-4976-95F4-4994B65EAED1}"/>
              </a:ext>
            </a:extLst>
          </p:cNvPr>
          <p:cNvPicPr>
            <a:picLocks noChangeAspect="1"/>
          </p:cNvPicPr>
          <p:nvPr/>
        </p:nvPicPr>
        <p:blipFill>
          <a:blip r:embed="rId2"/>
          <a:stretch>
            <a:fillRect/>
          </a:stretch>
        </p:blipFill>
        <p:spPr>
          <a:xfrm>
            <a:off x="1361421" y="1825625"/>
            <a:ext cx="9469158" cy="4351338"/>
          </a:xfrm>
          <a:prstGeom prst="rect">
            <a:avLst/>
          </a:prstGeom>
        </p:spPr>
      </p:pic>
      <p:sp>
        <p:nvSpPr>
          <p:cNvPr id="8" name="Rectangle 7">
            <a:extLst>
              <a:ext uri="{FF2B5EF4-FFF2-40B4-BE49-F238E27FC236}">
                <a16:creationId xmlns="" xmlns:a16="http://schemas.microsoft.com/office/drawing/2014/main" id="{4F67A0D5-2A72-422A-B433-C18D275A4F86}"/>
              </a:ext>
            </a:extLst>
          </p:cNvPr>
          <p:cNvSpPr/>
          <p:nvPr/>
        </p:nvSpPr>
        <p:spPr>
          <a:xfrm>
            <a:off x="1361421" y="1825625"/>
            <a:ext cx="9469158" cy="4351338"/>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914400">
              <a:lnSpc>
                <a:spcPct val="150000"/>
              </a:lnSpc>
              <a:buFont typeface="+mj-lt"/>
              <a:buAutoNum type="arabicPeriod"/>
            </a:pPr>
            <a:r>
              <a:rPr lang="en-US">
                <a:solidFill>
                  <a:srgbClr val="EA303F"/>
                </a:solidFill>
                <a:latin typeface="Ink Free" panose="03080402000500000000" pitchFamily="66" charset="0"/>
              </a:rPr>
              <a:t>List of technologies</a:t>
            </a:r>
          </a:p>
          <a:p>
            <a:pPr marL="914400" lvl="0" indent="-914400">
              <a:lnSpc>
                <a:spcPct val="150000"/>
              </a:lnSpc>
              <a:buFont typeface="+mj-lt"/>
              <a:buAutoNum type="arabicPeriod"/>
            </a:pPr>
            <a:r>
              <a:rPr lang="en-US">
                <a:solidFill>
                  <a:srgbClr val="EA303F"/>
                </a:solidFill>
                <a:latin typeface="Ink Free" panose="03080402000500000000" pitchFamily="66" charset="0"/>
              </a:rPr>
              <a:t>List of vendors</a:t>
            </a:r>
          </a:p>
          <a:p>
            <a:pPr marL="914400" lvl="0" indent="-914400">
              <a:lnSpc>
                <a:spcPct val="150000"/>
              </a:lnSpc>
              <a:buFont typeface="+mj-lt"/>
              <a:buAutoNum type="arabicPeriod"/>
            </a:pPr>
            <a:r>
              <a:rPr lang="en-US">
                <a:solidFill>
                  <a:srgbClr val="EA303F"/>
                </a:solidFill>
                <a:latin typeface="Ink Free" panose="03080402000500000000" pitchFamily="66" charset="0"/>
              </a:rPr>
              <a:t>A development stack</a:t>
            </a:r>
          </a:p>
          <a:p>
            <a:pPr marL="914400" lvl="0" indent="-914400">
              <a:lnSpc>
                <a:spcPct val="150000"/>
              </a:lnSpc>
              <a:buFont typeface="+mj-lt"/>
              <a:buAutoNum type="arabicPeriod"/>
            </a:pPr>
            <a:r>
              <a:rPr lang="en-US">
                <a:solidFill>
                  <a:srgbClr val="EA303F"/>
                </a:solidFill>
                <a:latin typeface="Ink Free" panose="03080402000500000000" pitchFamily="66" charset="0"/>
              </a:rPr>
              <a:t>A fanboy war</a:t>
            </a:r>
            <a:endParaRPr lang="en-US" dirty="0">
              <a:solidFill>
                <a:srgbClr val="EA303F"/>
              </a:solidFill>
              <a:latin typeface="Ink Free" panose="03080402000500000000" pitchFamily="66" charset="0"/>
            </a:endParaRPr>
          </a:p>
        </p:txBody>
      </p:sp>
      <p:pic>
        <p:nvPicPr>
          <p:cNvPr id="9" name="Picture 8">
            <a:extLst>
              <a:ext uri="{FF2B5EF4-FFF2-40B4-BE49-F238E27FC236}">
                <a16:creationId xmlns="" xmlns:a16="http://schemas.microsoft.com/office/drawing/2014/main" id="{5B895927-1137-4314-8BEC-C359BFBFB79B}"/>
              </a:ext>
            </a:extLst>
          </p:cNvPr>
          <p:cNvPicPr>
            <a:picLocks noChangeAspect="1"/>
          </p:cNvPicPr>
          <p:nvPr/>
        </p:nvPicPr>
        <p:blipFill>
          <a:blip r:embed="rId3"/>
          <a:stretch>
            <a:fillRect/>
          </a:stretch>
        </p:blipFill>
        <p:spPr>
          <a:xfrm>
            <a:off x="1843042" y="2754816"/>
            <a:ext cx="8505915" cy="2636833"/>
          </a:xfrm>
          <a:prstGeom prst="rect">
            <a:avLst/>
          </a:prstGeom>
        </p:spPr>
      </p:pic>
    </p:spTree>
    <p:extLst>
      <p:ext uri="{BB962C8B-B14F-4D97-AF65-F5344CB8AC3E}">
        <p14:creationId xmlns:p14="http://schemas.microsoft.com/office/powerpoint/2010/main" val="3570334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651BC12-C7A2-42AA-8A36-63045C7B9DB7}"/>
              </a:ext>
            </a:extLst>
          </p:cNvPr>
          <p:cNvSpPr>
            <a:spLocks noGrp="1"/>
          </p:cNvSpPr>
          <p:nvPr>
            <p:ph idx="1"/>
          </p:nvPr>
        </p:nvSpPr>
        <p:spPr/>
        <p:txBody>
          <a:bodyPr>
            <a:normAutofit/>
          </a:bodyPr>
          <a:lstStyle/>
          <a:p>
            <a:r>
              <a:rPr lang="en-US" dirty="0"/>
              <a:t>The essence of </a:t>
            </a:r>
            <a:r>
              <a:rPr lang="en-US" b="1" dirty="0">
                <a:solidFill>
                  <a:srgbClr val="E96B56"/>
                </a:solidFill>
              </a:rPr>
              <a:t>abstraction</a:t>
            </a:r>
            <a:r>
              <a:rPr lang="en-US" dirty="0"/>
              <a:t> is recognizing a pattern, naming and defining it, analyzing it, finding ways to specify it, and providing some way to invoke the pattern by its name without error-prone manual intervention</a:t>
            </a:r>
          </a:p>
          <a:p>
            <a:r>
              <a:rPr lang="en-US" dirty="0"/>
              <a:t>This process </a:t>
            </a:r>
            <a:r>
              <a:rPr lang="en-US" b="1" dirty="0">
                <a:solidFill>
                  <a:srgbClr val="E96B56"/>
                </a:solidFill>
              </a:rPr>
              <a:t>suppresses the details of the pattern’s implementation</a:t>
            </a:r>
            <a:r>
              <a:rPr lang="en-US" dirty="0"/>
              <a:t>, reduces the opportunity for clerical error, and simplifies understanding of the result</a:t>
            </a:r>
          </a:p>
          <a:p>
            <a:r>
              <a:rPr lang="en-US" dirty="0"/>
              <a:t>In other words, good abstraction is </a:t>
            </a:r>
            <a:r>
              <a:rPr lang="en-US" b="1" dirty="0">
                <a:solidFill>
                  <a:srgbClr val="E96B56"/>
                </a:solidFill>
              </a:rPr>
              <a:t>ignoring the right detail </a:t>
            </a:r>
            <a:r>
              <a:rPr lang="en-US" dirty="0"/>
              <a:t>at the right times.</a:t>
            </a:r>
          </a:p>
        </p:txBody>
      </p:sp>
      <p:sp>
        <p:nvSpPr>
          <p:cNvPr id="4" name="Text Placeholder 3">
            <a:extLst>
              <a:ext uri="{FF2B5EF4-FFF2-40B4-BE49-F238E27FC236}">
                <a16:creationId xmlns="" xmlns:a16="http://schemas.microsoft.com/office/drawing/2014/main" id="{18530507-36B8-44F2-AF6E-75FFD4B480C7}"/>
              </a:ext>
            </a:extLst>
          </p:cNvPr>
          <p:cNvSpPr>
            <a:spLocks noGrp="1"/>
          </p:cNvSpPr>
          <p:nvPr>
            <p:ph type="body" sz="quarter" idx="11"/>
          </p:nvPr>
        </p:nvSpPr>
        <p:spPr/>
        <p:txBody>
          <a:bodyPr>
            <a:normAutofit/>
          </a:bodyPr>
          <a:lstStyle/>
          <a:p>
            <a:pPr marL="0" indent="0">
              <a:buNone/>
            </a:pPr>
            <a:r>
              <a:rPr lang="it-IT" dirty="0"/>
              <a:t>Architecture </a:t>
            </a:r>
            <a:r>
              <a:rPr lang="it-IT" dirty="0" err="1"/>
              <a:t>as</a:t>
            </a:r>
            <a:r>
              <a:rPr lang="it-IT" dirty="0"/>
              <a:t> a framework for </a:t>
            </a:r>
            <a:r>
              <a:rPr lang="it-IT" dirty="0" err="1"/>
              <a:t>abstractions</a:t>
            </a:r>
            <a:endParaRPr lang="en-US" dirty="0"/>
          </a:p>
        </p:txBody>
      </p:sp>
    </p:spTree>
    <p:extLst>
      <p:ext uri="{BB962C8B-B14F-4D97-AF65-F5344CB8AC3E}">
        <p14:creationId xmlns:p14="http://schemas.microsoft.com/office/powerpoint/2010/main" val="279269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3;p18"/>
          <p:cNvSpPr>
            <a:spLocks noChangeAspect="1"/>
          </p:cNvSpPr>
          <p:nvPr/>
        </p:nvSpPr>
        <p:spPr>
          <a:xfrm>
            <a:off x="2655788" y="2536592"/>
            <a:ext cx="1868659" cy="1993326"/>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a:solidFill>
                  <a:srgbClr val="445469"/>
                </a:solidFill>
                <a:ea typeface="Calibri"/>
                <a:cs typeface="Calibri"/>
                <a:sym typeface="Calibri"/>
              </a:rPr>
              <a:t>Data Collection</a:t>
            </a:r>
          </a:p>
        </p:txBody>
      </p:sp>
      <p:sp>
        <p:nvSpPr>
          <p:cNvPr id="5" name="Google Shape;254;p18"/>
          <p:cNvSpPr>
            <a:spLocks noChangeAspect="1"/>
          </p:cNvSpPr>
          <p:nvPr/>
        </p:nvSpPr>
        <p:spPr>
          <a:xfrm>
            <a:off x="2655788" y="4639899"/>
            <a:ext cx="3021112" cy="1050159"/>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a:solidFill>
                  <a:srgbClr val="445469"/>
                </a:solidFill>
                <a:ea typeface="Calibri"/>
                <a:cs typeface="Calibri"/>
                <a:sym typeface="Calibri"/>
              </a:rPr>
              <a:t>Feature Extraction</a:t>
            </a:r>
          </a:p>
        </p:txBody>
      </p:sp>
      <p:sp>
        <p:nvSpPr>
          <p:cNvPr id="6" name="Google Shape;255;p18"/>
          <p:cNvSpPr>
            <a:spLocks noChangeAspect="1"/>
          </p:cNvSpPr>
          <p:nvPr/>
        </p:nvSpPr>
        <p:spPr>
          <a:xfrm>
            <a:off x="4598517" y="2320692"/>
            <a:ext cx="1788456" cy="1562715"/>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a:solidFill>
                  <a:srgbClr val="445469"/>
                </a:solidFill>
                <a:ea typeface="Calibri"/>
                <a:cs typeface="Calibri"/>
                <a:sym typeface="Calibri"/>
              </a:rPr>
              <a:t>Data </a:t>
            </a:r>
          </a:p>
          <a:p>
            <a:pPr algn="ctr">
              <a:buClr>
                <a:prstClr val="black"/>
              </a:buClr>
              <a:buSzPts val="1200"/>
            </a:pPr>
            <a:r>
              <a:rPr lang="en-US" b="1">
                <a:solidFill>
                  <a:srgbClr val="445469"/>
                </a:solidFill>
                <a:ea typeface="Calibri"/>
                <a:cs typeface="Calibri"/>
                <a:sym typeface="Calibri"/>
              </a:rPr>
              <a:t>Verification</a:t>
            </a:r>
          </a:p>
        </p:txBody>
      </p:sp>
      <p:sp>
        <p:nvSpPr>
          <p:cNvPr id="7" name="Google Shape;256;p18"/>
          <p:cNvSpPr>
            <a:spLocks noChangeAspect="1"/>
          </p:cNvSpPr>
          <p:nvPr/>
        </p:nvSpPr>
        <p:spPr>
          <a:xfrm>
            <a:off x="4598517" y="4004448"/>
            <a:ext cx="862034" cy="525470"/>
          </a:xfrm>
          <a:prstGeom prst="rect">
            <a:avLst/>
          </a:prstGeom>
          <a:noFill/>
          <a:ln w="28575" cap="flat" cmpd="sng">
            <a:solidFill>
              <a:srgbClr val="E96B56"/>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700"/>
            </a:pPr>
            <a:r>
              <a:rPr lang="en-US" sz="1200" b="1">
                <a:solidFill>
                  <a:srgbClr val="E96B56"/>
                </a:solidFill>
                <a:ea typeface="Calibri"/>
                <a:cs typeface="Calibri"/>
                <a:sym typeface="Calibri"/>
              </a:rPr>
              <a:t>ML</a:t>
            </a:r>
          </a:p>
          <a:p>
            <a:pPr algn="ctr">
              <a:buClr>
                <a:prstClr val="black"/>
              </a:buClr>
              <a:buSzPts val="700"/>
            </a:pPr>
            <a:r>
              <a:rPr lang="en-US" sz="1200" b="1">
                <a:solidFill>
                  <a:srgbClr val="E96B56"/>
                </a:solidFill>
                <a:ea typeface="Calibri"/>
                <a:cs typeface="Calibri"/>
                <a:sym typeface="Calibri"/>
              </a:rPr>
              <a:t>Code</a:t>
            </a:r>
          </a:p>
        </p:txBody>
      </p:sp>
      <p:sp>
        <p:nvSpPr>
          <p:cNvPr id="8" name="Google Shape;257;p18"/>
          <p:cNvSpPr>
            <a:spLocks noChangeAspect="1"/>
          </p:cNvSpPr>
          <p:nvPr/>
        </p:nvSpPr>
        <p:spPr>
          <a:xfrm>
            <a:off x="5578619" y="3991389"/>
            <a:ext cx="3052944" cy="538529"/>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a:solidFill>
                  <a:srgbClr val="445469"/>
                </a:solidFill>
                <a:ea typeface="Calibri"/>
                <a:cs typeface="Calibri"/>
                <a:sym typeface="Calibri"/>
              </a:rPr>
              <a:t>Analysis Tools</a:t>
            </a:r>
          </a:p>
        </p:txBody>
      </p:sp>
      <p:sp>
        <p:nvSpPr>
          <p:cNvPr id="9" name="Google Shape;258;p18"/>
          <p:cNvSpPr>
            <a:spLocks noChangeAspect="1"/>
          </p:cNvSpPr>
          <p:nvPr/>
        </p:nvSpPr>
        <p:spPr>
          <a:xfrm>
            <a:off x="5750971" y="4639899"/>
            <a:ext cx="2880592" cy="1050159"/>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a:solidFill>
                  <a:srgbClr val="445469"/>
                </a:solidFill>
                <a:ea typeface="Calibri"/>
                <a:cs typeface="Calibri"/>
                <a:sym typeface="Calibri"/>
              </a:rPr>
              <a:t>Process</a:t>
            </a:r>
          </a:p>
          <a:p>
            <a:pPr algn="ctr">
              <a:buClr>
                <a:prstClr val="black"/>
              </a:buClr>
              <a:buSzPts val="1200"/>
            </a:pPr>
            <a:r>
              <a:rPr lang="en-US" b="1">
                <a:solidFill>
                  <a:srgbClr val="445469"/>
                </a:solidFill>
                <a:ea typeface="Calibri"/>
                <a:cs typeface="Calibri"/>
                <a:sym typeface="Calibri"/>
              </a:rPr>
              <a:t>Management Tools</a:t>
            </a:r>
          </a:p>
        </p:txBody>
      </p:sp>
      <p:sp>
        <p:nvSpPr>
          <p:cNvPr id="10" name="Google Shape;259;p18"/>
          <p:cNvSpPr>
            <a:spLocks noChangeAspect="1"/>
          </p:cNvSpPr>
          <p:nvPr/>
        </p:nvSpPr>
        <p:spPr>
          <a:xfrm>
            <a:off x="6514722" y="2320692"/>
            <a:ext cx="2116841" cy="1560716"/>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a:solidFill>
                  <a:srgbClr val="445469"/>
                </a:solidFill>
                <a:ea typeface="Calibri"/>
                <a:cs typeface="Calibri"/>
                <a:sym typeface="Calibri"/>
              </a:rPr>
              <a:t>Machine Resource Management</a:t>
            </a:r>
          </a:p>
        </p:txBody>
      </p:sp>
      <p:sp>
        <p:nvSpPr>
          <p:cNvPr id="11" name="Google Shape;260;p18"/>
          <p:cNvSpPr>
            <a:spLocks noChangeAspect="1"/>
          </p:cNvSpPr>
          <p:nvPr/>
        </p:nvSpPr>
        <p:spPr>
          <a:xfrm>
            <a:off x="8705632" y="2536592"/>
            <a:ext cx="1644867" cy="3153466"/>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a:solidFill>
                  <a:srgbClr val="445469"/>
                </a:solidFill>
                <a:ea typeface="Calibri"/>
                <a:cs typeface="Calibri"/>
                <a:sym typeface="Calibri"/>
              </a:rPr>
              <a:t>Serving</a:t>
            </a:r>
          </a:p>
          <a:p>
            <a:pPr algn="ctr">
              <a:buClr>
                <a:prstClr val="black"/>
              </a:buClr>
              <a:buSzPts val="1200"/>
            </a:pPr>
            <a:r>
              <a:rPr lang="en-US" b="1">
                <a:solidFill>
                  <a:srgbClr val="445469"/>
                </a:solidFill>
                <a:ea typeface="Calibri"/>
                <a:cs typeface="Calibri"/>
                <a:sym typeface="Calibri"/>
              </a:rPr>
              <a:t>Infrastructure</a:t>
            </a:r>
          </a:p>
        </p:txBody>
      </p:sp>
      <p:sp>
        <p:nvSpPr>
          <p:cNvPr id="13" name="Google Shape;252;p18"/>
          <p:cNvSpPr>
            <a:spLocks noChangeAspect="1"/>
          </p:cNvSpPr>
          <p:nvPr/>
        </p:nvSpPr>
        <p:spPr>
          <a:xfrm>
            <a:off x="720001" y="2972070"/>
            <a:ext cx="1808038" cy="2050224"/>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Configuration</a:t>
            </a:r>
          </a:p>
        </p:txBody>
      </p:sp>
      <p:sp>
        <p:nvSpPr>
          <p:cNvPr id="14" name="Google Shape;273;p18"/>
          <p:cNvSpPr txBox="1"/>
          <p:nvPr/>
        </p:nvSpPr>
        <p:spPr>
          <a:xfrm>
            <a:off x="720001" y="6023100"/>
            <a:ext cx="11078299" cy="574500"/>
          </a:xfrm>
          <a:prstGeom prst="rect">
            <a:avLst/>
          </a:prstGeom>
          <a:noFill/>
          <a:ln>
            <a:noFill/>
          </a:ln>
        </p:spPr>
        <p:txBody>
          <a:bodyPr spcFirstLastPara="1" wrap="square" lIns="91425" tIns="91425" rIns="91425" bIns="91425" anchor="t" anchorCtr="0">
            <a:noAutofit/>
          </a:bodyPr>
          <a:lstStyle/>
          <a:p>
            <a:pPr>
              <a:buClr>
                <a:srgbClr val="FFFFFF"/>
              </a:buClr>
              <a:buSzPts val="1800"/>
              <a:buFont typeface="Source Sans Pro"/>
              <a:buNone/>
            </a:pPr>
            <a:r>
              <a:rPr lang="en" sz="1400" dirty="0">
                <a:solidFill>
                  <a:srgbClr val="445469"/>
                </a:solidFill>
                <a:latin typeface="Monserrat"/>
                <a:ea typeface="Source Sans Pro"/>
                <a:cs typeface="Source Sans Pro"/>
                <a:sym typeface="Source Sans Pro"/>
              </a:rPr>
              <a:t>Only a small fraction of real-world ML systems is composed of the </a:t>
            </a:r>
            <a:r>
              <a:rPr lang="en" sz="1400" b="1" dirty="0">
                <a:solidFill>
                  <a:srgbClr val="E96B56"/>
                </a:solidFill>
                <a:latin typeface="Monserrat"/>
                <a:ea typeface="Source Sans Pro"/>
                <a:cs typeface="Source Sans Pro"/>
                <a:sym typeface="Source Sans Pro"/>
              </a:rPr>
              <a:t>ML code</a:t>
            </a:r>
            <a:r>
              <a:rPr lang="en" sz="1400" dirty="0">
                <a:solidFill>
                  <a:srgbClr val="445469"/>
                </a:solidFill>
                <a:latin typeface="Monserrat"/>
                <a:ea typeface="Source Sans Pro"/>
                <a:cs typeface="Source Sans Pro"/>
                <a:sym typeface="Source Sans Pro"/>
              </a:rPr>
              <a:t>, as shown by the small green box in the middle.  The required surrounding infrastructure is vast and complex.</a:t>
            </a:r>
            <a:endParaRPr sz="1400" dirty="0">
              <a:solidFill>
                <a:srgbClr val="445469"/>
              </a:solidFill>
              <a:latin typeface="Monserrat"/>
              <a:ea typeface="Source Sans Pro"/>
              <a:cs typeface="Source Sans Pro"/>
              <a:sym typeface="Source Sans Pro"/>
            </a:endParaRPr>
          </a:p>
        </p:txBody>
      </p:sp>
      <p:sp>
        <p:nvSpPr>
          <p:cNvPr id="16" name="Text Placeholder 15">
            <a:extLst>
              <a:ext uri="{FF2B5EF4-FFF2-40B4-BE49-F238E27FC236}">
                <a16:creationId xmlns="" xmlns:a16="http://schemas.microsoft.com/office/drawing/2014/main" id="{4E315D67-37B6-4766-9E9F-E8EEEFB89FF3}"/>
              </a:ext>
            </a:extLst>
          </p:cNvPr>
          <p:cNvSpPr>
            <a:spLocks noGrp="1"/>
          </p:cNvSpPr>
          <p:nvPr>
            <p:ph type="body" sz="quarter" idx="11"/>
          </p:nvPr>
        </p:nvSpPr>
        <p:spPr/>
        <p:txBody>
          <a:bodyPr>
            <a:normAutofit/>
          </a:bodyPr>
          <a:lstStyle/>
          <a:p>
            <a:pPr marL="0" indent="0">
              <a:buNone/>
            </a:pPr>
            <a:r>
              <a:rPr lang="en-US" dirty="0"/>
              <a:t>“Hidden Technical Debt in Machine Learning Systems,” Google NIPS 2015 </a:t>
            </a:r>
          </a:p>
        </p:txBody>
      </p:sp>
      <p:sp>
        <p:nvSpPr>
          <p:cNvPr id="15" name="Google Shape;261;p18">
            <a:extLst>
              <a:ext uri="{FF2B5EF4-FFF2-40B4-BE49-F238E27FC236}">
                <a16:creationId xmlns="" xmlns:a16="http://schemas.microsoft.com/office/drawing/2014/main" id="{AF0B3A61-98A6-4DD7-8392-8D59161D7F01}"/>
              </a:ext>
            </a:extLst>
          </p:cNvPr>
          <p:cNvSpPr>
            <a:spLocks noChangeAspect="1"/>
          </p:cNvSpPr>
          <p:nvPr/>
        </p:nvSpPr>
        <p:spPr>
          <a:xfrm>
            <a:off x="10499961" y="3173027"/>
            <a:ext cx="1432688" cy="1648310"/>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Monitoring</a:t>
            </a:r>
          </a:p>
        </p:txBody>
      </p:sp>
    </p:spTree>
    <p:extLst>
      <p:ext uri="{BB962C8B-B14F-4D97-AF65-F5344CB8AC3E}">
        <p14:creationId xmlns:p14="http://schemas.microsoft.com/office/powerpoint/2010/main" val="3274254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29C90C7-9B7B-4C4E-8961-AF95053CA1D1}"/>
              </a:ext>
            </a:extLst>
          </p:cNvPr>
          <p:cNvSpPr>
            <a:spLocks noGrp="1"/>
          </p:cNvSpPr>
          <p:nvPr>
            <p:ph type="body" sz="quarter" idx="10"/>
          </p:nvPr>
        </p:nvSpPr>
        <p:spPr/>
        <p:txBody>
          <a:bodyPr/>
          <a:lstStyle/>
          <a:p>
            <a:pPr algn="l"/>
            <a:r>
              <a:rPr lang="en-US" i="1" dirty="0"/>
              <a:t>“The development of </a:t>
            </a:r>
            <a:r>
              <a:rPr lang="en-US" b="1" i="1" dirty="0">
                <a:solidFill>
                  <a:srgbClr val="E96B56"/>
                </a:solidFill>
              </a:rPr>
              <a:t>individual abstractions </a:t>
            </a:r>
            <a:r>
              <a:rPr lang="en-US" i="1" dirty="0"/>
              <a:t>often follows a common pattern:</a:t>
            </a:r>
            <a:br>
              <a:rPr lang="en-US" i="1" dirty="0"/>
            </a:br>
            <a:endParaRPr lang="en-US" i="1" dirty="0"/>
          </a:p>
          <a:p>
            <a:pPr marL="1143000" lvl="1" indent="-457200">
              <a:spcAft>
                <a:spcPts val="1200"/>
              </a:spcAft>
            </a:pPr>
            <a:r>
              <a:rPr lang="en-US" i="1" dirty="0">
                <a:solidFill>
                  <a:schemeClr val="bg1"/>
                </a:solidFill>
              </a:rPr>
              <a:t>First, problems are </a:t>
            </a:r>
            <a:r>
              <a:rPr lang="en-US" b="1" i="1" dirty="0">
                <a:solidFill>
                  <a:srgbClr val="E96B56"/>
                </a:solidFill>
              </a:rPr>
              <a:t>solved ad hoc</a:t>
            </a:r>
            <a:r>
              <a:rPr lang="en-US" i="1" dirty="0">
                <a:solidFill>
                  <a:schemeClr val="bg1"/>
                </a:solidFill>
              </a:rPr>
              <a:t>. </a:t>
            </a:r>
          </a:p>
          <a:p>
            <a:pPr marL="1143000" lvl="1" indent="-457200">
              <a:spcAft>
                <a:spcPts val="1200"/>
              </a:spcAft>
            </a:pPr>
            <a:r>
              <a:rPr lang="en-US" i="1" dirty="0">
                <a:solidFill>
                  <a:schemeClr val="bg1"/>
                </a:solidFill>
              </a:rPr>
              <a:t>As experience accumulates, some solutions turn out to work better than others, and </a:t>
            </a:r>
            <a:r>
              <a:rPr lang="en-US" b="1" i="1" dirty="0">
                <a:solidFill>
                  <a:srgbClr val="E96B56"/>
                </a:solidFill>
              </a:rPr>
              <a:t>a sort of folklore is passed informally </a:t>
            </a:r>
            <a:r>
              <a:rPr lang="en-US" i="1" dirty="0">
                <a:solidFill>
                  <a:schemeClr val="bg1"/>
                </a:solidFill>
              </a:rPr>
              <a:t>from person to person. </a:t>
            </a:r>
          </a:p>
          <a:p>
            <a:pPr marL="1143000" lvl="1" indent="-457200">
              <a:spcAft>
                <a:spcPts val="1200"/>
              </a:spcAft>
            </a:pPr>
            <a:r>
              <a:rPr lang="en-US" i="1" dirty="0">
                <a:solidFill>
                  <a:schemeClr val="bg1"/>
                </a:solidFill>
              </a:rPr>
              <a:t>Eventually the useful solutions are understood more systematically, and they are </a:t>
            </a:r>
            <a:r>
              <a:rPr lang="en-US" b="1" i="1" dirty="0">
                <a:solidFill>
                  <a:srgbClr val="E96B56"/>
                </a:solidFill>
              </a:rPr>
              <a:t>codified</a:t>
            </a:r>
            <a:r>
              <a:rPr lang="en-US" i="1" dirty="0"/>
              <a:t> </a:t>
            </a:r>
            <a:r>
              <a:rPr lang="en-US" i="1" dirty="0">
                <a:solidFill>
                  <a:schemeClr val="bg1"/>
                </a:solidFill>
              </a:rPr>
              <a:t>and analyzed. </a:t>
            </a:r>
          </a:p>
          <a:p>
            <a:pPr marL="1143000" lvl="1" indent="-457200">
              <a:spcAft>
                <a:spcPts val="1200"/>
              </a:spcAft>
            </a:pPr>
            <a:r>
              <a:rPr lang="en-US" i="1" dirty="0">
                <a:solidFill>
                  <a:schemeClr val="bg1"/>
                </a:solidFill>
              </a:rPr>
              <a:t>This in turn enables</a:t>
            </a:r>
            <a:r>
              <a:rPr lang="en-US" i="1" dirty="0"/>
              <a:t> </a:t>
            </a:r>
            <a:r>
              <a:rPr lang="en-US" b="1" i="1" dirty="0">
                <a:solidFill>
                  <a:srgbClr val="E96B56"/>
                </a:solidFill>
              </a:rPr>
              <a:t>a more sophisticated level of </a:t>
            </a:r>
            <a:r>
              <a:rPr lang="en-US" b="1" i="1" dirty="0">
                <a:solidFill>
                  <a:schemeClr val="bg1"/>
                </a:solidFill>
              </a:rPr>
              <a:t>practice </a:t>
            </a:r>
            <a:r>
              <a:rPr lang="en-US" i="1" dirty="0">
                <a:solidFill>
                  <a:schemeClr val="bg1"/>
                </a:solidFill>
              </a:rPr>
              <a:t>and allows us to tackle harder problems.”</a:t>
            </a:r>
          </a:p>
        </p:txBody>
      </p:sp>
      <p:sp>
        <p:nvSpPr>
          <p:cNvPr id="4" name="Rectangle 3">
            <a:extLst>
              <a:ext uri="{FF2B5EF4-FFF2-40B4-BE49-F238E27FC236}">
                <a16:creationId xmlns="" xmlns:a16="http://schemas.microsoft.com/office/drawing/2014/main" id="{CF4C118A-7A90-4743-BFA3-3E8F68DDA74E}"/>
              </a:ext>
            </a:extLst>
          </p:cNvPr>
          <p:cNvSpPr/>
          <p:nvPr/>
        </p:nvSpPr>
        <p:spPr>
          <a:xfrm>
            <a:off x="10355856" y="6337960"/>
            <a:ext cx="1836144" cy="523220"/>
          </a:xfrm>
          <a:prstGeom prst="rect">
            <a:avLst/>
          </a:prstGeom>
        </p:spPr>
        <p:txBody>
          <a:bodyPr wrap="none">
            <a:spAutoFit/>
          </a:bodyPr>
          <a:lstStyle/>
          <a:p>
            <a:pPr algn="r"/>
            <a:r>
              <a:rPr lang="en-US" sz="2800" dirty="0">
                <a:solidFill>
                  <a:schemeClr val="bg1"/>
                </a:solidFill>
              </a:rPr>
              <a:t>Shaw, 1989</a:t>
            </a:r>
          </a:p>
        </p:txBody>
      </p:sp>
    </p:spTree>
    <p:extLst>
      <p:ext uri="{BB962C8B-B14F-4D97-AF65-F5344CB8AC3E}">
        <p14:creationId xmlns:p14="http://schemas.microsoft.com/office/powerpoint/2010/main" val="37940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B948232-0DAF-471C-AE61-7E587B50CEB2}"/>
              </a:ext>
            </a:extLst>
          </p:cNvPr>
          <p:cNvSpPr>
            <a:spLocks noGrp="1"/>
          </p:cNvSpPr>
          <p:nvPr>
            <p:ph type="body" sz="quarter" idx="11"/>
          </p:nvPr>
        </p:nvSpPr>
        <p:spPr/>
        <p:txBody>
          <a:bodyPr/>
          <a:lstStyle/>
          <a:p>
            <a:pPr marL="0" indent="0">
              <a:buNone/>
            </a:pPr>
            <a:r>
              <a:rPr lang="it-IT" dirty="0" err="1"/>
              <a:t>Example</a:t>
            </a:r>
            <a:r>
              <a:rPr lang="it-IT" dirty="0"/>
              <a:t> of </a:t>
            </a:r>
            <a:r>
              <a:rPr lang="it-IT" dirty="0" err="1"/>
              <a:t>Abstractions</a:t>
            </a:r>
            <a:endParaRPr lang="en-US" dirty="0"/>
          </a:p>
        </p:txBody>
      </p:sp>
      <p:sp>
        <p:nvSpPr>
          <p:cNvPr id="28" name="Rectangle: Rounded Corners 27">
            <a:extLst>
              <a:ext uri="{FF2B5EF4-FFF2-40B4-BE49-F238E27FC236}">
                <a16:creationId xmlns="" xmlns:a16="http://schemas.microsoft.com/office/drawing/2014/main" id="{D7DFD9E0-4CBA-439E-84B2-F74D6BD23C33}"/>
              </a:ext>
            </a:extLst>
          </p:cNvPr>
          <p:cNvSpPr/>
          <p:nvPr/>
        </p:nvSpPr>
        <p:spPr>
          <a:xfrm>
            <a:off x="838200" y="1505750"/>
            <a:ext cx="11205962" cy="2476370"/>
          </a:xfrm>
          <a:prstGeom prst="roundRect">
            <a:avLst/>
          </a:prstGeom>
          <a:noFill/>
          <a:ln w="57150">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b="1" dirty="0">
                <a:solidFill>
                  <a:srgbClr val="445469"/>
                </a:solidFill>
              </a:rPr>
              <a:t>Pipe &amp; Filter - UNIX</a:t>
            </a:r>
            <a:endParaRPr lang="en-US" sz="2400" b="1" dirty="0">
              <a:solidFill>
                <a:srgbClr val="445469"/>
              </a:solidFill>
            </a:endParaRPr>
          </a:p>
        </p:txBody>
      </p:sp>
      <p:sp>
        <p:nvSpPr>
          <p:cNvPr id="41" name="Rectangle: Rounded Corners 40">
            <a:extLst>
              <a:ext uri="{FF2B5EF4-FFF2-40B4-BE49-F238E27FC236}">
                <a16:creationId xmlns="" xmlns:a16="http://schemas.microsoft.com/office/drawing/2014/main" id="{E973CDD7-8311-4F49-8E58-02E78985787C}"/>
              </a:ext>
            </a:extLst>
          </p:cNvPr>
          <p:cNvSpPr/>
          <p:nvPr/>
        </p:nvSpPr>
        <p:spPr>
          <a:xfrm>
            <a:off x="838201" y="4220660"/>
            <a:ext cx="11205962" cy="2476370"/>
          </a:xfrm>
          <a:prstGeom prst="roundRect">
            <a:avLst/>
          </a:prstGeom>
          <a:noFill/>
          <a:ln w="57150">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b="1" dirty="0">
                <a:solidFill>
                  <a:srgbClr val="E96B56"/>
                </a:solidFill>
              </a:rPr>
              <a:t>Object </a:t>
            </a:r>
            <a:r>
              <a:rPr lang="it-IT" sz="2400" b="1" dirty="0" err="1">
                <a:solidFill>
                  <a:srgbClr val="E96B56"/>
                </a:solidFill>
              </a:rPr>
              <a:t>Oriented</a:t>
            </a:r>
            <a:r>
              <a:rPr lang="it-IT" sz="2400" b="1" dirty="0">
                <a:solidFill>
                  <a:srgbClr val="E96B56"/>
                </a:solidFill>
              </a:rPr>
              <a:t> Programming</a:t>
            </a:r>
            <a:endParaRPr lang="en-US" sz="2400" b="1" dirty="0">
              <a:solidFill>
                <a:srgbClr val="E96B56"/>
              </a:solidFill>
            </a:endParaRPr>
          </a:p>
        </p:txBody>
      </p:sp>
      <p:grpSp>
        <p:nvGrpSpPr>
          <p:cNvPr id="2" name="Group 1">
            <a:extLst>
              <a:ext uri="{FF2B5EF4-FFF2-40B4-BE49-F238E27FC236}">
                <a16:creationId xmlns="" xmlns:a16="http://schemas.microsoft.com/office/drawing/2014/main" id="{20197EAE-1819-422C-A3D2-F64B258BC268}"/>
              </a:ext>
            </a:extLst>
          </p:cNvPr>
          <p:cNvGrpSpPr/>
          <p:nvPr/>
        </p:nvGrpSpPr>
        <p:grpSpPr>
          <a:xfrm>
            <a:off x="993704" y="2143771"/>
            <a:ext cx="11050459" cy="1200329"/>
            <a:chOff x="993704" y="2143771"/>
            <a:chExt cx="11050459" cy="1200329"/>
          </a:xfrm>
        </p:grpSpPr>
        <p:grpSp>
          <p:nvGrpSpPr>
            <p:cNvPr id="26" name="Group 25">
              <a:extLst>
                <a:ext uri="{FF2B5EF4-FFF2-40B4-BE49-F238E27FC236}">
                  <a16:creationId xmlns="" xmlns:a16="http://schemas.microsoft.com/office/drawing/2014/main" id="{1A22B542-6F10-4C5C-975D-8D1611CC22C7}"/>
                </a:ext>
              </a:extLst>
            </p:cNvPr>
            <p:cNvGrpSpPr/>
            <p:nvPr/>
          </p:nvGrpSpPr>
          <p:grpSpPr>
            <a:xfrm>
              <a:off x="993704" y="2435486"/>
              <a:ext cx="5084135" cy="616899"/>
              <a:chOff x="883919" y="1998539"/>
              <a:chExt cx="5084135" cy="616899"/>
            </a:xfrm>
          </p:grpSpPr>
          <p:sp>
            <p:nvSpPr>
              <p:cNvPr id="4" name="Rectangle 3">
                <a:extLst>
                  <a:ext uri="{FF2B5EF4-FFF2-40B4-BE49-F238E27FC236}">
                    <a16:creationId xmlns="" xmlns:a16="http://schemas.microsoft.com/office/drawing/2014/main" id="{04C3BAB2-C608-493A-8C39-5F39242FB0CD}"/>
                  </a:ext>
                </a:extLst>
              </p:cNvPr>
              <p:cNvSpPr/>
              <p:nvPr/>
            </p:nvSpPr>
            <p:spPr>
              <a:xfrm>
                <a:off x="1657833" y="1998539"/>
                <a:ext cx="646986" cy="520168"/>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F1(x)</a:t>
                </a:r>
                <a:endParaRPr lang="en-US" dirty="0"/>
              </a:p>
            </p:txBody>
          </p:sp>
          <p:sp>
            <p:nvSpPr>
              <p:cNvPr id="5" name="Rectangle 4">
                <a:extLst>
                  <a:ext uri="{FF2B5EF4-FFF2-40B4-BE49-F238E27FC236}">
                    <a16:creationId xmlns="" xmlns:a16="http://schemas.microsoft.com/office/drawing/2014/main" id="{F7D48E08-6DDB-47C9-BB82-5DC6B1902312}"/>
                  </a:ext>
                </a:extLst>
              </p:cNvPr>
              <p:cNvSpPr/>
              <p:nvPr/>
            </p:nvSpPr>
            <p:spPr>
              <a:xfrm>
                <a:off x="3078733" y="1998539"/>
                <a:ext cx="646986" cy="520168"/>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F2(x)</a:t>
                </a:r>
                <a:endParaRPr lang="en-US" dirty="0"/>
              </a:p>
            </p:txBody>
          </p:sp>
          <p:sp>
            <p:nvSpPr>
              <p:cNvPr id="6" name="Rectangle 5">
                <a:extLst>
                  <a:ext uri="{FF2B5EF4-FFF2-40B4-BE49-F238E27FC236}">
                    <a16:creationId xmlns="" xmlns:a16="http://schemas.microsoft.com/office/drawing/2014/main" id="{B8DE3694-5719-4B51-B57E-9E9682A8C135}"/>
                  </a:ext>
                </a:extLst>
              </p:cNvPr>
              <p:cNvSpPr/>
              <p:nvPr/>
            </p:nvSpPr>
            <p:spPr>
              <a:xfrm>
                <a:off x="4499633" y="1998539"/>
                <a:ext cx="646986" cy="520168"/>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F3(x)</a:t>
                </a:r>
                <a:endParaRPr lang="en-US" dirty="0"/>
              </a:p>
            </p:txBody>
          </p:sp>
          <p:cxnSp>
            <p:nvCxnSpPr>
              <p:cNvPr id="8" name="Straight Arrow Connector 7">
                <a:extLst>
                  <a:ext uri="{FF2B5EF4-FFF2-40B4-BE49-F238E27FC236}">
                    <a16:creationId xmlns="" xmlns:a16="http://schemas.microsoft.com/office/drawing/2014/main" id="{DA81DA68-0950-49DF-95E2-4BE231675EF0}"/>
                  </a:ext>
                </a:extLst>
              </p:cNvPr>
              <p:cNvCxnSpPr>
                <a:stCxn id="4" idx="3"/>
                <a:endCxn id="5" idx="1"/>
              </p:cNvCxnSpPr>
              <p:nvPr/>
            </p:nvCxnSpPr>
            <p:spPr>
              <a:xfrm>
                <a:off x="2304819" y="2258623"/>
                <a:ext cx="773914" cy="0"/>
              </a:xfrm>
              <a:prstGeom prst="straightConnector1">
                <a:avLst/>
              </a:prstGeom>
              <a:ln>
                <a:solidFill>
                  <a:srgbClr val="E96B5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CC5734E6-BA09-4E70-B8BD-2D670DE9007C}"/>
                  </a:ext>
                </a:extLst>
              </p:cNvPr>
              <p:cNvCxnSpPr>
                <a:cxnSpLocks/>
                <a:stCxn id="5" idx="3"/>
                <a:endCxn id="6" idx="1"/>
              </p:cNvCxnSpPr>
              <p:nvPr/>
            </p:nvCxnSpPr>
            <p:spPr>
              <a:xfrm>
                <a:off x="3725719" y="2258623"/>
                <a:ext cx="773914" cy="0"/>
              </a:xfrm>
              <a:prstGeom prst="straightConnector1">
                <a:avLst/>
              </a:prstGeom>
              <a:ln>
                <a:solidFill>
                  <a:srgbClr val="E96B5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83C67C9D-5837-43AE-9E93-0A6B4A348F56}"/>
                  </a:ext>
                </a:extLst>
              </p:cNvPr>
              <p:cNvCxnSpPr>
                <a:cxnSpLocks/>
                <a:stCxn id="6" idx="3"/>
              </p:cNvCxnSpPr>
              <p:nvPr/>
            </p:nvCxnSpPr>
            <p:spPr>
              <a:xfrm flipV="1">
                <a:off x="5146619" y="2257711"/>
                <a:ext cx="773915" cy="912"/>
              </a:xfrm>
              <a:prstGeom prst="straightConnector1">
                <a:avLst/>
              </a:prstGeom>
              <a:ln>
                <a:solidFill>
                  <a:srgbClr val="E96B5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FC7E0F7D-FA6E-4D5A-B13B-A0768F746D06}"/>
                  </a:ext>
                </a:extLst>
              </p:cNvPr>
              <p:cNvCxnSpPr>
                <a:cxnSpLocks/>
              </p:cNvCxnSpPr>
              <p:nvPr/>
            </p:nvCxnSpPr>
            <p:spPr>
              <a:xfrm>
                <a:off x="883919" y="2257711"/>
                <a:ext cx="773914" cy="912"/>
              </a:xfrm>
              <a:prstGeom prst="straightConnector1">
                <a:avLst/>
              </a:prstGeom>
              <a:ln>
                <a:solidFill>
                  <a:srgbClr val="E96B5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1E4F8436-C1A9-4E50-9470-48FA07D05E72}"/>
                  </a:ext>
                </a:extLst>
              </p:cNvPr>
              <p:cNvSpPr/>
              <p:nvPr/>
            </p:nvSpPr>
            <p:spPr>
              <a:xfrm>
                <a:off x="883919" y="2276884"/>
                <a:ext cx="868957" cy="338554"/>
              </a:xfrm>
              <a:prstGeom prst="rect">
                <a:avLst/>
              </a:prstGeom>
            </p:spPr>
            <p:txBody>
              <a:bodyPr wrap="none">
                <a:spAutoFit/>
              </a:bodyPr>
              <a:lstStyle/>
              <a:p>
                <a:pPr algn="ctr"/>
                <a:r>
                  <a:rPr lang="it-IT" sz="1600" dirty="0">
                    <a:solidFill>
                      <a:srgbClr val="E96B56"/>
                    </a:solidFill>
                  </a:rPr>
                  <a:t>stream1</a:t>
                </a:r>
                <a:endParaRPr lang="en-US" sz="1600" dirty="0">
                  <a:solidFill>
                    <a:srgbClr val="E96B56"/>
                  </a:solidFill>
                </a:endParaRPr>
              </a:p>
            </p:txBody>
          </p:sp>
          <p:sp>
            <p:nvSpPr>
              <p:cNvPr id="23" name="Rectangle 22">
                <a:extLst>
                  <a:ext uri="{FF2B5EF4-FFF2-40B4-BE49-F238E27FC236}">
                    <a16:creationId xmlns="" xmlns:a16="http://schemas.microsoft.com/office/drawing/2014/main" id="{506C1169-F428-48F0-8AD8-79405006BC8A}"/>
                  </a:ext>
                </a:extLst>
              </p:cNvPr>
              <p:cNvSpPr/>
              <p:nvPr/>
            </p:nvSpPr>
            <p:spPr>
              <a:xfrm>
                <a:off x="2257297" y="2276884"/>
                <a:ext cx="868957" cy="338554"/>
              </a:xfrm>
              <a:prstGeom prst="rect">
                <a:avLst/>
              </a:prstGeom>
            </p:spPr>
            <p:txBody>
              <a:bodyPr wrap="none">
                <a:spAutoFit/>
              </a:bodyPr>
              <a:lstStyle/>
              <a:p>
                <a:pPr algn="ctr"/>
                <a:r>
                  <a:rPr lang="it-IT" sz="1600" dirty="0">
                    <a:solidFill>
                      <a:srgbClr val="E96B56"/>
                    </a:solidFill>
                  </a:rPr>
                  <a:t>stream2</a:t>
                </a:r>
                <a:endParaRPr lang="en-US" sz="1600" dirty="0">
                  <a:solidFill>
                    <a:srgbClr val="E96B56"/>
                  </a:solidFill>
                </a:endParaRPr>
              </a:p>
            </p:txBody>
          </p:sp>
          <p:sp>
            <p:nvSpPr>
              <p:cNvPr id="24" name="Rectangle 23">
                <a:extLst>
                  <a:ext uri="{FF2B5EF4-FFF2-40B4-BE49-F238E27FC236}">
                    <a16:creationId xmlns="" xmlns:a16="http://schemas.microsoft.com/office/drawing/2014/main" id="{87A6E2CB-2ED7-4005-BB7D-116BBE469BF8}"/>
                  </a:ext>
                </a:extLst>
              </p:cNvPr>
              <p:cNvSpPr/>
              <p:nvPr/>
            </p:nvSpPr>
            <p:spPr>
              <a:xfrm>
                <a:off x="3678197" y="2276884"/>
                <a:ext cx="868957" cy="338554"/>
              </a:xfrm>
              <a:prstGeom prst="rect">
                <a:avLst/>
              </a:prstGeom>
            </p:spPr>
            <p:txBody>
              <a:bodyPr wrap="none">
                <a:spAutoFit/>
              </a:bodyPr>
              <a:lstStyle/>
              <a:p>
                <a:pPr algn="ctr"/>
                <a:r>
                  <a:rPr lang="it-IT" sz="1600" dirty="0">
                    <a:solidFill>
                      <a:srgbClr val="E96B56"/>
                    </a:solidFill>
                  </a:rPr>
                  <a:t>stream3</a:t>
                </a:r>
                <a:endParaRPr lang="en-US" sz="1600" dirty="0">
                  <a:solidFill>
                    <a:srgbClr val="E96B56"/>
                  </a:solidFill>
                </a:endParaRPr>
              </a:p>
            </p:txBody>
          </p:sp>
          <p:sp>
            <p:nvSpPr>
              <p:cNvPr id="25" name="Rectangle 24">
                <a:extLst>
                  <a:ext uri="{FF2B5EF4-FFF2-40B4-BE49-F238E27FC236}">
                    <a16:creationId xmlns="" xmlns:a16="http://schemas.microsoft.com/office/drawing/2014/main" id="{1A4188EA-0119-4F5B-9943-B63A68A4A125}"/>
                  </a:ext>
                </a:extLst>
              </p:cNvPr>
              <p:cNvSpPr/>
              <p:nvPr/>
            </p:nvSpPr>
            <p:spPr>
              <a:xfrm>
                <a:off x="5099097" y="2276884"/>
                <a:ext cx="868957" cy="338554"/>
              </a:xfrm>
              <a:prstGeom prst="rect">
                <a:avLst/>
              </a:prstGeom>
            </p:spPr>
            <p:txBody>
              <a:bodyPr wrap="none">
                <a:spAutoFit/>
              </a:bodyPr>
              <a:lstStyle/>
              <a:p>
                <a:pPr algn="ctr"/>
                <a:r>
                  <a:rPr lang="it-IT" sz="1600" dirty="0">
                    <a:solidFill>
                      <a:srgbClr val="E96B56"/>
                    </a:solidFill>
                  </a:rPr>
                  <a:t>stream4</a:t>
                </a:r>
                <a:endParaRPr lang="en-US" sz="1600" dirty="0">
                  <a:solidFill>
                    <a:srgbClr val="E96B56"/>
                  </a:solidFill>
                </a:endParaRPr>
              </a:p>
            </p:txBody>
          </p:sp>
        </p:grpSp>
        <p:sp>
          <p:nvSpPr>
            <p:cNvPr id="43" name="Rectangle 42">
              <a:extLst>
                <a:ext uri="{FF2B5EF4-FFF2-40B4-BE49-F238E27FC236}">
                  <a16:creationId xmlns="" xmlns:a16="http://schemas.microsoft.com/office/drawing/2014/main" id="{087CA92D-EFDC-4182-B9F8-AD6C569BEB28}"/>
                </a:ext>
              </a:extLst>
            </p:cNvPr>
            <p:cNvSpPr/>
            <p:nvPr/>
          </p:nvSpPr>
          <p:spPr>
            <a:xfrm>
              <a:off x="6388847" y="2143771"/>
              <a:ext cx="5655316" cy="1200329"/>
            </a:xfrm>
            <a:prstGeom prst="rect">
              <a:avLst/>
            </a:prstGeom>
          </p:spPr>
          <p:txBody>
            <a:bodyPr wrap="square">
              <a:spAutoFit/>
            </a:bodyPr>
            <a:lstStyle/>
            <a:p>
              <a:r>
                <a:rPr lang="en-US" dirty="0">
                  <a:solidFill>
                    <a:srgbClr val="445469"/>
                  </a:solidFill>
                </a:rPr>
                <a:t>Each module </a:t>
              </a:r>
              <a:r>
                <a:rPr lang="en-US" b="1" dirty="0">
                  <a:solidFill>
                    <a:srgbClr val="E96B56"/>
                  </a:solidFill>
                </a:rPr>
                <a:t>accepts a stream of inputs </a:t>
              </a:r>
              <a:r>
                <a:rPr lang="en-US" dirty="0">
                  <a:solidFill>
                    <a:srgbClr val="445469"/>
                  </a:solidFill>
                </a:rPr>
                <a:t>and emits a stream of outputs; usually the output stream involves </a:t>
              </a:r>
              <a:r>
                <a:rPr lang="en-US" b="1" dirty="0">
                  <a:solidFill>
                    <a:srgbClr val="E96B56"/>
                  </a:solidFill>
                </a:rPr>
                <a:t>local transformation </a:t>
              </a:r>
              <a:r>
                <a:rPr lang="en-US" dirty="0">
                  <a:solidFill>
                    <a:srgbClr val="445469"/>
                  </a:solidFill>
                </a:rPr>
                <a:t>of the input stream, making the module a filter. </a:t>
              </a:r>
            </a:p>
          </p:txBody>
        </p:sp>
      </p:grpSp>
      <p:grpSp>
        <p:nvGrpSpPr>
          <p:cNvPr id="7" name="Group 6">
            <a:extLst>
              <a:ext uri="{FF2B5EF4-FFF2-40B4-BE49-F238E27FC236}">
                <a16:creationId xmlns="" xmlns:a16="http://schemas.microsoft.com/office/drawing/2014/main" id="{797E99F7-64E0-4889-87F3-CA4C05693110}"/>
              </a:ext>
            </a:extLst>
          </p:cNvPr>
          <p:cNvGrpSpPr/>
          <p:nvPr/>
        </p:nvGrpSpPr>
        <p:grpSpPr>
          <a:xfrm>
            <a:off x="993704" y="4878044"/>
            <a:ext cx="10789732" cy="1787747"/>
            <a:chOff x="993704" y="4878044"/>
            <a:chExt cx="10789732" cy="1787747"/>
          </a:xfrm>
        </p:grpSpPr>
        <p:sp>
          <p:nvSpPr>
            <p:cNvPr id="44" name="Rectangle: Rounded Corners 43">
              <a:extLst>
                <a:ext uri="{FF2B5EF4-FFF2-40B4-BE49-F238E27FC236}">
                  <a16:creationId xmlns="" xmlns:a16="http://schemas.microsoft.com/office/drawing/2014/main" id="{82E20DEF-4095-49DA-941D-39728241D917}"/>
                </a:ext>
              </a:extLst>
            </p:cNvPr>
            <p:cNvSpPr/>
            <p:nvPr/>
          </p:nvSpPr>
          <p:spPr>
            <a:xfrm>
              <a:off x="7057850" y="5552105"/>
              <a:ext cx="908924" cy="454463"/>
            </a:xfrm>
            <a:prstGeom prst="round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OBJ</a:t>
              </a:r>
              <a:endParaRPr lang="en-US" dirty="0"/>
            </a:p>
          </p:txBody>
        </p:sp>
        <p:sp>
          <p:nvSpPr>
            <p:cNvPr id="45" name="Rectangle 44">
              <a:extLst>
                <a:ext uri="{FF2B5EF4-FFF2-40B4-BE49-F238E27FC236}">
                  <a16:creationId xmlns="" xmlns:a16="http://schemas.microsoft.com/office/drawing/2014/main" id="{DDD109F4-5664-433A-AB5C-219084E139DA}"/>
                </a:ext>
              </a:extLst>
            </p:cNvPr>
            <p:cNvSpPr/>
            <p:nvPr/>
          </p:nvSpPr>
          <p:spPr>
            <a:xfrm>
              <a:off x="993704" y="4951940"/>
              <a:ext cx="5655316" cy="923330"/>
            </a:xfrm>
            <a:prstGeom prst="rect">
              <a:avLst/>
            </a:prstGeom>
          </p:spPr>
          <p:txBody>
            <a:bodyPr wrap="square">
              <a:spAutoFit/>
            </a:bodyPr>
            <a:lstStyle/>
            <a:p>
              <a:r>
                <a:rPr lang="en-US" dirty="0">
                  <a:solidFill>
                    <a:srgbClr val="E96B56"/>
                  </a:solidFill>
                </a:rPr>
                <a:t>Abstract data types provide a useful way to organize a software system: a number of </a:t>
              </a:r>
              <a:r>
                <a:rPr lang="en-US" b="1" dirty="0">
                  <a:solidFill>
                    <a:srgbClr val="445469"/>
                  </a:solidFill>
                </a:rPr>
                <a:t>independent objects </a:t>
              </a:r>
              <a:r>
                <a:rPr lang="en-US" dirty="0">
                  <a:solidFill>
                    <a:srgbClr val="E96B56"/>
                  </a:solidFill>
                </a:rPr>
                <a:t>(obj) </a:t>
              </a:r>
              <a:r>
                <a:rPr lang="en-US" b="1" dirty="0">
                  <a:solidFill>
                    <a:srgbClr val="445469"/>
                  </a:solidFill>
                </a:rPr>
                <a:t>invoke each others’ operations </a:t>
              </a:r>
              <a:r>
                <a:rPr lang="en-US" dirty="0">
                  <a:solidFill>
                    <a:srgbClr val="E96B56"/>
                  </a:solidFill>
                </a:rPr>
                <a:t>(op). </a:t>
              </a:r>
            </a:p>
          </p:txBody>
        </p:sp>
        <p:sp>
          <p:nvSpPr>
            <p:cNvPr id="46" name="Rectangle: Rounded Corners 45">
              <a:extLst>
                <a:ext uri="{FF2B5EF4-FFF2-40B4-BE49-F238E27FC236}">
                  <a16:creationId xmlns="" xmlns:a16="http://schemas.microsoft.com/office/drawing/2014/main" id="{F09B3A16-D68E-48FC-AC66-836F90A17B01}"/>
                </a:ext>
              </a:extLst>
            </p:cNvPr>
            <p:cNvSpPr/>
            <p:nvPr/>
          </p:nvSpPr>
          <p:spPr>
            <a:xfrm>
              <a:off x="8191271" y="4950402"/>
              <a:ext cx="908924" cy="454463"/>
            </a:xfrm>
            <a:prstGeom prst="round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OBJ</a:t>
              </a:r>
              <a:endParaRPr lang="en-US" dirty="0"/>
            </a:p>
          </p:txBody>
        </p:sp>
        <p:sp>
          <p:nvSpPr>
            <p:cNvPr id="47" name="Rectangle: Rounded Corners 46">
              <a:extLst>
                <a:ext uri="{FF2B5EF4-FFF2-40B4-BE49-F238E27FC236}">
                  <a16:creationId xmlns="" xmlns:a16="http://schemas.microsoft.com/office/drawing/2014/main" id="{F6F7EB84-5E80-48C6-AEAF-DAF854EDDAE5}"/>
                </a:ext>
              </a:extLst>
            </p:cNvPr>
            <p:cNvSpPr/>
            <p:nvPr/>
          </p:nvSpPr>
          <p:spPr>
            <a:xfrm>
              <a:off x="8961991" y="5574914"/>
              <a:ext cx="908924" cy="454463"/>
            </a:xfrm>
            <a:prstGeom prst="round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OBJ</a:t>
              </a:r>
              <a:endParaRPr lang="en-US" dirty="0"/>
            </a:p>
          </p:txBody>
        </p:sp>
        <p:sp>
          <p:nvSpPr>
            <p:cNvPr id="48" name="Rectangle: Rounded Corners 47">
              <a:extLst>
                <a:ext uri="{FF2B5EF4-FFF2-40B4-BE49-F238E27FC236}">
                  <a16:creationId xmlns="" xmlns:a16="http://schemas.microsoft.com/office/drawing/2014/main" id="{CB5B6C06-B3A7-408B-9905-AC8B9BE18DFC}"/>
                </a:ext>
              </a:extLst>
            </p:cNvPr>
            <p:cNvSpPr/>
            <p:nvPr/>
          </p:nvSpPr>
          <p:spPr>
            <a:xfrm>
              <a:off x="10252368" y="5807070"/>
              <a:ext cx="908924" cy="454463"/>
            </a:xfrm>
            <a:prstGeom prst="round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OBJ</a:t>
              </a:r>
              <a:endParaRPr lang="en-US" dirty="0"/>
            </a:p>
          </p:txBody>
        </p:sp>
        <p:sp>
          <p:nvSpPr>
            <p:cNvPr id="49" name="Rectangle: Rounded Corners 48">
              <a:extLst>
                <a:ext uri="{FF2B5EF4-FFF2-40B4-BE49-F238E27FC236}">
                  <a16:creationId xmlns="" xmlns:a16="http://schemas.microsoft.com/office/drawing/2014/main" id="{F1F2DFEB-E381-4E8A-81DA-3FBD15950BF2}"/>
                </a:ext>
              </a:extLst>
            </p:cNvPr>
            <p:cNvSpPr/>
            <p:nvPr/>
          </p:nvSpPr>
          <p:spPr>
            <a:xfrm>
              <a:off x="7843170" y="6134606"/>
              <a:ext cx="908924" cy="454463"/>
            </a:xfrm>
            <a:prstGeom prst="round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OBJ</a:t>
              </a:r>
              <a:endParaRPr lang="en-US" dirty="0"/>
            </a:p>
          </p:txBody>
        </p:sp>
        <p:cxnSp>
          <p:nvCxnSpPr>
            <p:cNvPr id="55" name="Connector: Elbow 54">
              <a:extLst>
                <a:ext uri="{FF2B5EF4-FFF2-40B4-BE49-F238E27FC236}">
                  <a16:creationId xmlns="" xmlns:a16="http://schemas.microsoft.com/office/drawing/2014/main" id="{51446300-E4DB-440E-93CD-4853321256A5}"/>
                </a:ext>
              </a:extLst>
            </p:cNvPr>
            <p:cNvCxnSpPr>
              <a:stCxn id="44" idx="3"/>
              <a:endCxn id="46" idx="1"/>
            </p:cNvCxnSpPr>
            <p:nvPr/>
          </p:nvCxnSpPr>
          <p:spPr>
            <a:xfrm flipV="1">
              <a:off x="7966774" y="5177634"/>
              <a:ext cx="224497" cy="601703"/>
            </a:xfrm>
            <a:prstGeom prst="bentConnector3">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 xmlns:a16="http://schemas.microsoft.com/office/drawing/2014/main" id="{98C16CCB-71BF-40E1-A75D-EF21083E6C32}"/>
                </a:ext>
              </a:extLst>
            </p:cNvPr>
            <p:cNvCxnSpPr>
              <a:cxnSpLocks/>
              <a:stCxn id="46" idx="0"/>
              <a:endCxn id="44" idx="0"/>
            </p:cNvCxnSpPr>
            <p:nvPr/>
          </p:nvCxnSpPr>
          <p:spPr>
            <a:xfrm rot="16200000" flipH="1" flipV="1">
              <a:off x="7778171" y="4684542"/>
              <a:ext cx="601703" cy="1133421"/>
            </a:xfrm>
            <a:prstGeom prst="bentConnector3">
              <a:avLst>
                <a:gd name="adj1" fmla="val -2343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 xmlns:a16="http://schemas.microsoft.com/office/drawing/2014/main" id="{2497B7EE-43ED-4AA0-9EDB-63AA1BAA4881}"/>
                </a:ext>
              </a:extLst>
            </p:cNvPr>
            <p:cNvCxnSpPr>
              <a:cxnSpLocks/>
              <a:stCxn id="46" idx="2"/>
              <a:endCxn id="47" idx="1"/>
            </p:cNvCxnSpPr>
            <p:nvPr/>
          </p:nvCxnSpPr>
          <p:spPr>
            <a:xfrm rot="16200000" flipH="1">
              <a:off x="8605222" y="5445376"/>
              <a:ext cx="397281" cy="316258"/>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 xmlns:a16="http://schemas.microsoft.com/office/drawing/2014/main" id="{586C7AB5-5997-42F1-B118-7673FA8CCE80}"/>
                </a:ext>
              </a:extLst>
            </p:cNvPr>
            <p:cNvCxnSpPr>
              <a:cxnSpLocks/>
              <a:stCxn id="46" idx="2"/>
              <a:endCxn id="49" idx="0"/>
            </p:cNvCxnSpPr>
            <p:nvPr/>
          </p:nvCxnSpPr>
          <p:spPr>
            <a:xfrm rot="5400000">
              <a:off x="8106813" y="5595685"/>
              <a:ext cx="729741" cy="348101"/>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 xmlns:a16="http://schemas.microsoft.com/office/drawing/2014/main" id="{6F68413D-3F41-4BB2-825B-2368AD37E59F}"/>
                </a:ext>
              </a:extLst>
            </p:cNvPr>
            <p:cNvCxnSpPr>
              <a:cxnSpLocks/>
              <a:stCxn id="46" idx="0"/>
              <a:endCxn id="48" idx="3"/>
            </p:cNvCxnSpPr>
            <p:nvPr/>
          </p:nvCxnSpPr>
          <p:spPr>
            <a:xfrm rot="16200000" flipH="1">
              <a:off x="9361562" y="4234573"/>
              <a:ext cx="1083900" cy="2515559"/>
            </a:xfrm>
            <a:prstGeom prst="bentConnector4">
              <a:avLst>
                <a:gd name="adj1" fmla="val -13008"/>
                <a:gd name="adj2" fmla="val 109087"/>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 xmlns:a16="http://schemas.microsoft.com/office/drawing/2014/main" id="{76A7C4F8-9DAE-4CBB-B87C-239D5D83D535}"/>
                </a:ext>
              </a:extLst>
            </p:cNvPr>
            <p:cNvCxnSpPr>
              <a:cxnSpLocks/>
              <a:stCxn id="48" idx="0"/>
              <a:endCxn id="46" idx="3"/>
            </p:cNvCxnSpPr>
            <p:nvPr/>
          </p:nvCxnSpPr>
          <p:spPr>
            <a:xfrm rot="16200000" flipV="1">
              <a:off x="9588795" y="4689034"/>
              <a:ext cx="629436" cy="1606635"/>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 xmlns:a16="http://schemas.microsoft.com/office/drawing/2014/main" id="{435B3EBB-2B40-4D6D-8C77-1821582540C1}"/>
                </a:ext>
              </a:extLst>
            </p:cNvPr>
            <p:cNvCxnSpPr>
              <a:cxnSpLocks/>
              <a:stCxn id="47" idx="0"/>
              <a:endCxn id="46" idx="3"/>
            </p:cNvCxnSpPr>
            <p:nvPr/>
          </p:nvCxnSpPr>
          <p:spPr>
            <a:xfrm rot="16200000" flipV="1">
              <a:off x="9059684" y="5218145"/>
              <a:ext cx="397280" cy="316258"/>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 xmlns:a16="http://schemas.microsoft.com/office/drawing/2014/main" id="{8C849672-AFEA-4795-A3D6-DF44C07B7D95}"/>
                </a:ext>
              </a:extLst>
            </p:cNvPr>
            <p:cNvCxnSpPr>
              <a:cxnSpLocks/>
              <a:stCxn id="47" idx="3"/>
              <a:endCxn id="48" idx="1"/>
            </p:cNvCxnSpPr>
            <p:nvPr/>
          </p:nvCxnSpPr>
          <p:spPr>
            <a:xfrm>
              <a:off x="9870915" y="5802146"/>
              <a:ext cx="381453" cy="232156"/>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 xmlns:a16="http://schemas.microsoft.com/office/drawing/2014/main" id="{E028A723-08E3-45E6-A687-24CD30DBD962}"/>
                </a:ext>
              </a:extLst>
            </p:cNvPr>
            <p:cNvCxnSpPr>
              <a:cxnSpLocks/>
              <a:stCxn id="48" idx="2"/>
              <a:endCxn id="47" idx="2"/>
            </p:cNvCxnSpPr>
            <p:nvPr/>
          </p:nvCxnSpPr>
          <p:spPr>
            <a:xfrm rot="5400000" flipH="1">
              <a:off x="9945564" y="5500267"/>
              <a:ext cx="232156" cy="1290377"/>
            </a:xfrm>
            <a:prstGeom prst="bentConnector3">
              <a:avLst>
                <a:gd name="adj1" fmla="val -98468"/>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 xmlns:a16="http://schemas.microsoft.com/office/drawing/2014/main" id="{017CCB0D-471C-407B-9C48-EE0AC1687469}"/>
                </a:ext>
              </a:extLst>
            </p:cNvPr>
            <p:cNvCxnSpPr>
              <a:cxnSpLocks/>
              <a:stCxn id="49" idx="1"/>
              <a:endCxn id="44" idx="2"/>
            </p:cNvCxnSpPr>
            <p:nvPr/>
          </p:nvCxnSpPr>
          <p:spPr>
            <a:xfrm rot="10800000">
              <a:off x="7512312" y="6006568"/>
              <a:ext cx="330858" cy="355270"/>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 xmlns:a16="http://schemas.microsoft.com/office/drawing/2014/main" id="{BCF10219-7F23-494D-886E-9971BE42F8DF}"/>
                </a:ext>
              </a:extLst>
            </p:cNvPr>
            <p:cNvCxnSpPr>
              <a:cxnSpLocks/>
              <a:stCxn id="49" idx="3"/>
              <a:endCxn id="47" idx="2"/>
            </p:cNvCxnSpPr>
            <p:nvPr/>
          </p:nvCxnSpPr>
          <p:spPr>
            <a:xfrm flipV="1">
              <a:off x="8752094" y="6029377"/>
              <a:ext cx="664359" cy="332461"/>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 xmlns:a16="http://schemas.microsoft.com/office/drawing/2014/main" id="{0401A679-F297-4116-B164-29F813CB2A81}"/>
                </a:ext>
              </a:extLst>
            </p:cNvPr>
            <p:cNvSpPr/>
            <p:nvPr/>
          </p:nvSpPr>
          <p:spPr>
            <a:xfrm>
              <a:off x="7505727" y="4878044"/>
              <a:ext cx="401072" cy="338554"/>
            </a:xfrm>
            <a:prstGeom prst="rect">
              <a:avLst/>
            </a:prstGeom>
          </p:spPr>
          <p:txBody>
            <a:bodyPr wrap="none">
              <a:spAutoFit/>
            </a:bodyPr>
            <a:lstStyle/>
            <a:p>
              <a:r>
                <a:rPr lang="en-US" sz="1600" dirty="0">
                  <a:solidFill>
                    <a:srgbClr val="445469"/>
                  </a:solidFill>
                </a:rPr>
                <a:t>op</a:t>
              </a:r>
              <a:endParaRPr lang="en-US" sz="1600" dirty="0"/>
            </a:p>
          </p:txBody>
        </p:sp>
        <p:sp>
          <p:nvSpPr>
            <p:cNvPr id="97" name="Rectangle 96">
              <a:extLst>
                <a:ext uri="{FF2B5EF4-FFF2-40B4-BE49-F238E27FC236}">
                  <a16:creationId xmlns="" xmlns:a16="http://schemas.microsoft.com/office/drawing/2014/main" id="{27DC4CC2-E2E9-42C1-A764-238972E4EAF7}"/>
                </a:ext>
              </a:extLst>
            </p:cNvPr>
            <p:cNvSpPr/>
            <p:nvPr/>
          </p:nvSpPr>
          <p:spPr>
            <a:xfrm>
              <a:off x="7146346" y="6075831"/>
              <a:ext cx="401072" cy="338554"/>
            </a:xfrm>
            <a:prstGeom prst="rect">
              <a:avLst/>
            </a:prstGeom>
          </p:spPr>
          <p:txBody>
            <a:bodyPr wrap="none">
              <a:spAutoFit/>
            </a:bodyPr>
            <a:lstStyle/>
            <a:p>
              <a:r>
                <a:rPr lang="en-US" sz="1600" dirty="0">
                  <a:solidFill>
                    <a:srgbClr val="445469"/>
                  </a:solidFill>
                </a:rPr>
                <a:t>op</a:t>
              </a:r>
              <a:endParaRPr lang="en-US" sz="1600" dirty="0"/>
            </a:p>
          </p:txBody>
        </p:sp>
        <p:sp>
          <p:nvSpPr>
            <p:cNvPr id="98" name="Rectangle 97">
              <a:extLst>
                <a:ext uri="{FF2B5EF4-FFF2-40B4-BE49-F238E27FC236}">
                  <a16:creationId xmlns="" xmlns:a16="http://schemas.microsoft.com/office/drawing/2014/main" id="{7F476F03-1323-4262-92C9-B57C4757A415}"/>
                </a:ext>
              </a:extLst>
            </p:cNvPr>
            <p:cNvSpPr/>
            <p:nvPr/>
          </p:nvSpPr>
          <p:spPr>
            <a:xfrm>
              <a:off x="8072256" y="5347523"/>
              <a:ext cx="401072" cy="338554"/>
            </a:xfrm>
            <a:prstGeom prst="rect">
              <a:avLst/>
            </a:prstGeom>
          </p:spPr>
          <p:txBody>
            <a:bodyPr wrap="none">
              <a:spAutoFit/>
            </a:bodyPr>
            <a:lstStyle/>
            <a:p>
              <a:r>
                <a:rPr lang="en-US" sz="1600" dirty="0">
                  <a:solidFill>
                    <a:srgbClr val="445469"/>
                  </a:solidFill>
                </a:rPr>
                <a:t>op</a:t>
              </a:r>
              <a:endParaRPr lang="en-US" sz="1600" dirty="0"/>
            </a:p>
          </p:txBody>
        </p:sp>
        <p:sp>
          <p:nvSpPr>
            <p:cNvPr id="108" name="Rectangle 107">
              <a:extLst>
                <a:ext uri="{FF2B5EF4-FFF2-40B4-BE49-F238E27FC236}">
                  <a16:creationId xmlns="" xmlns:a16="http://schemas.microsoft.com/office/drawing/2014/main" id="{08F47189-DF84-4054-87D5-A6F829AC2346}"/>
                </a:ext>
              </a:extLst>
            </p:cNvPr>
            <p:cNvSpPr/>
            <p:nvPr/>
          </p:nvSpPr>
          <p:spPr>
            <a:xfrm>
              <a:off x="8281166" y="5742379"/>
              <a:ext cx="401072" cy="338554"/>
            </a:xfrm>
            <a:prstGeom prst="rect">
              <a:avLst/>
            </a:prstGeom>
          </p:spPr>
          <p:txBody>
            <a:bodyPr wrap="none">
              <a:spAutoFit/>
            </a:bodyPr>
            <a:lstStyle/>
            <a:p>
              <a:r>
                <a:rPr lang="en-US" sz="1600" dirty="0">
                  <a:solidFill>
                    <a:srgbClr val="445469"/>
                  </a:solidFill>
                </a:rPr>
                <a:t>op</a:t>
              </a:r>
              <a:endParaRPr lang="en-US" sz="1600" dirty="0"/>
            </a:p>
          </p:txBody>
        </p:sp>
        <p:sp>
          <p:nvSpPr>
            <p:cNvPr id="109" name="Rectangle 108">
              <a:extLst>
                <a:ext uri="{FF2B5EF4-FFF2-40B4-BE49-F238E27FC236}">
                  <a16:creationId xmlns="" xmlns:a16="http://schemas.microsoft.com/office/drawing/2014/main" id="{6DF09C46-5E63-4D32-83EF-B4835CC452C5}"/>
                </a:ext>
              </a:extLst>
            </p:cNvPr>
            <p:cNvSpPr/>
            <p:nvPr/>
          </p:nvSpPr>
          <p:spPr>
            <a:xfrm>
              <a:off x="8600818" y="5412190"/>
              <a:ext cx="401072" cy="338554"/>
            </a:xfrm>
            <a:prstGeom prst="rect">
              <a:avLst/>
            </a:prstGeom>
          </p:spPr>
          <p:txBody>
            <a:bodyPr wrap="none">
              <a:spAutoFit/>
            </a:bodyPr>
            <a:lstStyle/>
            <a:p>
              <a:r>
                <a:rPr lang="en-US" sz="1600" dirty="0">
                  <a:solidFill>
                    <a:srgbClr val="445469"/>
                  </a:solidFill>
                </a:rPr>
                <a:t>op</a:t>
              </a:r>
              <a:endParaRPr lang="en-US" sz="1600" dirty="0"/>
            </a:p>
          </p:txBody>
        </p:sp>
        <p:sp>
          <p:nvSpPr>
            <p:cNvPr id="110" name="Rectangle 109">
              <a:extLst>
                <a:ext uri="{FF2B5EF4-FFF2-40B4-BE49-F238E27FC236}">
                  <a16:creationId xmlns="" xmlns:a16="http://schemas.microsoft.com/office/drawing/2014/main" id="{64881B69-211C-4E2C-B560-A40F9FB47930}"/>
                </a:ext>
              </a:extLst>
            </p:cNvPr>
            <p:cNvSpPr/>
            <p:nvPr/>
          </p:nvSpPr>
          <p:spPr>
            <a:xfrm>
              <a:off x="9405414" y="5242913"/>
              <a:ext cx="401072" cy="338554"/>
            </a:xfrm>
            <a:prstGeom prst="rect">
              <a:avLst/>
            </a:prstGeom>
          </p:spPr>
          <p:txBody>
            <a:bodyPr wrap="none">
              <a:spAutoFit/>
            </a:bodyPr>
            <a:lstStyle/>
            <a:p>
              <a:r>
                <a:rPr lang="en-US" sz="1600" dirty="0">
                  <a:solidFill>
                    <a:srgbClr val="445469"/>
                  </a:solidFill>
                </a:rPr>
                <a:t>op</a:t>
              </a:r>
              <a:endParaRPr lang="en-US" sz="1600" dirty="0"/>
            </a:p>
          </p:txBody>
        </p:sp>
        <p:sp>
          <p:nvSpPr>
            <p:cNvPr id="111" name="Rectangle 110">
              <a:extLst>
                <a:ext uri="{FF2B5EF4-FFF2-40B4-BE49-F238E27FC236}">
                  <a16:creationId xmlns="" xmlns:a16="http://schemas.microsoft.com/office/drawing/2014/main" id="{037341F2-07B0-4A86-8065-C166FAEC574A}"/>
                </a:ext>
              </a:extLst>
            </p:cNvPr>
            <p:cNvSpPr/>
            <p:nvPr/>
          </p:nvSpPr>
          <p:spPr>
            <a:xfrm>
              <a:off x="10733525" y="5252477"/>
              <a:ext cx="401072" cy="338554"/>
            </a:xfrm>
            <a:prstGeom prst="rect">
              <a:avLst/>
            </a:prstGeom>
          </p:spPr>
          <p:txBody>
            <a:bodyPr wrap="none">
              <a:spAutoFit/>
            </a:bodyPr>
            <a:lstStyle/>
            <a:p>
              <a:r>
                <a:rPr lang="en-US" sz="1600" dirty="0">
                  <a:solidFill>
                    <a:srgbClr val="445469"/>
                  </a:solidFill>
                </a:rPr>
                <a:t>op</a:t>
              </a:r>
              <a:endParaRPr lang="en-US" sz="1600" dirty="0"/>
            </a:p>
          </p:txBody>
        </p:sp>
        <p:sp>
          <p:nvSpPr>
            <p:cNvPr id="112" name="Rectangle 111">
              <a:extLst>
                <a:ext uri="{FF2B5EF4-FFF2-40B4-BE49-F238E27FC236}">
                  <a16:creationId xmlns="" xmlns:a16="http://schemas.microsoft.com/office/drawing/2014/main" id="{56B1588C-A2D4-4262-8E1A-B14990E6E26F}"/>
                </a:ext>
              </a:extLst>
            </p:cNvPr>
            <p:cNvSpPr/>
            <p:nvPr/>
          </p:nvSpPr>
          <p:spPr>
            <a:xfrm>
              <a:off x="11382364" y="5478485"/>
              <a:ext cx="401072" cy="338554"/>
            </a:xfrm>
            <a:prstGeom prst="rect">
              <a:avLst/>
            </a:prstGeom>
          </p:spPr>
          <p:txBody>
            <a:bodyPr wrap="none">
              <a:spAutoFit/>
            </a:bodyPr>
            <a:lstStyle/>
            <a:p>
              <a:r>
                <a:rPr lang="en-US" sz="1600" dirty="0">
                  <a:solidFill>
                    <a:srgbClr val="445469"/>
                  </a:solidFill>
                </a:rPr>
                <a:t>op</a:t>
              </a:r>
              <a:endParaRPr lang="en-US" sz="1600" dirty="0"/>
            </a:p>
          </p:txBody>
        </p:sp>
        <p:sp>
          <p:nvSpPr>
            <p:cNvPr id="113" name="Rectangle 112">
              <a:extLst>
                <a:ext uri="{FF2B5EF4-FFF2-40B4-BE49-F238E27FC236}">
                  <a16:creationId xmlns="" xmlns:a16="http://schemas.microsoft.com/office/drawing/2014/main" id="{8CE1168D-DF5E-4A1E-852D-2B7CFDDFC3B0}"/>
                </a:ext>
              </a:extLst>
            </p:cNvPr>
            <p:cNvSpPr/>
            <p:nvPr/>
          </p:nvSpPr>
          <p:spPr>
            <a:xfrm>
              <a:off x="9797530" y="5918224"/>
              <a:ext cx="401072" cy="338554"/>
            </a:xfrm>
            <a:prstGeom prst="rect">
              <a:avLst/>
            </a:prstGeom>
          </p:spPr>
          <p:txBody>
            <a:bodyPr wrap="none">
              <a:spAutoFit/>
            </a:bodyPr>
            <a:lstStyle/>
            <a:p>
              <a:r>
                <a:rPr lang="en-US" sz="1600" dirty="0">
                  <a:solidFill>
                    <a:srgbClr val="445469"/>
                  </a:solidFill>
                </a:rPr>
                <a:t>op</a:t>
              </a:r>
              <a:endParaRPr lang="en-US" sz="1600" dirty="0"/>
            </a:p>
          </p:txBody>
        </p:sp>
        <p:sp>
          <p:nvSpPr>
            <p:cNvPr id="114" name="Rectangle 113">
              <a:extLst>
                <a:ext uri="{FF2B5EF4-FFF2-40B4-BE49-F238E27FC236}">
                  <a16:creationId xmlns="" xmlns:a16="http://schemas.microsoft.com/office/drawing/2014/main" id="{4874B308-1FF0-42A9-B4E6-98635842DEDA}"/>
                </a:ext>
              </a:extLst>
            </p:cNvPr>
            <p:cNvSpPr/>
            <p:nvPr/>
          </p:nvSpPr>
          <p:spPr>
            <a:xfrm>
              <a:off x="8847310" y="6327237"/>
              <a:ext cx="401072" cy="338554"/>
            </a:xfrm>
            <a:prstGeom prst="rect">
              <a:avLst/>
            </a:prstGeom>
          </p:spPr>
          <p:txBody>
            <a:bodyPr wrap="none">
              <a:spAutoFit/>
            </a:bodyPr>
            <a:lstStyle/>
            <a:p>
              <a:r>
                <a:rPr lang="en-US" sz="1600" dirty="0">
                  <a:solidFill>
                    <a:srgbClr val="445469"/>
                  </a:solidFill>
                </a:rPr>
                <a:t>op</a:t>
              </a:r>
              <a:endParaRPr lang="en-US" sz="1600" dirty="0"/>
            </a:p>
          </p:txBody>
        </p:sp>
        <p:sp>
          <p:nvSpPr>
            <p:cNvPr id="115" name="Rectangle 114">
              <a:extLst>
                <a:ext uri="{FF2B5EF4-FFF2-40B4-BE49-F238E27FC236}">
                  <a16:creationId xmlns="" xmlns:a16="http://schemas.microsoft.com/office/drawing/2014/main" id="{3F45C946-0956-49EB-B48E-2BD779EC4442}"/>
                </a:ext>
              </a:extLst>
            </p:cNvPr>
            <p:cNvSpPr/>
            <p:nvPr/>
          </p:nvSpPr>
          <p:spPr>
            <a:xfrm>
              <a:off x="10716614" y="6239351"/>
              <a:ext cx="401072" cy="338554"/>
            </a:xfrm>
            <a:prstGeom prst="rect">
              <a:avLst/>
            </a:prstGeom>
          </p:spPr>
          <p:txBody>
            <a:bodyPr wrap="none">
              <a:spAutoFit/>
            </a:bodyPr>
            <a:lstStyle/>
            <a:p>
              <a:r>
                <a:rPr lang="en-US" sz="1600" dirty="0">
                  <a:solidFill>
                    <a:srgbClr val="445469"/>
                  </a:solidFill>
                </a:rPr>
                <a:t>op</a:t>
              </a:r>
              <a:endParaRPr lang="en-US" sz="1600" dirty="0"/>
            </a:p>
          </p:txBody>
        </p:sp>
      </p:grpSp>
    </p:spTree>
    <p:extLst>
      <p:ext uri="{BB962C8B-B14F-4D97-AF65-F5344CB8AC3E}">
        <p14:creationId xmlns:p14="http://schemas.microsoft.com/office/powerpoint/2010/main" val="278280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B948232-0DAF-471C-AE61-7E587B50CEB2}"/>
              </a:ext>
            </a:extLst>
          </p:cNvPr>
          <p:cNvSpPr>
            <a:spLocks noGrp="1"/>
          </p:cNvSpPr>
          <p:nvPr>
            <p:ph type="body" sz="quarter" idx="11"/>
          </p:nvPr>
        </p:nvSpPr>
        <p:spPr/>
        <p:txBody>
          <a:bodyPr/>
          <a:lstStyle/>
          <a:p>
            <a:pPr marL="0" indent="0">
              <a:buNone/>
            </a:pPr>
            <a:r>
              <a:rPr lang="it-IT" dirty="0" err="1"/>
              <a:t>Example</a:t>
            </a:r>
            <a:r>
              <a:rPr lang="it-IT" dirty="0"/>
              <a:t> of </a:t>
            </a:r>
            <a:r>
              <a:rPr lang="it-IT" dirty="0" err="1"/>
              <a:t>Abstractions</a:t>
            </a:r>
            <a:endParaRPr lang="en-US" dirty="0"/>
          </a:p>
        </p:txBody>
      </p:sp>
      <p:sp>
        <p:nvSpPr>
          <p:cNvPr id="28" name="Rectangle: Rounded Corners 27">
            <a:extLst>
              <a:ext uri="{FF2B5EF4-FFF2-40B4-BE49-F238E27FC236}">
                <a16:creationId xmlns="" xmlns:a16="http://schemas.microsoft.com/office/drawing/2014/main" id="{D7DFD9E0-4CBA-439E-84B2-F74D6BD23C33}"/>
              </a:ext>
            </a:extLst>
          </p:cNvPr>
          <p:cNvSpPr/>
          <p:nvPr/>
        </p:nvSpPr>
        <p:spPr>
          <a:xfrm>
            <a:off x="838200" y="1505750"/>
            <a:ext cx="11205962" cy="2476370"/>
          </a:xfrm>
          <a:prstGeom prst="roundRect">
            <a:avLst/>
          </a:prstGeom>
          <a:noFill/>
          <a:ln w="57150">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b="1" dirty="0" err="1">
                <a:solidFill>
                  <a:srgbClr val="445469"/>
                </a:solidFill>
              </a:rPr>
              <a:t>Layered</a:t>
            </a:r>
            <a:r>
              <a:rPr lang="it-IT" sz="2400" b="1" dirty="0">
                <a:solidFill>
                  <a:srgbClr val="445469"/>
                </a:solidFill>
              </a:rPr>
              <a:t> Systems – OSI </a:t>
            </a:r>
            <a:r>
              <a:rPr lang="it-IT" sz="2400" b="1" dirty="0" err="1">
                <a:solidFill>
                  <a:srgbClr val="445469"/>
                </a:solidFill>
              </a:rPr>
              <a:t>layers</a:t>
            </a:r>
            <a:endParaRPr lang="en-US" sz="2400" b="1" dirty="0">
              <a:solidFill>
                <a:srgbClr val="445469"/>
              </a:solidFill>
            </a:endParaRPr>
          </a:p>
        </p:txBody>
      </p:sp>
      <p:sp>
        <p:nvSpPr>
          <p:cNvPr id="41" name="Rectangle: Rounded Corners 40">
            <a:extLst>
              <a:ext uri="{FF2B5EF4-FFF2-40B4-BE49-F238E27FC236}">
                <a16:creationId xmlns="" xmlns:a16="http://schemas.microsoft.com/office/drawing/2014/main" id="{E973CDD7-8311-4F49-8E58-02E78985787C}"/>
              </a:ext>
            </a:extLst>
          </p:cNvPr>
          <p:cNvSpPr/>
          <p:nvPr/>
        </p:nvSpPr>
        <p:spPr>
          <a:xfrm>
            <a:off x="838201" y="4220660"/>
            <a:ext cx="11205962" cy="2476370"/>
          </a:xfrm>
          <a:prstGeom prst="roundRect">
            <a:avLst/>
          </a:prstGeom>
          <a:noFill/>
          <a:ln w="57150">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b="1" dirty="0">
                <a:solidFill>
                  <a:srgbClr val="E96B56"/>
                </a:solidFill>
              </a:rPr>
              <a:t>Rule </a:t>
            </a:r>
            <a:r>
              <a:rPr lang="it-IT" sz="2400" b="1" dirty="0" err="1">
                <a:solidFill>
                  <a:srgbClr val="E96B56"/>
                </a:solidFill>
              </a:rPr>
              <a:t>Based</a:t>
            </a:r>
            <a:r>
              <a:rPr lang="it-IT" sz="2400" b="1" dirty="0">
                <a:solidFill>
                  <a:srgbClr val="E96B56"/>
                </a:solidFill>
              </a:rPr>
              <a:t> Systems</a:t>
            </a:r>
            <a:endParaRPr lang="en-US" sz="2400" b="1" dirty="0">
              <a:solidFill>
                <a:srgbClr val="E96B56"/>
              </a:solidFill>
            </a:endParaRPr>
          </a:p>
        </p:txBody>
      </p:sp>
      <p:grpSp>
        <p:nvGrpSpPr>
          <p:cNvPr id="2" name="Group 1">
            <a:extLst>
              <a:ext uri="{FF2B5EF4-FFF2-40B4-BE49-F238E27FC236}">
                <a16:creationId xmlns="" xmlns:a16="http://schemas.microsoft.com/office/drawing/2014/main" id="{FD912155-D1A2-4550-A25E-D93E07A143E7}"/>
              </a:ext>
            </a:extLst>
          </p:cNvPr>
          <p:cNvGrpSpPr/>
          <p:nvPr/>
        </p:nvGrpSpPr>
        <p:grpSpPr>
          <a:xfrm>
            <a:off x="1191879" y="2049950"/>
            <a:ext cx="10852284" cy="1823262"/>
            <a:chOff x="1191879" y="2049950"/>
            <a:chExt cx="10852284" cy="1823262"/>
          </a:xfrm>
        </p:grpSpPr>
        <p:sp>
          <p:nvSpPr>
            <p:cNvPr id="43" name="Rectangle 42">
              <a:extLst>
                <a:ext uri="{FF2B5EF4-FFF2-40B4-BE49-F238E27FC236}">
                  <a16:creationId xmlns="" xmlns:a16="http://schemas.microsoft.com/office/drawing/2014/main" id="{087CA92D-EFDC-4182-B9F8-AD6C569BEB28}"/>
                </a:ext>
              </a:extLst>
            </p:cNvPr>
            <p:cNvSpPr/>
            <p:nvPr/>
          </p:nvSpPr>
          <p:spPr>
            <a:xfrm>
              <a:off x="6388847" y="2143771"/>
              <a:ext cx="5655316" cy="1200329"/>
            </a:xfrm>
            <a:prstGeom prst="rect">
              <a:avLst/>
            </a:prstGeom>
          </p:spPr>
          <p:txBody>
            <a:bodyPr wrap="square">
              <a:spAutoFit/>
            </a:bodyPr>
            <a:lstStyle/>
            <a:p>
              <a:r>
                <a:rPr lang="en-US" dirty="0">
                  <a:solidFill>
                    <a:srgbClr val="445469"/>
                  </a:solidFill>
                </a:rPr>
                <a:t>System organized </a:t>
              </a:r>
              <a:r>
                <a:rPr lang="en-US" b="1" dirty="0">
                  <a:solidFill>
                    <a:srgbClr val="E96B56"/>
                  </a:solidFill>
                </a:rPr>
                <a:t>hierarchically</a:t>
              </a:r>
              <a:r>
                <a:rPr lang="en-US" dirty="0">
                  <a:solidFill>
                    <a:srgbClr val="445469"/>
                  </a:solidFill>
                </a:rPr>
                <a:t>, with each layer providing service to the layer above it. Inner layers are usually </a:t>
              </a:r>
              <a:r>
                <a:rPr lang="en-US" b="1" dirty="0">
                  <a:solidFill>
                    <a:srgbClr val="E96B56"/>
                  </a:solidFill>
                </a:rPr>
                <a:t>hidden</a:t>
              </a:r>
              <a:r>
                <a:rPr lang="en-US" dirty="0">
                  <a:solidFill>
                    <a:srgbClr val="445469"/>
                  </a:solidFill>
                </a:rPr>
                <a:t> from outer layers, except for certain functions carefully selected for export</a:t>
              </a:r>
              <a:endParaRPr lang="en-US" b="1" dirty="0">
                <a:solidFill>
                  <a:srgbClr val="E96B56"/>
                </a:solidFill>
              </a:endParaRPr>
            </a:p>
          </p:txBody>
        </p:sp>
        <p:sp>
          <p:nvSpPr>
            <p:cNvPr id="50" name="Rectangle 49">
              <a:extLst>
                <a:ext uri="{FF2B5EF4-FFF2-40B4-BE49-F238E27FC236}">
                  <a16:creationId xmlns="" xmlns:a16="http://schemas.microsoft.com/office/drawing/2014/main" id="{21AD2DFA-A1DF-43CB-8D7C-4ADF7E7E1591}"/>
                </a:ext>
              </a:extLst>
            </p:cNvPr>
            <p:cNvSpPr/>
            <p:nvPr/>
          </p:nvSpPr>
          <p:spPr>
            <a:xfrm>
              <a:off x="1535247" y="3385500"/>
              <a:ext cx="3270174" cy="220603"/>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Data Link</a:t>
              </a:r>
              <a:endParaRPr lang="en-US" sz="1400" dirty="0"/>
            </a:p>
          </p:txBody>
        </p:sp>
        <p:sp>
          <p:nvSpPr>
            <p:cNvPr id="51" name="Rectangle 50">
              <a:extLst>
                <a:ext uri="{FF2B5EF4-FFF2-40B4-BE49-F238E27FC236}">
                  <a16:creationId xmlns="" xmlns:a16="http://schemas.microsoft.com/office/drawing/2014/main" id="{7451DB27-2AA8-4B81-8AD9-83ABB8778E1E}"/>
                </a:ext>
              </a:extLst>
            </p:cNvPr>
            <p:cNvSpPr/>
            <p:nvPr/>
          </p:nvSpPr>
          <p:spPr>
            <a:xfrm>
              <a:off x="1819023" y="3118390"/>
              <a:ext cx="2702623" cy="220603"/>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Network</a:t>
              </a:r>
              <a:endParaRPr lang="en-US" sz="1400" dirty="0"/>
            </a:p>
          </p:txBody>
        </p:sp>
        <p:sp>
          <p:nvSpPr>
            <p:cNvPr id="52" name="Rectangle 51">
              <a:extLst>
                <a:ext uri="{FF2B5EF4-FFF2-40B4-BE49-F238E27FC236}">
                  <a16:creationId xmlns="" xmlns:a16="http://schemas.microsoft.com/office/drawing/2014/main" id="{465BF494-54B2-4C9A-895C-6E6DFDE44102}"/>
                </a:ext>
              </a:extLst>
            </p:cNvPr>
            <p:cNvSpPr/>
            <p:nvPr/>
          </p:nvSpPr>
          <p:spPr>
            <a:xfrm>
              <a:off x="2053548" y="2851280"/>
              <a:ext cx="2233573" cy="220603"/>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t>Transport</a:t>
              </a:r>
              <a:endParaRPr lang="en-US" sz="1400" dirty="0"/>
            </a:p>
          </p:txBody>
        </p:sp>
        <p:sp>
          <p:nvSpPr>
            <p:cNvPr id="53" name="Rectangle 52">
              <a:extLst>
                <a:ext uri="{FF2B5EF4-FFF2-40B4-BE49-F238E27FC236}">
                  <a16:creationId xmlns="" xmlns:a16="http://schemas.microsoft.com/office/drawing/2014/main" id="{7526985C-F8C9-40E4-A6E1-01A80A1D194C}"/>
                </a:ext>
              </a:extLst>
            </p:cNvPr>
            <p:cNvSpPr/>
            <p:nvPr/>
          </p:nvSpPr>
          <p:spPr>
            <a:xfrm>
              <a:off x="2247370" y="2584170"/>
              <a:ext cx="1845928" cy="220603"/>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Session</a:t>
              </a:r>
              <a:endParaRPr lang="en-US" sz="1400" dirty="0"/>
            </a:p>
          </p:txBody>
        </p:sp>
        <p:sp>
          <p:nvSpPr>
            <p:cNvPr id="54" name="Rectangle 53">
              <a:extLst>
                <a:ext uri="{FF2B5EF4-FFF2-40B4-BE49-F238E27FC236}">
                  <a16:creationId xmlns="" xmlns:a16="http://schemas.microsoft.com/office/drawing/2014/main" id="{27911C6A-0A80-4C66-AA48-C24A6C5FB196}"/>
                </a:ext>
              </a:extLst>
            </p:cNvPr>
            <p:cNvSpPr/>
            <p:nvPr/>
          </p:nvSpPr>
          <p:spPr>
            <a:xfrm>
              <a:off x="2407554" y="2317060"/>
              <a:ext cx="1525560" cy="220603"/>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Presentation</a:t>
              </a:r>
              <a:endParaRPr lang="en-US" sz="1400" dirty="0"/>
            </a:p>
          </p:txBody>
        </p:sp>
        <p:sp>
          <p:nvSpPr>
            <p:cNvPr id="57" name="Rectangle 56">
              <a:extLst>
                <a:ext uri="{FF2B5EF4-FFF2-40B4-BE49-F238E27FC236}">
                  <a16:creationId xmlns="" xmlns:a16="http://schemas.microsoft.com/office/drawing/2014/main" id="{27FE111A-1F9F-4E97-B775-848B21D4D032}"/>
                </a:ext>
              </a:extLst>
            </p:cNvPr>
            <p:cNvSpPr/>
            <p:nvPr/>
          </p:nvSpPr>
          <p:spPr>
            <a:xfrm>
              <a:off x="2649345" y="2049950"/>
              <a:ext cx="1041978" cy="220603"/>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Application</a:t>
              </a:r>
              <a:endParaRPr lang="en-US" sz="1400" dirty="0"/>
            </a:p>
          </p:txBody>
        </p:sp>
        <p:sp>
          <p:nvSpPr>
            <p:cNvPr id="62" name="Rectangle 61">
              <a:extLst>
                <a:ext uri="{FF2B5EF4-FFF2-40B4-BE49-F238E27FC236}">
                  <a16:creationId xmlns="" xmlns:a16="http://schemas.microsoft.com/office/drawing/2014/main" id="{64C71F2C-18A4-4AB3-8258-40629C4129B7}"/>
                </a:ext>
              </a:extLst>
            </p:cNvPr>
            <p:cNvSpPr/>
            <p:nvPr/>
          </p:nvSpPr>
          <p:spPr>
            <a:xfrm>
              <a:off x="1191879" y="3652609"/>
              <a:ext cx="3956910" cy="220603"/>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t>Physical</a:t>
              </a:r>
              <a:endParaRPr lang="en-US" sz="1400" dirty="0"/>
            </a:p>
          </p:txBody>
        </p:sp>
      </p:grpSp>
      <p:grpSp>
        <p:nvGrpSpPr>
          <p:cNvPr id="5" name="Group 4">
            <a:extLst>
              <a:ext uri="{FF2B5EF4-FFF2-40B4-BE49-F238E27FC236}">
                <a16:creationId xmlns="" xmlns:a16="http://schemas.microsoft.com/office/drawing/2014/main" id="{743754CB-1E0A-4F6A-BE5C-98D11EA524B2}"/>
              </a:ext>
            </a:extLst>
          </p:cNvPr>
          <p:cNvGrpSpPr/>
          <p:nvPr/>
        </p:nvGrpSpPr>
        <p:grpSpPr>
          <a:xfrm>
            <a:off x="993704" y="4622658"/>
            <a:ext cx="10576134" cy="1945137"/>
            <a:chOff x="993704" y="4622658"/>
            <a:chExt cx="10576134" cy="1945137"/>
          </a:xfrm>
        </p:grpSpPr>
        <p:sp>
          <p:nvSpPr>
            <p:cNvPr id="7" name="Oval 6">
              <a:extLst>
                <a:ext uri="{FF2B5EF4-FFF2-40B4-BE49-F238E27FC236}">
                  <a16:creationId xmlns="" xmlns:a16="http://schemas.microsoft.com/office/drawing/2014/main" id="{AFB96D1B-10CD-49EA-A27C-2055D50C21BE}"/>
                </a:ext>
              </a:extLst>
            </p:cNvPr>
            <p:cNvSpPr/>
            <p:nvPr/>
          </p:nvSpPr>
          <p:spPr>
            <a:xfrm>
              <a:off x="8183448" y="5806217"/>
              <a:ext cx="1129614" cy="761578"/>
            </a:xfrm>
            <a:prstGeom prst="ellipse">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it-IT" sz="1400" dirty="0"/>
                <a:t>Rule Interpreter</a:t>
              </a:r>
              <a:endParaRPr lang="en-US" sz="1400" dirty="0"/>
            </a:p>
          </p:txBody>
        </p:sp>
        <p:sp>
          <p:nvSpPr>
            <p:cNvPr id="68" name="Oval 67">
              <a:extLst>
                <a:ext uri="{FF2B5EF4-FFF2-40B4-BE49-F238E27FC236}">
                  <a16:creationId xmlns="" xmlns:a16="http://schemas.microsoft.com/office/drawing/2014/main" id="{623A37E4-57FA-46EF-9459-2E2A9E663C11}"/>
                </a:ext>
              </a:extLst>
            </p:cNvPr>
            <p:cNvSpPr/>
            <p:nvPr/>
          </p:nvSpPr>
          <p:spPr>
            <a:xfrm>
              <a:off x="10121618" y="5806217"/>
              <a:ext cx="1242575" cy="761578"/>
            </a:xfrm>
            <a:prstGeom prst="ellipse">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it-IT" sz="1400" dirty="0"/>
                <a:t>Rule &amp; Data </a:t>
              </a:r>
              <a:r>
                <a:rPr lang="it-IT" sz="1400" dirty="0" err="1"/>
                <a:t>Element</a:t>
              </a:r>
              <a:r>
                <a:rPr lang="it-IT" sz="1400" dirty="0"/>
                <a:t> </a:t>
              </a:r>
              <a:r>
                <a:rPr lang="it-IT" sz="1400" dirty="0" err="1"/>
                <a:t>Selection</a:t>
              </a:r>
              <a:endParaRPr lang="en-US" sz="1400" dirty="0"/>
            </a:p>
          </p:txBody>
        </p:sp>
        <p:grpSp>
          <p:nvGrpSpPr>
            <p:cNvPr id="4" name="Group 3">
              <a:extLst>
                <a:ext uri="{FF2B5EF4-FFF2-40B4-BE49-F238E27FC236}">
                  <a16:creationId xmlns="" xmlns:a16="http://schemas.microsoft.com/office/drawing/2014/main" id="{6690227F-28A2-4A88-819A-F639C7C6481F}"/>
                </a:ext>
              </a:extLst>
            </p:cNvPr>
            <p:cNvGrpSpPr/>
            <p:nvPr/>
          </p:nvGrpSpPr>
          <p:grpSpPr>
            <a:xfrm>
              <a:off x="993704" y="4622658"/>
              <a:ext cx="10576134" cy="1567508"/>
              <a:chOff x="993704" y="4622658"/>
              <a:chExt cx="10576134" cy="1567508"/>
            </a:xfrm>
          </p:grpSpPr>
          <p:sp>
            <p:nvSpPr>
              <p:cNvPr id="44" name="Rectangle: Rounded Corners 43">
                <a:extLst>
                  <a:ext uri="{FF2B5EF4-FFF2-40B4-BE49-F238E27FC236}">
                    <a16:creationId xmlns="" xmlns:a16="http://schemas.microsoft.com/office/drawing/2014/main" id="{82E20DEF-4095-49DA-941D-39728241D917}"/>
                  </a:ext>
                </a:extLst>
              </p:cNvPr>
              <p:cNvSpPr/>
              <p:nvPr/>
            </p:nvSpPr>
            <p:spPr>
              <a:xfrm>
                <a:off x="8248347" y="4918444"/>
                <a:ext cx="999816" cy="413148"/>
              </a:xfrm>
              <a:prstGeom prst="round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t>Working</a:t>
                </a:r>
                <a:r>
                  <a:rPr lang="it-IT" sz="1400" dirty="0"/>
                  <a:t> Memory</a:t>
                </a:r>
                <a:endParaRPr lang="en-US" sz="1400" dirty="0"/>
              </a:p>
            </p:txBody>
          </p:sp>
          <p:sp>
            <p:nvSpPr>
              <p:cNvPr id="45" name="Rectangle 44">
                <a:extLst>
                  <a:ext uri="{FF2B5EF4-FFF2-40B4-BE49-F238E27FC236}">
                    <a16:creationId xmlns="" xmlns:a16="http://schemas.microsoft.com/office/drawing/2014/main" id="{DDD109F4-5664-433A-AB5C-219084E139DA}"/>
                  </a:ext>
                </a:extLst>
              </p:cNvPr>
              <p:cNvSpPr/>
              <p:nvPr/>
            </p:nvSpPr>
            <p:spPr>
              <a:xfrm>
                <a:off x="993704" y="4951940"/>
                <a:ext cx="5655316" cy="923330"/>
              </a:xfrm>
              <a:prstGeom prst="rect">
                <a:avLst/>
              </a:prstGeom>
            </p:spPr>
            <p:txBody>
              <a:bodyPr wrap="square">
                <a:spAutoFit/>
              </a:bodyPr>
              <a:lstStyle/>
              <a:p>
                <a:r>
                  <a:rPr lang="en-US" dirty="0">
                    <a:solidFill>
                      <a:srgbClr val="E96B56"/>
                    </a:solidFill>
                  </a:rPr>
                  <a:t>The computation is organized as an </a:t>
                </a:r>
                <a:r>
                  <a:rPr lang="en-US" b="1" dirty="0">
                    <a:solidFill>
                      <a:srgbClr val="445469"/>
                    </a:solidFill>
                  </a:rPr>
                  <a:t>unordered collection of rules</a:t>
                </a:r>
                <a:r>
                  <a:rPr lang="en-US" dirty="0">
                    <a:solidFill>
                      <a:srgbClr val="E96B56"/>
                    </a:solidFill>
                  </a:rPr>
                  <a:t>, each of which gives a </a:t>
                </a:r>
                <a:r>
                  <a:rPr lang="en-US" b="1" dirty="0">
                    <a:solidFill>
                      <a:srgbClr val="445469"/>
                    </a:solidFill>
                  </a:rPr>
                  <a:t>condition</a:t>
                </a:r>
                <a:r>
                  <a:rPr lang="en-US" dirty="0">
                    <a:solidFill>
                      <a:srgbClr val="E96B56"/>
                    </a:solidFill>
                  </a:rPr>
                  <a:t> under which the rule applies and an </a:t>
                </a:r>
                <a:r>
                  <a:rPr lang="en-US" b="1" dirty="0">
                    <a:solidFill>
                      <a:srgbClr val="445469"/>
                    </a:solidFill>
                  </a:rPr>
                  <a:t>action</a:t>
                </a:r>
                <a:r>
                  <a:rPr lang="en-US" dirty="0">
                    <a:solidFill>
                      <a:srgbClr val="E96B56"/>
                    </a:solidFill>
                  </a:rPr>
                  <a:t> to take when it does apply.</a:t>
                </a:r>
              </a:p>
            </p:txBody>
          </p:sp>
          <p:sp>
            <p:nvSpPr>
              <p:cNvPr id="96" name="Rectangle 95">
                <a:extLst>
                  <a:ext uri="{FF2B5EF4-FFF2-40B4-BE49-F238E27FC236}">
                    <a16:creationId xmlns="" xmlns:a16="http://schemas.microsoft.com/office/drawing/2014/main" id="{0401A679-F297-4116-B164-29F813CB2A81}"/>
                  </a:ext>
                </a:extLst>
              </p:cNvPr>
              <p:cNvSpPr/>
              <p:nvPr/>
            </p:nvSpPr>
            <p:spPr>
              <a:xfrm>
                <a:off x="7519676" y="4836780"/>
                <a:ext cx="707245" cy="338554"/>
              </a:xfrm>
              <a:prstGeom prst="rect">
                <a:avLst/>
              </a:prstGeom>
            </p:spPr>
            <p:txBody>
              <a:bodyPr wrap="none">
                <a:spAutoFit/>
              </a:bodyPr>
              <a:lstStyle/>
              <a:p>
                <a:pPr algn="r"/>
                <a:r>
                  <a:rPr lang="en-US" sz="1600" dirty="0">
                    <a:solidFill>
                      <a:srgbClr val="445469"/>
                    </a:solidFill>
                  </a:rPr>
                  <a:t>Inputs</a:t>
                </a:r>
                <a:endParaRPr lang="en-US" sz="1600" dirty="0"/>
              </a:p>
            </p:txBody>
          </p:sp>
          <p:grpSp>
            <p:nvGrpSpPr>
              <p:cNvPr id="12" name="Group 11">
                <a:extLst>
                  <a:ext uri="{FF2B5EF4-FFF2-40B4-BE49-F238E27FC236}">
                    <a16:creationId xmlns="" xmlns:a16="http://schemas.microsoft.com/office/drawing/2014/main" id="{0885D67B-0F67-4188-89C7-CDA1F89D8005}"/>
                  </a:ext>
                </a:extLst>
              </p:cNvPr>
              <p:cNvGrpSpPr/>
              <p:nvPr/>
            </p:nvGrpSpPr>
            <p:grpSpPr>
              <a:xfrm>
                <a:off x="8617300" y="5331592"/>
                <a:ext cx="261910" cy="474625"/>
                <a:chOff x="8638749" y="5331592"/>
                <a:chExt cx="261910" cy="474625"/>
              </a:xfrm>
            </p:grpSpPr>
            <p:cxnSp>
              <p:nvCxnSpPr>
                <p:cNvPr id="11" name="Straight Arrow Connector 10">
                  <a:extLst>
                    <a:ext uri="{FF2B5EF4-FFF2-40B4-BE49-F238E27FC236}">
                      <a16:creationId xmlns="" xmlns:a16="http://schemas.microsoft.com/office/drawing/2014/main" id="{C8662358-B3BB-46D8-8D99-2BD31E52A9AE}"/>
                    </a:ext>
                  </a:extLst>
                </p:cNvPr>
                <p:cNvCxnSpPr>
                  <a:cxnSpLocks/>
                </p:cNvCxnSpPr>
                <p:nvPr/>
              </p:nvCxnSpPr>
              <p:spPr>
                <a:xfrm>
                  <a:off x="8638749" y="5331592"/>
                  <a:ext cx="0" cy="474625"/>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DC1F81AC-E253-4A88-907C-C9443E139907}"/>
                    </a:ext>
                  </a:extLst>
                </p:cNvPr>
                <p:cNvCxnSpPr>
                  <a:cxnSpLocks/>
                </p:cNvCxnSpPr>
                <p:nvPr/>
              </p:nvCxnSpPr>
              <p:spPr>
                <a:xfrm>
                  <a:off x="8900659" y="5331592"/>
                  <a:ext cx="0" cy="474625"/>
                </a:xfrm>
                <a:prstGeom prst="straightConnector1">
                  <a:avLst/>
                </a:prstGeom>
                <a:ln>
                  <a:solidFill>
                    <a:srgbClr val="44546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5" name="Rectangle 64">
                <a:extLst>
                  <a:ext uri="{FF2B5EF4-FFF2-40B4-BE49-F238E27FC236}">
                    <a16:creationId xmlns="" xmlns:a16="http://schemas.microsoft.com/office/drawing/2014/main" id="{FEE2DDBA-1086-46F7-9608-8A8B87CF7CF8}"/>
                  </a:ext>
                </a:extLst>
              </p:cNvPr>
              <p:cNvSpPr/>
              <p:nvPr/>
            </p:nvSpPr>
            <p:spPr>
              <a:xfrm>
                <a:off x="7365788" y="5851612"/>
                <a:ext cx="861133" cy="338554"/>
              </a:xfrm>
              <a:prstGeom prst="rect">
                <a:avLst/>
              </a:prstGeom>
            </p:spPr>
            <p:txBody>
              <a:bodyPr wrap="none">
                <a:spAutoFit/>
              </a:bodyPr>
              <a:lstStyle/>
              <a:p>
                <a:pPr algn="r"/>
                <a:r>
                  <a:rPr lang="en-US" sz="1600" dirty="0">
                    <a:solidFill>
                      <a:srgbClr val="445469"/>
                    </a:solidFill>
                  </a:rPr>
                  <a:t>Outputs</a:t>
                </a:r>
                <a:endParaRPr lang="en-US" sz="1600" dirty="0"/>
              </a:p>
            </p:txBody>
          </p:sp>
          <p:cxnSp>
            <p:nvCxnSpPr>
              <p:cNvPr id="15" name="Straight Arrow Connector 14">
                <a:extLst>
                  <a:ext uri="{FF2B5EF4-FFF2-40B4-BE49-F238E27FC236}">
                    <a16:creationId xmlns="" xmlns:a16="http://schemas.microsoft.com/office/drawing/2014/main" id="{130BF0FC-7314-4D7B-8A51-BE32927A7439}"/>
                  </a:ext>
                </a:extLst>
              </p:cNvPr>
              <p:cNvCxnSpPr>
                <a:cxnSpLocks/>
              </p:cNvCxnSpPr>
              <p:nvPr/>
            </p:nvCxnSpPr>
            <p:spPr>
              <a:xfrm>
                <a:off x="7564007" y="5125018"/>
                <a:ext cx="646897"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 xmlns:a16="http://schemas.microsoft.com/office/drawing/2014/main" id="{3F1D8341-5F69-4725-AC66-B37FBAF59C02}"/>
                  </a:ext>
                </a:extLst>
              </p:cNvPr>
              <p:cNvCxnSpPr>
                <a:cxnSpLocks/>
              </p:cNvCxnSpPr>
              <p:nvPr/>
            </p:nvCxnSpPr>
            <p:spPr>
              <a:xfrm>
                <a:off x="7541201" y="6187006"/>
                <a:ext cx="646897" cy="0"/>
              </a:xfrm>
              <a:prstGeom prst="straightConnector1">
                <a:avLst/>
              </a:prstGeom>
              <a:ln>
                <a:solidFill>
                  <a:srgbClr val="44546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 xmlns:a16="http://schemas.microsoft.com/office/drawing/2014/main" id="{731038BE-E431-4616-A30D-683F8C7D3518}"/>
                  </a:ext>
                </a:extLst>
              </p:cNvPr>
              <p:cNvCxnSpPr>
                <a:cxnSpLocks/>
                <a:stCxn id="68" idx="1"/>
                <a:endCxn id="44" idx="3"/>
              </p:cNvCxnSpPr>
              <p:nvPr/>
            </p:nvCxnSpPr>
            <p:spPr>
              <a:xfrm flipH="1" flipV="1">
                <a:off x="9248163" y="5125018"/>
                <a:ext cx="1055426" cy="792730"/>
              </a:xfrm>
              <a:prstGeom prst="straightConnector1">
                <a:avLst/>
              </a:prstGeom>
              <a:ln>
                <a:solidFill>
                  <a:srgbClr val="44546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 xmlns:a16="http://schemas.microsoft.com/office/drawing/2014/main" id="{3AE54BC6-D344-4203-A732-3850A2F95B4E}"/>
                  </a:ext>
                </a:extLst>
              </p:cNvPr>
              <p:cNvGrpSpPr/>
              <p:nvPr/>
            </p:nvGrpSpPr>
            <p:grpSpPr>
              <a:xfrm>
                <a:off x="10020263" y="4760707"/>
                <a:ext cx="1445282" cy="375589"/>
                <a:chOff x="9985896" y="4760707"/>
                <a:chExt cx="1445282" cy="375589"/>
              </a:xfrm>
            </p:grpSpPr>
            <p:sp>
              <p:nvSpPr>
                <p:cNvPr id="71" name="Rectangle: Rounded Corners 70">
                  <a:extLst>
                    <a:ext uri="{FF2B5EF4-FFF2-40B4-BE49-F238E27FC236}">
                      <a16:creationId xmlns="" xmlns:a16="http://schemas.microsoft.com/office/drawing/2014/main" id="{8A3125C5-52F1-43FC-B4E2-E670E74E4037}"/>
                    </a:ext>
                  </a:extLst>
                </p:cNvPr>
                <p:cNvSpPr/>
                <p:nvPr/>
              </p:nvSpPr>
              <p:spPr>
                <a:xfrm>
                  <a:off x="9985896" y="4760707"/>
                  <a:ext cx="682888" cy="375589"/>
                </a:xfrm>
                <a:prstGeom prst="round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400" dirty="0"/>
                    <a:t>Rule</a:t>
                  </a:r>
                </a:p>
                <a:p>
                  <a:pPr algn="ctr"/>
                  <a:r>
                    <a:rPr lang="it-IT" sz="1400" dirty="0"/>
                    <a:t>Base</a:t>
                  </a:r>
                  <a:endParaRPr lang="en-US" sz="1400" dirty="0"/>
                </a:p>
              </p:txBody>
            </p:sp>
            <p:sp>
              <p:nvSpPr>
                <p:cNvPr id="72" name="Rectangle: Rounded Corners 71">
                  <a:extLst>
                    <a:ext uri="{FF2B5EF4-FFF2-40B4-BE49-F238E27FC236}">
                      <a16:creationId xmlns="" xmlns:a16="http://schemas.microsoft.com/office/drawing/2014/main" id="{02D9CE6A-FDFD-4DDD-A725-2584CF529A98}"/>
                    </a:ext>
                  </a:extLst>
                </p:cNvPr>
                <p:cNvSpPr/>
                <p:nvPr/>
              </p:nvSpPr>
              <p:spPr>
                <a:xfrm>
                  <a:off x="10748290" y="4760707"/>
                  <a:ext cx="682888" cy="375589"/>
                </a:xfrm>
                <a:prstGeom prst="round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400" dirty="0" err="1"/>
                    <a:t>Fact</a:t>
                  </a:r>
                  <a:r>
                    <a:rPr lang="it-IT" sz="1400" dirty="0"/>
                    <a:t> Memory</a:t>
                  </a:r>
                  <a:endParaRPr lang="en-US" sz="1400" dirty="0"/>
                </a:p>
              </p:txBody>
            </p:sp>
          </p:grpSp>
          <p:sp>
            <p:nvSpPr>
              <p:cNvPr id="73" name="Rectangle: Rounded Corners 72">
                <a:extLst>
                  <a:ext uri="{FF2B5EF4-FFF2-40B4-BE49-F238E27FC236}">
                    <a16:creationId xmlns="" xmlns:a16="http://schemas.microsoft.com/office/drawing/2014/main" id="{FABDD15F-F373-406D-BA6A-003B39B205A3}"/>
                  </a:ext>
                </a:extLst>
              </p:cNvPr>
              <p:cNvSpPr/>
              <p:nvPr/>
            </p:nvSpPr>
            <p:spPr>
              <a:xfrm>
                <a:off x="9915970" y="4622658"/>
                <a:ext cx="1653868" cy="651687"/>
              </a:xfrm>
              <a:prstGeom prst="round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75" name="Straight Arrow Connector 74">
                <a:extLst>
                  <a:ext uri="{FF2B5EF4-FFF2-40B4-BE49-F238E27FC236}">
                    <a16:creationId xmlns="" xmlns:a16="http://schemas.microsoft.com/office/drawing/2014/main" id="{E4B7B1EB-FB1B-4D4C-9400-32F0103C8895}"/>
                  </a:ext>
                </a:extLst>
              </p:cNvPr>
              <p:cNvCxnSpPr>
                <a:cxnSpLocks/>
                <a:stCxn id="68" idx="0"/>
                <a:endCxn id="73" idx="2"/>
              </p:cNvCxnSpPr>
              <p:nvPr/>
            </p:nvCxnSpPr>
            <p:spPr>
              <a:xfrm flipH="1" flipV="1">
                <a:off x="10742904" y="5274345"/>
                <a:ext cx="2" cy="531872"/>
              </a:xfrm>
              <a:prstGeom prst="straightConnector1">
                <a:avLst/>
              </a:prstGeom>
              <a:ln>
                <a:solidFill>
                  <a:srgbClr val="44546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8412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602F432-F4F7-4E7D-AF59-F13587B8CCBD}"/>
              </a:ext>
            </a:extLst>
          </p:cNvPr>
          <p:cNvSpPr>
            <a:spLocks noGrp="1"/>
          </p:cNvSpPr>
          <p:nvPr>
            <p:ph idx="1"/>
          </p:nvPr>
        </p:nvSpPr>
        <p:spPr/>
        <p:txBody>
          <a:bodyPr>
            <a:normAutofit fontScale="77500" lnSpcReduction="20000"/>
          </a:bodyPr>
          <a:lstStyle/>
          <a:p>
            <a:pPr marL="0" indent="0">
              <a:buNone/>
            </a:pPr>
            <a:r>
              <a:rPr lang="en-US" dirty="0"/>
              <a:t>Systems are constructed by combining </a:t>
            </a:r>
            <a:r>
              <a:rPr lang="en-US" b="1" dirty="0">
                <a:solidFill>
                  <a:srgbClr val="E96B56"/>
                </a:solidFill>
              </a:rPr>
              <a:t>subsystems</a:t>
            </a:r>
            <a:r>
              <a:rPr lang="en-US" dirty="0"/>
              <a:t>:</a:t>
            </a:r>
          </a:p>
          <a:p>
            <a:pPr lvl="1"/>
            <a:r>
              <a:rPr lang="en-US" dirty="0"/>
              <a:t>independently </a:t>
            </a:r>
            <a:r>
              <a:rPr lang="en-US" b="1" dirty="0" err="1">
                <a:solidFill>
                  <a:srgbClr val="E96B56"/>
                </a:solidFill>
              </a:rPr>
              <a:t>compilable</a:t>
            </a:r>
            <a:r>
              <a:rPr lang="en-US" b="1" dirty="0">
                <a:solidFill>
                  <a:srgbClr val="E96B56"/>
                </a:solidFill>
              </a:rPr>
              <a:t> modules</a:t>
            </a:r>
            <a:r>
              <a:rPr lang="en-US" dirty="0"/>
              <a:t>, linked by shared data or procedure calls </a:t>
            </a:r>
          </a:p>
          <a:p>
            <a:pPr lvl="1"/>
            <a:r>
              <a:rPr lang="en-US" dirty="0"/>
              <a:t>sets of </a:t>
            </a:r>
            <a:r>
              <a:rPr lang="en-US" b="1" dirty="0">
                <a:solidFill>
                  <a:srgbClr val="E96B56"/>
                </a:solidFill>
              </a:rPr>
              <a:t>design decisions </a:t>
            </a:r>
            <a:r>
              <a:rPr lang="en-US" dirty="0"/>
              <a:t>and the </a:t>
            </a:r>
            <a:r>
              <a:rPr lang="en-US" b="1" dirty="0">
                <a:solidFill>
                  <a:srgbClr val="E96B56"/>
                </a:solidFill>
              </a:rPr>
              <a:t>code</a:t>
            </a:r>
            <a:r>
              <a:rPr lang="en-US" dirty="0"/>
              <a:t> that implements them </a:t>
            </a:r>
          </a:p>
          <a:p>
            <a:pPr marL="0" indent="0">
              <a:buNone/>
            </a:pPr>
            <a:endParaRPr lang="en-US" dirty="0"/>
          </a:p>
          <a:p>
            <a:pPr marL="0" indent="0">
              <a:buNone/>
            </a:pPr>
            <a:r>
              <a:rPr lang="en-US" dirty="0"/>
              <a:t>Subsystems </a:t>
            </a:r>
            <a:r>
              <a:rPr lang="en-US" b="1" dirty="0">
                <a:solidFill>
                  <a:srgbClr val="E96B56"/>
                </a:solidFill>
              </a:rPr>
              <a:t>have an internal structure</a:t>
            </a:r>
            <a:r>
              <a:rPr lang="en-US" dirty="0"/>
              <a:t>. It is often useful to design that substructure at an architectural level before implementing it</a:t>
            </a:r>
          </a:p>
          <a:p>
            <a:pPr marL="0" indent="0">
              <a:buNone/>
            </a:pPr>
            <a:endParaRPr lang="en-US" dirty="0"/>
          </a:p>
          <a:p>
            <a:pPr marL="0" indent="0">
              <a:buNone/>
            </a:pPr>
            <a:r>
              <a:rPr lang="en-US" dirty="0"/>
              <a:t>Each </a:t>
            </a:r>
            <a:r>
              <a:rPr lang="en-US" b="1" dirty="0">
                <a:solidFill>
                  <a:srgbClr val="E96B56"/>
                </a:solidFill>
              </a:rPr>
              <a:t>subsystem</a:t>
            </a:r>
            <a:r>
              <a:rPr lang="en-US" dirty="0"/>
              <a:t> may performs:</a:t>
            </a:r>
          </a:p>
          <a:p>
            <a:pPr lvl="1"/>
            <a:r>
              <a:rPr lang="en-US" dirty="0"/>
              <a:t>a</a:t>
            </a:r>
            <a:r>
              <a:rPr lang="en-US" b="1" dirty="0">
                <a:solidFill>
                  <a:srgbClr val="E96B56"/>
                </a:solidFill>
              </a:rPr>
              <a:t> specific function </a:t>
            </a:r>
            <a:r>
              <a:rPr lang="en-US" dirty="0"/>
              <a:t>to the system being implemented </a:t>
            </a:r>
          </a:p>
          <a:p>
            <a:pPr lvl="1"/>
            <a:r>
              <a:rPr lang="en-US" dirty="0"/>
              <a:t>a </a:t>
            </a:r>
            <a:r>
              <a:rPr lang="en-US" b="1" dirty="0">
                <a:solidFill>
                  <a:srgbClr val="E96B56"/>
                </a:solidFill>
              </a:rPr>
              <a:t>more common function</a:t>
            </a:r>
            <a:r>
              <a:rPr lang="en-US" dirty="0"/>
              <a:t> such as communication or storage</a:t>
            </a:r>
          </a:p>
          <a:p>
            <a:pPr marL="0" indent="0">
              <a:buNone/>
            </a:pPr>
            <a:endParaRPr lang="en-US" dirty="0"/>
          </a:p>
          <a:p>
            <a:pPr marL="0" indent="0">
              <a:buNone/>
            </a:pPr>
            <a:r>
              <a:rPr lang="en-US" b="1" dirty="0">
                <a:solidFill>
                  <a:srgbClr val="E96B56"/>
                </a:solidFill>
              </a:rPr>
              <a:t>Identifying </a:t>
            </a:r>
            <a:r>
              <a:rPr lang="en-US" dirty="0"/>
              <a:t>and</a:t>
            </a:r>
            <a:r>
              <a:rPr lang="en-US" b="1" dirty="0">
                <a:solidFill>
                  <a:srgbClr val="E96B56"/>
                </a:solidFill>
              </a:rPr>
              <a:t> classifying </a:t>
            </a:r>
            <a:r>
              <a:rPr lang="en-US" dirty="0"/>
              <a:t>the system functions that are common to many applications is a significant first step to the development of software architecture.</a:t>
            </a:r>
          </a:p>
        </p:txBody>
      </p:sp>
      <p:sp>
        <p:nvSpPr>
          <p:cNvPr id="2" name="Text Placeholder 1">
            <a:extLst>
              <a:ext uri="{FF2B5EF4-FFF2-40B4-BE49-F238E27FC236}">
                <a16:creationId xmlns="" xmlns:a16="http://schemas.microsoft.com/office/drawing/2014/main" id="{BD08313E-690B-4B16-9E37-1DF08C81140C}"/>
              </a:ext>
            </a:extLst>
          </p:cNvPr>
          <p:cNvSpPr>
            <a:spLocks noGrp="1"/>
          </p:cNvSpPr>
          <p:nvPr>
            <p:ph type="body" sz="quarter" idx="11"/>
          </p:nvPr>
        </p:nvSpPr>
        <p:spPr/>
        <p:txBody>
          <a:bodyPr/>
          <a:lstStyle/>
          <a:p>
            <a:pPr marL="0" indent="0">
              <a:buNone/>
            </a:pPr>
            <a:r>
              <a:rPr lang="it-IT" dirty="0"/>
              <a:t>System-Subsystem </a:t>
            </a:r>
            <a:r>
              <a:rPr lang="it-IT" dirty="0" err="1"/>
              <a:t>Abstraction</a:t>
            </a:r>
            <a:endParaRPr lang="en-US" dirty="0"/>
          </a:p>
        </p:txBody>
      </p:sp>
    </p:spTree>
    <p:extLst>
      <p:ext uri="{BB962C8B-B14F-4D97-AF65-F5344CB8AC3E}">
        <p14:creationId xmlns:p14="http://schemas.microsoft.com/office/powerpoint/2010/main" val="166705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602F432-F4F7-4E7D-AF59-F13587B8CCBD}"/>
              </a:ext>
            </a:extLst>
          </p:cNvPr>
          <p:cNvSpPr>
            <a:spLocks noGrp="1"/>
          </p:cNvSpPr>
          <p:nvPr>
            <p:ph idx="1"/>
          </p:nvPr>
        </p:nvSpPr>
        <p:spPr/>
        <p:txBody>
          <a:bodyPr>
            <a:normAutofit/>
          </a:bodyPr>
          <a:lstStyle/>
          <a:p>
            <a:pPr marL="0" indent="0">
              <a:buNone/>
            </a:pPr>
            <a:r>
              <a:rPr lang="en-US" b="1" dirty="0">
                <a:solidFill>
                  <a:srgbClr val="E96B56"/>
                </a:solidFill>
              </a:rPr>
              <a:t>Relations</a:t>
            </a:r>
            <a:r>
              <a:rPr lang="en-US" dirty="0"/>
              <a:t> between </a:t>
            </a:r>
            <a:r>
              <a:rPr lang="en-US" b="1" dirty="0">
                <a:solidFill>
                  <a:srgbClr val="E96B56"/>
                </a:solidFill>
              </a:rPr>
              <a:t>subsystems </a:t>
            </a:r>
            <a:r>
              <a:rPr lang="en-US" dirty="0"/>
              <a:t>(elements) can be obtained using different approaches:</a:t>
            </a:r>
          </a:p>
          <a:p>
            <a:pPr lvl="1"/>
            <a:r>
              <a:rPr lang="en-US" dirty="0"/>
              <a:t>sensitive to the implementation paradigm of individual units</a:t>
            </a:r>
          </a:p>
          <a:p>
            <a:pPr lvl="2"/>
            <a:r>
              <a:rPr lang="en-US" dirty="0"/>
              <a:t>invocation (e.g., of procedures)</a:t>
            </a:r>
          </a:p>
          <a:p>
            <a:pPr lvl="2"/>
            <a:r>
              <a:rPr lang="en-US" dirty="0"/>
              <a:t>instantiation (e.g., of generic definitions) </a:t>
            </a:r>
          </a:p>
          <a:p>
            <a:pPr lvl="2"/>
            <a:r>
              <a:rPr lang="en-US" dirty="0"/>
              <a:t>replication (</a:t>
            </a:r>
            <a:r>
              <a:rPr lang="en-US" dirty="0" err="1"/>
              <a:t>e.g</a:t>
            </a:r>
            <a:r>
              <a:rPr lang="en-US" dirty="0"/>
              <a:t>, of program text)</a:t>
            </a:r>
          </a:p>
          <a:p>
            <a:pPr lvl="1"/>
            <a:r>
              <a:rPr lang="en-US" dirty="0"/>
              <a:t>not sensitive to the implementation paradigm of individual units:</a:t>
            </a:r>
          </a:p>
          <a:p>
            <a:pPr lvl="2"/>
            <a:r>
              <a:rPr lang="en-US" dirty="0"/>
              <a:t>communication links </a:t>
            </a:r>
          </a:p>
          <a:p>
            <a:pPr lvl="2"/>
            <a:r>
              <a:rPr lang="en-US" dirty="0"/>
              <a:t>pipes</a:t>
            </a:r>
          </a:p>
        </p:txBody>
      </p:sp>
      <p:sp>
        <p:nvSpPr>
          <p:cNvPr id="2" name="Text Placeholder 1">
            <a:extLst>
              <a:ext uri="{FF2B5EF4-FFF2-40B4-BE49-F238E27FC236}">
                <a16:creationId xmlns="" xmlns:a16="http://schemas.microsoft.com/office/drawing/2014/main" id="{BD08313E-690B-4B16-9E37-1DF08C81140C}"/>
              </a:ext>
            </a:extLst>
          </p:cNvPr>
          <p:cNvSpPr>
            <a:spLocks noGrp="1"/>
          </p:cNvSpPr>
          <p:nvPr>
            <p:ph type="body" sz="quarter" idx="11"/>
          </p:nvPr>
        </p:nvSpPr>
        <p:spPr/>
        <p:txBody>
          <a:bodyPr/>
          <a:lstStyle/>
          <a:p>
            <a:pPr marL="0" indent="0">
              <a:buNone/>
            </a:pPr>
            <a:r>
              <a:rPr lang="it-IT" dirty="0"/>
              <a:t>System-Subsystem </a:t>
            </a:r>
            <a:r>
              <a:rPr lang="it-IT" dirty="0" err="1"/>
              <a:t>Abstraction</a:t>
            </a:r>
            <a:endParaRPr lang="en-US" dirty="0"/>
          </a:p>
        </p:txBody>
      </p:sp>
    </p:spTree>
    <p:extLst>
      <p:ext uri="{BB962C8B-B14F-4D97-AF65-F5344CB8AC3E}">
        <p14:creationId xmlns:p14="http://schemas.microsoft.com/office/powerpoint/2010/main" val="2395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4DD05CEB-A928-400C-93CE-6B0EAADD5B9E}"/>
              </a:ext>
            </a:extLst>
          </p:cNvPr>
          <p:cNvSpPr>
            <a:spLocks noGrp="1"/>
          </p:cNvSpPr>
          <p:nvPr>
            <p:ph type="body" sz="quarter" idx="10"/>
          </p:nvPr>
        </p:nvSpPr>
        <p:spPr/>
        <p:txBody>
          <a:bodyPr/>
          <a:lstStyle/>
          <a:p>
            <a:r>
              <a:rPr lang="en-GB" i="1" dirty="0"/>
              <a:t>S</a:t>
            </a:r>
            <a:r>
              <a:rPr lang="it-IT" i="1" dirty="0" err="1"/>
              <a:t>ince</a:t>
            </a:r>
            <a:r>
              <a:rPr lang="it-IT" i="1" dirty="0"/>
              <a:t> the </a:t>
            </a:r>
            <a:r>
              <a:rPr lang="it-IT" i="1" dirty="0" err="1"/>
              <a:t>technology</a:t>
            </a:r>
            <a:r>
              <a:rPr lang="it-IT" i="1" dirty="0"/>
              <a:t> </a:t>
            </a:r>
            <a:r>
              <a:rPr lang="it-IT" i="1" dirty="0" err="1"/>
              <a:t>permits</a:t>
            </a:r>
            <a:r>
              <a:rPr lang="it-IT" i="1" dirty="0"/>
              <a:t> </a:t>
            </a:r>
            <a:r>
              <a:rPr lang="it-IT" b="1" i="1" dirty="0" err="1">
                <a:solidFill>
                  <a:srgbClr val="E96B56"/>
                </a:solidFill>
              </a:rPr>
              <a:t>distributing</a:t>
            </a:r>
            <a:r>
              <a:rPr lang="it-IT" i="1" dirty="0"/>
              <a:t> large </a:t>
            </a:r>
            <a:r>
              <a:rPr lang="it-IT" i="1" dirty="0" err="1"/>
              <a:t>amounts</a:t>
            </a:r>
            <a:r>
              <a:rPr lang="it-IT" i="1" dirty="0"/>
              <a:t> </a:t>
            </a:r>
          </a:p>
          <a:p>
            <a:r>
              <a:rPr lang="it-IT" i="1" dirty="0"/>
              <a:t>of computing facilities in small packages to </a:t>
            </a:r>
            <a:r>
              <a:rPr lang="it-IT" b="1" i="1" dirty="0">
                <a:solidFill>
                  <a:srgbClr val="E96B56"/>
                </a:solidFill>
              </a:rPr>
              <a:t>remote locations</a:t>
            </a:r>
            <a:r>
              <a:rPr lang="it-IT" i="1" dirty="0"/>
              <a:t>, </a:t>
            </a:r>
          </a:p>
          <a:p>
            <a:r>
              <a:rPr lang="it-IT" i="1" dirty="0"/>
              <a:t>some </a:t>
            </a:r>
            <a:r>
              <a:rPr lang="it-IT" i="1" dirty="0" err="1"/>
              <a:t>kind</a:t>
            </a:r>
            <a:r>
              <a:rPr lang="it-IT" i="1" dirty="0"/>
              <a:t> of </a:t>
            </a:r>
            <a:r>
              <a:rPr lang="it-IT" i="1" dirty="0" err="1"/>
              <a:t>structure</a:t>
            </a:r>
            <a:r>
              <a:rPr lang="it-IT" i="1" dirty="0"/>
              <a:t> (or </a:t>
            </a:r>
            <a:r>
              <a:rPr lang="it-IT" i="1" dirty="0" err="1"/>
              <a:t>architecture</a:t>
            </a:r>
            <a:r>
              <a:rPr lang="it-IT" i="1" dirty="0"/>
              <a:t>) </a:t>
            </a:r>
            <a:r>
              <a:rPr lang="it-IT" i="1" dirty="0" err="1"/>
              <a:t>is</a:t>
            </a:r>
            <a:r>
              <a:rPr lang="it-IT" i="1" dirty="0"/>
              <a:t> imperative </a:t>
            </a:r>
          </a:p>
          <a:p>
            <a:r>
              <a:rPr lang="it-IT" i="1" dirty="0" err="1"/>
              <a:t>because</a:t>
            </a:r>
            <a:r>
              <a:rPr lang="it-IT" i="1" dirty="0"/>
              <a:t> </a:t>
            </a:r>
            <a:r>
              <a:rPr lang="it-IT" b="1" i="1" dirty="0" err="1">
                <a:solidFill>
                  <a:srgbClr val="E96B56"/>
                </a:solidFill>
              </a:rPr>
              <a:t>decentralization</a:t>
            </a:r>
            <a:r>
              <a:rPr lang="it-IT" b="1" i="1" dirty="0">
                <a:solidFill>
                  <a:srgbClr val="E96B56"/>
                </a:solidFill>
              </a:rPr>
              <a:t> </a:t>
            </a:r>
            <a:r>
              <a:rPr lang="it-IT" b="1" i="1" dirty="0" err="1">
                <a:solidFill>
                  <a:srgbClr val="E96B56"/>
                </a:solidFill>
              </a:rPr>
              <a:t>without</a:t>
            </a:r>
            <a:r>
              <a:rPr lang="it-IT" b="1" i="1" dirty="0">
                <a:solidFill>
                  <a:srgbClr val="E96B56"/>
                </a:solidFill>
              </a:rPr>
              <a:t> </a:t>
            </a:r>
            <a:r>
              <a:rPr lang="it-IT" b="1" i="1" dirty="0" err="1">
                <a:solidFill>
                  <a:srgbClr val="E96B56"/>
                </a:solidFill>
              </a:rPr>
              <a:t>structure</a:t>
            </a:r>
            <a:r>
              <a:rPr lang="it-IT" b="1" i="1" dirty="0">
                <a:solidFill>
                  <a:srgbClr val="E96B56"/>
                </a:solidFill>
              </a:rPr>
              <a:t> </a:t>
            </a:r>
            <a:r>
              <a:rPr lang="it-IT" b="1" i="1" dirty="0" err="1">
                <a:solidFill>
                  <a:srgbClr val="E96B56"/>
                </a:solidFill>
              </a:rPr>
              <a:t>is</a:t>
            </a:r>
            <a:r>
              <a:rPr lang="it-IT" b="1" i="1" dirty="0">
                <a:solidFill>
                  <a:srgbClr val="E96B56"/>
                </a:solidFill>
              </a:rPr>
              <a:t> </a:t>
            </a:r>
            <a:r>
              <a:rPr lang="it-IT" b="1" i="1" dirty="0" err="1">
                <a:solidFill>
                  <a:srgbClr val="E96B56"/>
                </a:solidFill>
              </a:rPr>
              <a:t>chaos</a:t>
            </a:r>
            <a:r>
              <a:rPr lang="it-IT" i="1" dirty="0"/>
              <a:t>. </a:t>
            </a:r>
          </a:p>
        </p:txBody>
      </p:sp>
      <p:sp>
        <p:nvSpPr>
          <p:cNvPr id="5" name="Rectangle 4">
            <a:extLst>
              <a:ext uri="{FF2B5EF4-FFF2-40B4-BE49-F238E27FC236}">
                <a16:creationId xmlns="" xmlns:a16="http://schemas.microsoft.com/office/drawing/2014/main" id="{3529883E-5D7A-4084-B377-E23A34120077}"/>
              </a:ext>
            </a:extLst>
          </p:cNvPr>
          <p:cNvSpPr/>
          <p:nvPr/>
        </p:nvSpPr>
        <p:spPr>
          <a:xfrm>
            <a:off x="9777685" y="6337960"/>
            <a:ext cx="2414315" cy="523220"/>
          </a:xfrm>
          <a:prstGeom prst="rect">
            <a:avLst/>
          </a:prstGeom>
        </p:spPr>
        <p:txBody>
          <a:bodyPr wrap="none">
            <a:spAutoFit/>
          </a:bodyPr>
          <a:lstStyle/>
          <a:p>
            <a:pPr algn="r"/>
            <a:r>
              <a:rPr lang="en-US" sz="2800" dirty="0">
                <a:solidFill>
                  <a:schemeClr val="bg1"/>
                </a:solidFill>
              </a:rPr>
              <a:t>Zachman, 1987</a:t>
            </a:r>
          </a:p>
        </p:txBody>
      </p:sp>
    </p:spTree>
    <p:extLst>
      <p:ext uri="{BB962C8B-B14F-4D97-AF65-F5344CB8AC3E}">
        <p14:creationId xmlns:p14="http://schemas.microsoft.com/office/powerpoint/2010/main" val="3743524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7F7A0722-81A3-4CDC-9B93-10D1296BE3C1}"/>
              </a:ext>
            </a:extLst>
          </p:cNvPr>
          <p:cNvGrpSpPr/>
          <p:nvPr/>
        </p:nvGrpSpPr>
        <p:grpSpPr>
          <a:xfrm>
            <a:off x="971485" y="3494485"/>
            <a:ext cx="11008369" cy="1208104"/>
            <a:chOff x="1123885" y="3520273"/>
            <a:chExt cx="11008369" cy="1208104"/>
          </a:xfrm>
        </p:grpSpPr>
        <p:sp>
          <p:nvSpPr>
            <p:cNvPr id="32" name="Arrow: Right 31">
              <a:extLst>
                <a:ext uri="{FF2B5EF4-FFF2-40B4-BE49-F238E27FC236}">
                  <a16:creationId xmlns="" xmlns:a16="http://schemas.microsoft.com/office/drawing/2014/main" id="{83A59D33-DE49-4E91-A11D-1F5F2A8787F1}"/>
                </a:ext>
              </a:extLst>
            </p:cNvPr>
            <p:cNvSpPr/>
            <p:nvPr/>
          </p:nvSpPr>
          <p:spPr>
            <a:xfrm>
              <a:off x="1123885" y="3520273"/>
              <a:ext cx="1912805"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err="1">
                  <a:solidFill>
                    <a:srgbClr val="445469"/>
                  </a:solidFill>
                </a:rPr>
                <a:t>Bubble</a:t>
              </a:r>
              <a:r>
                <a:rPr lang="it-IT" dirty="0">
                  <a:solidFill>
                    <a:srgbClr val="445469"/>
                  </a:solidFill>
                </a:rPr>
                <a:t> Charts</a:t>
              </a:r>
              <a:endParaRPr lang="en-US" dirty="0">
                <a:solidFill>
                  <a:srgbClr val="445469"/>
                </a:solidFill>
              </a:endParaRPr>
            </a:p>
          </p:txBody>
        </p:sp>
        <p:sp>
          <p:nvSpPr>
            <p:cNvPr id="33" name="Arrow: Right 32">
              <a:extLst>
                <a:ext uri="{FF2B5EF4-FFF2-40B4-BE49-F238E27FC236}">
                  <a16:creationId xmlns="" xmlns:a16="http://schemas.microsoft.com/office/drawing/2014/main" id="{C040EDE0-511E-4D2C-9334-B035507D5818}"/>
                </a:ext>
              </a:extLst>
            </p:cNvPr>
            <p:cNvSpPr/>
            <p:nvPr/>
          </p:nvSpPr>
          <p:spPr>
            <a:xfrm>
              <a:off x="3397776" y="3520273"/>
              <a:ext cx="1912805"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err="1">
                  <a:solidFill>
                    <a:srgbClr val="445469"/>
                  </a:solidFill>
                </a:rPr>
                <a:t>Architect’s</a:t>
              </a:r>
              <a:r>
                <a:rPr lang="it-IT" dirty="0">
                  <a:solidFill>
                    <a:srgbClr val="445469"/>
                  </a:solidFill>
                </a:rPr>
                <a:t> </a:t>
              </a:r>
              <a:r>
                <a:rPr lang="it-IT" dirty="0" err="1">
                  <a:solidFill>
                    <a:srgbClr val="445469"/>
                  </a:solidFill>
                </a:rPr>
                <a:t>Drawing</a:t>
              </a:r>
              <a:endParaRPr lang="en-US" dirty="0">
                <a:solidFill>
                  <a:srgbClr val="445469"/>
                </a:solidFill>
              </a:endParaRPr>
            </a:p>
          </p:txBody>
        </p:sp>
        <p:sp>
          <p:nvSpPr>
            <p:cNvPr id="34" name="Arrow: Right 33">
              <a:extLst>
                <a:ext uri="{FF2B5EF4-FFF2-40B4-BE49-F238E27FC236}">
                  <a16:creationId xmlns="" xmlns:a16="http://schemas.microsoft.com/office/drawing/2014/main" id="{E2D4AD65-8C97-455C-B31F-19041DD3788B}"/>
                </a:ext>
              </a:extLst>
            </p:cNvPr>
            <p:cNvSpPr/>
            <p:nvPr/>
          </p:nvSpPr>
          <p:spPr>
            <a:xfrm>
              <a:off x="5671667" y="3520273"/>
              <a:ext cx="1912805"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err="1">
                  <a:solidFill>
                    <a:srgbClr val="445469"/>
                  </a:solidFill>
                </a:rPr>
                <a:t>Architect’s</a:t>
              </a:r>
              <a:r>
                <a:rPr lang="it-IT" dirty="0">
                  <a:solidFill>
                    <a:srgbClr val="445469"/>
                  </a:solidFill>
                </a:rPr>
                <a:t> Plan</a:t>
              </a:r>
              <a:endParaRPr lang="en-US" dirty="0">
                <a:solidFill>
                  <a:srgbClr val="445469"/>
                </a:solidFill>
              </a:endParaRPr>
            </a:p>
          </p:txBody>
        </p:sp>
        <p:sp>
          <p:nvSpPr>
            <p:cNvPr id="35" name="Arrow: Right 34">
              <a:extLst>
                <a:ext uri="{FF2B5EF4-FFF2-40B4-BE49-F238E27FC236}">
                  <a16:creationId xmlns="" xmlns:a16="http://schemas.microsoft.com/office/drawing/2014/main" id="{531F1007-9FD5-4992-AEDE-F732A4C4865F}"/>
                </a:ext>
              </a:extLst>
            </p:cNvPr>
            <p:cNvSpPr/>
            <p:nvPr/>
          </p:nvSpPr>
          <p:spPr>
            <a:xfrm>
              <a:off x="7945558" y="3520273"/>
              <a:ext cx="1912805"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err="1">
                  <a:solidFill>
                    <a:srgbClr val="445469"/>
                  </a:solidFill>
                </a:rPr>
                <a:t>Contractor’s</a:t>
              </a:r>
              <a:r>
                <a:rPr lang="it-IT" dirty="0">
                  <a:solidFill>
                    <a:srgbClr val="445469"/>
                  </a:solidFill>
                </a:rPr>
                <a:t> Plan</a:t>
              </a:r>
              <a:endParaRPr lang="en-US" dirty="0">
                <a:solidFill>
                  <a:srgbClr val="445469"/>
                </a:solidFill>
              </a:endParaRPr>
            </a:p>
          </p:txBody>
        </p:sp>
        <p:sp>
          <p:nvSpPr>
            <p:cNvPr id="36" name="Arrow: Right 35">
              <a:extLst>
                <a:ext uri="{FF2B5EF4-FFF2-40B4-BE49-F238E27FC236}">
                  <a16:creationId xmlns="" xmlns:a16="http://schemas.microsoft.com/office/drawing/2014/main" id="{2E890ADD-5884-40DD-8D13-F2B70E77D4D3}"/>
                </a:ext>
              </a:extLst>
            </p:cNvPr>
            <p:cNvSpPr/>
            <p:nvPr/>
          </p:nvSpPr>
          <p:spPr>
            <a:xfrm>
              <a:off x="10219449" y="3520273"/>
              <a:ext cx="1912805"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rgbClr val="445469"/>
                  </a:solidFill>
                </a:rPr>
                <a:t>Shop Plan</a:t>
              </a:r>
              <a:endParaRPr lang="en-US" dirty="0">
                <a:solidFill>
                  <a:srgbClr val="445469"/>
                </a:solidFill>
              </a:endParaRPr>
            </a:p>
          </p:txBody>
        </p:sp>
      </p:grpSp>
      <p:sp>
        <p:nvSpPr>
          <p:cNvPr id="3" name="Text Placeholder 2">
            <a:extLst>
              <a:ext uri="{FF2B5EF4-FFF2-40B4-BE49-F238E27FC236}">
                <a16:creationId xmlns="" xmlns:a16="http://schemas.microsoft.com/office/drawing/2014/main" id="{8512E43C-6AA3-473E-BC8D-A510A5722862}"/>
              </a:ext>
            </a:extLst>
          </p:cNvPr>
          <p:cNvSpPr>
            <a:spLocks noGrp="1"/>
          </p:cNvSpPr>
          <p:nvPr>
            <p:ph type="body" sz="quarter" idx="11"/>
          </p:nvPr>
        </p:nvSpPr>
        <p:spPr/>
        <p:txBody>
          <a:bodyPr/>
          <a:lstStyle/>
          <a:p>
            <a:pPr marL="0" indent="0">
              <a:buNone/>
            </a:pPr>
            <a:r>
              <a:rPr lang="en-GB" dirty="0"/>
              <a:t>Zachman Framework - Building</a:t>
            </a:r>
            <a:endParaRPr lang="en-US" dirty="0"/>
          </a:p>
        </p:txBody>
      </p:sp>
      <p:grpSp>
        <p:nvGrpSpPr>
          <p:cNvPr id="22" name="Group 21">
            <a:extLst>
              <a:ext uri="{FF2B5EF4-FFF2-40B4-BE49-F238E27FC236}">
                <a16:creationId xmlns="" xmlns:a16="http://schemas.microsoft.com/office/drawing/2014/main" id="{69D1633D-1CC2-41BF-8F43-114586537E56}"/>
              </a:ext>
            </a:extLst>
          </p:cNvPr>
          <p:cNvGrpSpPr/>
          <p:nvPr/>
        </p:nvGrpSpPr>
        <p:grpSpPr>
          <a:xfrm>
            <a:off x="827294" y="3406285"/>
            <a:ext cx="2202994" cy="3212564"/>
            <a:chOff x="827294" y="3406285"/>
            <a:chExt cx="2202994" cy="3212564"/>
          </a:xfrm>
        </p:grpSpPr>
        <p:sp>
          <p:nvSpPr>
            <p:cNvPr id="8" name="Rectangle 7">
              <a:extLst>
                <a:ext uri="{FF2B5EF4-FFF2-40B4-BE49-F238E27FC236}">
                  <a16:creationId xmlns="" xmlns:a16="http://schemas.microsoft.com/office/drawing/2014/main" id="{2259957F-4BCD-45DB-ACA8-98EFA7D2CAF3}"/>
                </a:ext>
              </a:extLst>
            </p:cNvPr>
            <p:cNvSpPr/>
            <p:nvPr/>
          </p:nvSpPr>
          <p:spPr>
            <a:xfrm>
              <a:off x="827294" y="3406285"/>
              <a:ext cx="2202994" cy="3212564"/>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tIns="1280160" rtlCol="0" anchor="t"/>
            <a:lstStyle/>
            <a:p>
              <a:pPr algn="ctr"/>
              <a:r>
                <a:rPr lang="en-US" dirty="0">
                  <a:solidFill>
                    <a:schemeClr val="bg1"/>
                  </a:solidFill>
                </a:rPr>
                <a:t>Conceptual representation which depicts the size, shape, and basic intent of the final structure</a:t>
              </a:r>
            </a:p>
          </p:txBody>
        </p:sp>
        <p:sp>
          <p:nvSpPr>
            <p:cNvPr id="9" name="Arrow: Right 8">
              <a:extLst>
                <a:ext uri="{FF2B5EF4-FFF2-40B4-BE49-F238E27FC236}">
                  <a16:creationId xmlns="" xmlns:a16="http://schemas.microsoft.com/office/drawing/2014/main" id="{1EAFD1F1-EB65-4024-97EE-623635E93580}"/>
                </a:ext>
              </a:extLst>
            </p:cNvPr>
            <p:cNvSpPr/>
            <p:nvPr/>
          </p:nvSpPr>
          <p:spPr>
            <a:xfrm>
              <a:off x="971485" y="3494485"/>
              <a:ext cx="1912805" cy="120810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err="1">
                  <a:solidFill>
                    <a:schemeClr val="bg1"/>
                  </a:solidFill>
                </a:rPr>
                <a:t>Bubble</a:t>
              </a:r>
              <a:r>
                <a:rPr lang="it-IT" dirty="0">
                  <a:solidFill>
                    <a:schemeClr val="bg1"/>
                  </a:solidFill>
                </a:rPr>
                <a:t> Charts</a:t>
              </a:r>
              <a:endParaRPr lang="en-US" dirty="0">
                <a:solidFill>
                  <a:schemeClr val="bg1"/>
                </a:solidFill>
              </a:endParaRPr>
            </a:p>
          </p:txBody>
        </p:sp>
      </p:grpSp>
      <p:grpSp>
        <p:nvGrpSpPr>
          <p:cNvPr id="37" name="Group 36">
            <a:extLst>
              <a:ext uri="{FF2B5EF4-FFF2-40B4-BE49-F238E27FC236}">
                <a16:creationId xmlns="" xmlns:a16="http://schemas.microsoft.com/office/drawing/2014/main" id="{802BD9C9-6C11-4F9B-B3E8-FB30F37BB266}"/>
              </a:ext>
            </a:extLst>
          </p:cNvPr>
          <p:cNvGrpSpPr/>
          <p:nvPr/>
        </p:nvGrpSpPr>
        <p:grpSpPr>
          <a:xfrm>
            <a:off x="3101185" y="1550364"/>
            <a:ext cx="2202994" cy="3212564"/>
            <a:chOff x="3101185" y="1550364"/>
            <a:chExt cx="2202994" cy="3212564"/>
          </a:xfrm>
        </p:grpSpPr>
        <p:sp>
          <p:nvSpPr>
            <p:cNvPr id="12" name="Rectangle 11">
              <a:extLst>
                <a:ext uri="{FF2B5EF4-FFF2-40B4-BE49-F238E27FC236}">
                  <a16:creationId xmlns="" xmlns:a16="http://schemas.microsoft.com/office/drawing/2014/main" id="{6A4A07EF-6250-4AEE-8E27-73E7CD5568F2}"/>
                </a:ext>
              </a:extLst>
            </p:cNvPr>
            <p:cNvSpPr/>
            <p:nvPr/>
          </p:nvSpPr>
          <p:spPr>
            <a:xfrm>
              <a:off x="3101185" y="1550364"/>
              <a:ext cx="2202994" cy="3212564"/>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Transcription of the owner’s perceptual requirements, a depiction of the final product from the owner perspective</a:t>
              </a:r>
            </a:p>
          </p:txBody>
        </p:sp>
        <p:sp>
          <p:nvSpPr>
            <p:cNvPr id="13" name="Arrow: Right 12">
              <a:extLst>
                <a:ext uri="{FF2B5EF4-FFF2-40B4-BE49-F238E27FC236}">
                  <a16:creationId xmlns="" xmlns:a16="http://schemas.microsoft.com/office/drawing/2014/main" id="{672DD87B-7EB2-46ED-AC17-E0B12E676C9A}"/>
                </a:ext>
              </a:extLst>
            </p:cNvPr>
            <p:cNvSpPr/>
            <p:nvPr/>
          </p:nvSpPr>
          <p:spPr>
            <a:xfrm>
              <a:off x="3245376" y="3494485"/>
              <a:ext cx="1912805" cy="120810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err="1">
                  <a:solidFill>
                    <a:schemeClr val="bg1"/>
                  </a:solidFill>
                </a:rPr>
                <a:t>Architect’s</a:t>
              </a:r>
              <a:r>
                <a:rPr lang="it-IT" dirty="0">
                  <a:solidFill>
                    <a:schemeClr val="bg1"/>
                  </a:solidFill>
                </a:rPr>
                <a:t> </a:t>
              </a:r>
              <a:r>
                <a:rPr lang="it-IT" dirty="0" err="1">
                  <a:solidFill>
                    <a:schemeClr val="bg1"/>
                  </a:solidFill>
                </a:rPr>
                <a:t>Drawing</a:t>
              </a:r>
              <a:endParaRPr lang="en-US" dirty="0">
                <a:solidFill>
                  <a:schemeClr val="bg1"/>
                </a:solidFill>
              </a:endParaRPr>
            </a:p>
          </p:txBody>
        </p:sp>
      </p:grpSp>
      <p:grpSp>
        <p:nvGrpSpPr>
          <p:cNvPr id="38" name="Group 37">
            <a:extLst>
              <a:ext uri="{FF2B5EF4-FFF2-40B4-BE49-F238E27FC236}">
                <a16:creationId xmlns="" xmlns:a16="http://schemas.microsoft.com/office/drawing/2014/main" id="{69BAAE02-876F-47FC-87E6-0DEC472FE6D6}"/>
              </a:ext>
            </a:extLst>
          </p:cNvPr>
          <p:cNvGrpSpPr/>
          <p:nvPr/>
        </p:nvGrpSpPr>
        <p:grpSpPr>
          <a:xfrm>
            <a:off x="5375076" y="3406285"/>
            <a:ext cx="2202994" cy="3212564"/>
            <a:chOff x="5375076" y="3406285"/>
            <a:chExt cx="2202994" cy="3212564"/>
          </a:xfrm>
        </p:grpSpPr>
        <p:sp>
          <p:nvSpPr>
            <p:cNvPr id="17" name="Rectangle 16">
              <a:extLst>
                <a:ext uri="{FF2B5EF4-FFF2-40B4-BE49-F238E27FC236}">
                  <a16:creationId xmlns="" xmlns:a16="http://schemas.microsoft.com/office/drawing/2014/main" id="{5ACC2E1F-F6BB-43B9-A5A0-D533D7291327}"/>
                </a:ext>
              </a:extLst>
            </p:cNvPr>
            <p:cNvSpPr/>
            <p:nvPr/>
          </p:nvSpPr>
          <p:spPr>
            <a:xfrm>
              <a:off x="5375076" y="3406285"/>
              <a:ext cx="2202994" cy="3212564"/>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tIns="1280160" rtlCol="0" anchor="t"/>
            <a:lstStyle/>
            <a:p>
              <a:pPr algn="ctr"/>
              <a:r>
                <a:rPr lang="en-US" dirty="0">
                  <a:solidFill>
                    <a:srgbClr val="E96B56"/>
                  </a:solidFill>
                </a:rPr>
                <a:t>Designer representation of the product: it puts an explicit specification to material composition of the final product</a:t>
              </a:r>
            </a:p>
          </p:txBody>
        </p:sp>
        <p:sp>
          <p:nvSpPr>
            <p:cNvPr id="18" name="Arrow: Right 17">
              <a:extLst>
                <a:ext uri="{FF2B5EF4-FFF2-40B4-BE49-F238E27FC236}">
                  <a16:creationId xmlns="" xmlns:a16="http://schemas.microsoft.com/office/drawing/2014/main" id="{CC46CB65-134A-4245-9549-8D8B1D25FEE3}"/>
                </a:ext>
              </a:extLst>
            </p:cNvPr>
            <p:cNvSpPr/>
            <p:nvPr/>
          </p:nvSpPr>
          <p:spPr>
            <a:xfrm>
              <a:off x="5519267" y="3494485"/>
              <a:ext cx="1912805" cy="1208104"/>
            </a:xfrm>
            <a:prstGeom prst="rightArrow">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err="1">
                  <a:solidFill>
                    <a:srgbClr val="E96B56"/>
                  </a:solidFill>
                </a:rPr>
                <a:t>Architect’s</a:t>
              </a:r>
              <a:r>
                <a:rPr lang="it-IT" dirty="0">
                  <a:solidFill>
                    <a:srgbClr val="E96B56"/>
                  </a:solidFill>
                </a:rPr>
                <a:t> Plan</a:t>
              </a:r>
              <a:endParaRPr lang="en-US" dirty="0">
                <a:solidFill>
                  <a:srgbClr val="E96B56"/>
                </a:solidFill>
              </a:endParaRPr>
            </a:p>
          </p:txBody>
        </p:sp>
      </p:grpSp>
      <p:grpSp>
        <p:nvGrpSpPr>
          <p:cNvPr id="39" name="Group 38">
            <a:extLst>
              <a:ext uri="{FF2B5EF4-FFF2-40B4-BE49-F238E27FC236}">
                <a16:creationId xmlns="" xmlns:a16="http://schemas.microsoft.com/office/drawing/2014/main" id="{ED02EB4B-97FE-4063-BE08-2C5CF0EF8564}"/>
              </a:ext>
            </a:extLst>
          </p:cNvPr>
          <p:cNvGrpSpPr/>
          <p:nvPr/>
        </p:nvGrpSpPr>
        <p:grpSpPr>
          <a:xfrm>
            <a:off x="7648967" y="1550364"/>
            <a:ext cx="2202994" cy="3212564"/>
            <a:chOff x="7648967" y="1550364"/>
            <a:chExt cx="2202994" cy="3212564"/>
          </a:xfrm>
        </p:grpSpPr>
        <p:sp>
          <p:nvSpPr>
            <p:cNvPr id="20" name="Rectangle 19">
              <a:extLst>
                <a:ext uri="{FF2B5EF4-FFF2-40B4-BE49-F238E27FC236}">
                  <a16:creationId xmlns="" xmlns:a16="http://schemas.microsoft.com/office/drawing/2014/main" id="{0E93B3A1-C712-4DB7-9B7B-90E68E6F07DE}"/>
                </a:ext>
              </a:extLst>
            </p:cNvPr>
            <p:cNvSpPr/>
            <p:nvPr/>
          </p:nvSpPr>
          <p:spPr>
            <a:xfrm>
              <a:off x="7648967" y="1550364"/>
              <a:ext cx="2202994" cy="3212564"/>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Plan from the builder perspective. Technological and natural constraints could force the builder to change the original plan</a:t>
              </a:r>
            </a:p>
          </p:txBody>
        </p:sp>
        <p:sp>
          <p:nvSpPr>
            <p:cNvPr id="21" name="Arrow: Right 20">
              <a:extLst>
                <a:ext uri="{FF2B5EF4-FFF2-40B4-BE49-F238E27FC236}">
                  <a16:creationId xmlns="" xmlns:a16="http://schemas.microsoft.com/office/drawing/2014/main" id="{7483E73B-4638-47DA-9973-7D73A9AFE112}"/>
                </a:ext>
              </a:extLst>
            </p:cNvPr>
            <p:cNvSpPr/>
            <p:nvPr/>
          </p:nvSpPr>
          <p:spPr>
            <a:xfrm>
              <a:off x="7793158" y="3494485"/>
              <a:ext cx="1912805" cy="120810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err="1">
                  <a:solidFill>
                    <a:schemeClr val="bg1"/>
                  </a:solidFill>
                </a:rPr>
                <a:t>Contractor’s</a:t>
              </a:r>
              <a:r>
                <a:rPr lang="it-IT" dirty="0">
                  <a:solidFill>
                    <a:schemeClr val="bg1"/>
                  </a:solidFill>
                </a:rPr>
                <a:t> Plan</a:t>
              </a:r>
              <a:endParaRPr lang="en-US" dirty="0">
                <a:solidFill>
                  <a:schemeClr val="bg1"/>
                </a:solidFill>
              </a:endParaRPr>
            </a:p>
          </p:txBody>
        </p:sp>
      </p:grpSp>
      <p:grpSp>
        <p:nvGrpSpPr>
          <p:cNvPr id="40" name="Group 39">
            <a:extLst>
              <a:ext uri="{FF2B5EF4-FFF2-40B4-BE49-F238E27FC236}">
                <a16:creationId xmlns="" xmlns:a16="http://schemas.microsoft.com/office/drawing/2014/main" id="{2CDE8DE5-E4E8-4A80-933E-413357AF7EE6}"/>
              </a:ext>
            </a:extLst>
          </p:cNvPr>
          <p:cNvGrpSpPr/>
          <p:nvPr/>
        </p:nvGrpSpPr>
        <p:grpSpPr>
          <a:xfrm>
            <a:off x="9922858" y="3406285"/>
            <a:ext cx="2202994" cy="3212564"/>
            <a:chOff x="9922858" y="3406285"/>
            <a:chExt cx="2202994" cy="3212564"/>
          </a:xfrm>
        </p:grpSpPr>
        <p:sp>
          <p:nvSpPr>
            <p:cNvPr id="24" name="Rectangle 23">
              <a:extLst>
                <a:ext uri="{FF2B5EF4-FFF2-40B4-BE49-F238E27FC236}">
                  <a16:creationId xmlns="" xmlns:a16="http://schemas.microsoft.com/office/drawing/2014/main" id="{F510111A-AE8A-4450-B4D4-03C7F1F1334B}"/>
                </a:ext>
              </a:extLst>
            </p:cNvPr>
            <p:cNvSpPr/>
            <p:nvPr/>
          </p:nvSpPr>
          <p:spPr>
            <a:xfrm>
              <a:off x="9922858" y="3406285"/>
              <a:ext cx="2202994" cy="3212564"/>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tIns="1280160" rtlCol="0" anchor="t"/>
            <a:lstStyle/>
            <a:p>
              <a:pPr algn="ctr"/>
              <a:r>
                <a:rPr lang="en-US" dirty="0">
                  <a:solidFill>
                    <a:schemeClr val="bg1"/>
                  </a:solidFill>
                </a:rPr>
                <a:t>View for subcontractors. No more a contextual view, but only turn key elements to be built</a:t>
              </a:r>
            </a:p>
          </p:txBody>
        </p:sp>
        <p:sp>
          <p:nvSpPr>
            <p:cNvPr id="25" name="Arrow: Right 24">
              <a:extLst>
                <a:ext uri="{FF2B5EF4-FFF2-40B4-BE49-F238E27FC236}">
                  <a16:creationId xmlns="" xmlns:a16="http://schemas.microsoft.com/office/drawing/2014/main" id="{614F409A-C735-46D6-A9F6-32ECFF631D01}"/>
                </a:ext>
              </a:extLst>
            </p:cNvPr>
            <p:cNvSpPr/>
            <p:nvPr/>
          </p:nvSpPr>
          <p:spPr>
            <a:xfrm>
              <a:off x="10067049" y="3494485"/>
              <a:ext cx="1912805" cy="120810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bg1"/>
                  </a:solidFill>
                </a:rPr>
                <a:t>Shop Plan</a:t>
              </a:r>
              <a:endParaRPr lang="en-US" dirty="0">
                <a:solidFill>
                  <a:schemeClr val="bg1"/>
                </a:solidFill>
              </a:endParaRPr>
            </a:p>
          </p:txBody>
        </p:sp>
      </p:grpSp>
    </p:spTree>
    <p:extLst>
      <p:ext uri="{BB962C8B-B14F-4D97-AF65-F5344CB8AC3E}">
        <p14:creationId xmlns:p14="http://schemas.microsoft.com/office/powerpoint/2010/main" val="12947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789E535-434B-46A1-B684-A9361BFA1B83}"/>
              </a:ext>
            </a:extLst>
          </p:cNvPr>
          <p:cNvSpPr>
            <a:spLocks noGrp="1"/>
          </p:cNvSpPr>
          <p:nvPr>
            <p:ph type="body" sz="quarter" idx="11"/>
          </p:nvPr>
        </p:nvSpPr>
        <p:spPr/>
        <p:txBody>
          <a:bodyPr/>
          <a:lstStyle/>
          <a:p>
            <a:pPr marL="0" indent="0">
              <a:buNone/>
            </a:pPr>
            <a:r>
              <a:rPr lang="it-IT" dirty="0"/>
              <a:t>Multiple </a:t>
            </a:r>
            <a:r>
              <a:rPr lang="it-IT" dirty="0" err="1"/>
              <a:t>Views</a:t>
            </a:r>
            <a:endParaRPr lang="en-US" dirty="0"/>
          </a:p>
        </p:txBody>
      </p:sp>
      <p:pic>
        <p:nvPicPr>
          <p:cNvPr id="4" name="Graphic 3">
            <a:extLst>
              <a:ext uri="{FF2B5EF4-FFF2-40B4-BE49-F238E27FC236}">
                <a16:creationId xmlns="" xmlns:a16="http://schemas.microsoft.com/office/drawing/2014/main" id="{5C1C1FFE-F2FC-41BF-BE79-F9B84807A2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38200" y="2966466"/>
            <a:ext cx="2262765" cy="2262765"/>
          </a:xfrm>
          <a:prstGeom prst="rect">
            <a:avLst/>
          </a:prstGeom>
        </p:spPr>
      </p:pic>
      <p:grpSp>
        <p:nvGrpSpPr>
          <p:cNvPr id="22" name="Group 21">
            <a:extLst>
              <a:ext uri="{FF2B5EF4-FFF2-40B4-BE49-F238E27FC236}">
                <a16:creationId xmlns="" xmlns:a16="http://schemas.microsoft.com/office/drawing/2014/main" id="{6B787436-47A9-477E-AC2C-2CA042D15A02}"/>
              </a:ext>
            </a:extLst>
          </p:cNvPr>
          <p:cNvGrpSpPr/>
          <p:nvPr/>
        </p:nvGrpSpPr>
        <p:grpSpPr>
          <a:xfrm>
            <a:off x="4060209" y="2272869"/>
            <a:ext cx="5131558" cy="1404999"/>
            <a:chOff x="4060209" y="1590480"/>
            <a:chExt cx="5131558" cy="1404999"/>
          </a:xfrm>
        </p:grpSpPr>
        <p:pic>
          <p:nvPicPr>
            <p:cNvPr id="8" name="Graphic 7">
              <a:extLst>
                <a:ext uri="{FF2B5EF4-FFF2-40B4-BE49-F238E27FC236}">
                  <a16:creationId xmlns="" xmlns:a16="http://schemas.microsoft.com/office/drawing/2014/main" id="{6ACF24A7-EE88-402B-A967-B85F6019CB2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315129" y="1668432"/>
              <a:ext cx="1249095" cy="1249095"/>
            </a:xfrm>
            <a:prstGeom prst="rect">
              <a:avLst/>
            </a:prstGeom>
          </p:spPr>
        </p:pic>
        <p:sp>
          <p:nvSpPr>
            <p:cNvPr id="15" name="Rectangle 14">
              <a:extLst>
                <a:ext uri="{FF2B5EF4-FFF2-40B4-BE49-F238E27FC236}">
                  <a16:creationId xmlns="" xmlns:a16="http://schemas.microsoft.com/office/drawing/2014/main" id="{3EDCCDC1-10C9-41BB-888B-38A7ECCDA1E6}"/>
                </a:ext>
              </a:extLst>
            </p:cNvPr>
            <p:cNvSpPr/>
            <p:nvPr/>
          </p:nvSpPr>
          <p:spPr>
            <a:xfrm>
              <a:off x="4060209" y="1590480"/>
              <a:ext cx="5131558" cy="1404999"/>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lIns="1920240" rtlCol="0" anchor="ctr"/>
            <a:lstStyle/>
            <a:p>
              <a:r>
                <a:rPr lang="it-IT" dirty="0">
                  <a:solidFill>
                    <a:srgbClr val="445469"/>
                  </a:solidFill>
                </a:rPr>
                <a:t>The </a:t>
              </a:r>
              <a:r>
                <a:rPr lang="it-IT" b="1" dirty="0" err="1">
                  <a:solidFill>
                    <a:srgbClr val="E96B56"/>
                  </a:solidFill>
                </a:rPr>
                <a:t>Owner</a:t>
              </a:r>
              <a:r>
                <a:rPr lang="it-IT" b="1" dirty="0">
                  <a:solidFill>
                    <a:srgbClr val="445469"/>
                  </a:solidFill>
                </a:rPr>
                <a:t> </a:t>
              </a:r>
              <a:r>
                <a:rPr lang="it-IT" dirty="0" err="1">
                  <a:solidFill>
                    <a:srgbClr val="445469"/>
                  </a:solidFill>
                </a:rPr>
                <a:t>needs</a:t>
              </a:r>
              <a:r>
                <a:rPr lang="it-IT" dirty="0">
                  <a:solidFill>
                    <a:srgbClr val="445469"/>
                  </a:solidFill>
                </a:rPr>
                <a:t> the building for a </a:t>
              </a:r>
              <a:r>
                <a:rPr lang="it-IT" dirty="0" err="1">
                  <a:solidFill>
                    <a:srgbClr val="445469"/>
                  </a:solidFill>
                </a:rPr>
                <a:t>specific</a:t>
              </a:r>
              <a:r>
                <a:rPr lang="it-IT" dirty="0">
                  <a:solidFill>
                    <a:srgbClr val="445469"/>
                  </a:solidFill>
                </a:rPr>
                <a:t> </a:t>
              </a:r>
              <a:r>
                <a:rPr lang="it-IT" dirty="0" err="1">
                  <a:solidFill>
                    <a:srgbClr val="445469"/>
                  </a:solidFill>
                </a:rPr>
                <a:t>purpose</a:t>
              </a:r>
              <a:r>
                <a:rPr lang="it-IT" dirty="0">
                  <a:solidFill>
                    <a:srgbClr val="445469"/>
                  </a:solidFill>
                </a:rPr>
                <a:t>. He/</a:t>
              </a:r>
              <a:r>
                <a:rPr lang="it-IT" dirty="0" err="1">
                  <a:solidFill>
                    <a:srgbClr val="445469"/>
                  </a:solidFill>
                </a:rPr>
                <a:t>she</a:t>
              </a:r>
              <a:r>
                <a:rPr lang="it-IT" dirty="0">
                  <a:solidFill>
                    <a:srgbClr val="445469"/>
                  </a:solidFill>
                </a:rPr>
                <a:t> </a:t>
              </a:r>
              <a:r>
                <a:rPr lang="it-IT" dirty="0" err="1">
                  <a:solidFill>
                    <a:srgbClr val="445469"/>
                  </a:solidFill>
                </a:rPr>
                <a:t>does</a:t>
              </a:r>
              <a:r>
                <a:rPr lang="it-IT" dirty="0">
                  <a:solidFill>
                    <a:srgbClr val="445469"/>
                  </a:solidFill>
                </a:rPr>
                <a:t> </a:t>
              </a:r>
              <a:r>
                <a:rPr lang="it-IT" dirty="0" err="1">
                  <a:solidFill>
                    <a:srgbClr val="445469"/>
                  </a:solidFill>
                </a:rPr>
                <a:t>not</a:t>
              </a:r>
              <a:r>
                <a:rPr lang="it-IT" dirty="0">
                  <a:solidFill>
                    <a:srgbClr val="445469"/>
                  </a:solidFill>
                </a:rPr>
                <a:t> know </a:t>
              </a:r>
              <a:r>
                <a:rPr lang="it-IT" dirty="0" err="1">
                  <a:solidFill>
                    <a:srgbClr val="445469"/>
                  </a:solidFill>
                </a:rPr>
                <a:t>how</a:t>
              </a:r>
              <a:r>
                <a:rPr lang="it-IT" dirty="0">
                  <a:solidFill>
                    <a:srgbClr val="445469"/>
                  </a:solidFill>
                </a:rPr>
                <a:t>, </a:t>
              </a:r>
              <a:r>
                <a:rPr lang="it-IT" dirty="0" err="1">
                  <a:solidFill>
                    <a:srgbClr val="445469"/>
                  </a:solidFill>
                </a:rPr>
                <a:t>but</a:t>
              </a:r>
              <a:r>
                <a:rPr lang="it-IT" dirty="0">
                  <a:solidFill>
                    <a:srgbClr val="445469"/>
                  </a:solidFill>
                </a:rPr>
                <a:t> he/</a:t>
              </a:r>
              <a:r>
                <a:rPr lang="it-IT" dirty="0" err="1">
                  <a:solidFill>
                    <a:srgbClr val="445469"/>
                  </a:solidFill>
                </a:rPr>
                <a:t>she</a:t>
              </a:r>
              <a:r>
                <a:rPr lang="it-IT" dirty="0">
                  <a:solidFill>
                    <a:srgbClr val="445469"/>
                  </a:solidFill>
                </a:rPr>
                <a:t> </a:t>
              </a:r>
              <a:r>
                <a:rPr lang="it-IT" dirty="0" err="1">
                  <a:solidFill>
                    <a:srgbClr val="445469"/>
                  </a:solidFill>
                </a:rPr>
                <a:t>knows</a:t>
              </a:r>
              <a:r>
                <a:rPr lang="it-IT" dirty="0">
                  <a:solidFill>
                    <a:srgbClr val="445469"/>
                  </a:solidFill>
                </a:rPr>
                <a:t> </a:t>
              </a:r>
              <a:r>
                <a:rPr lang="it-IT" dirty="0" err="1">
                  <a:solidFill>
                    <a:srgbClr val="445469"/>
                  </a:solidFill>
                </a:rPr>
                <a:t>perfectly</a:t>
              </a:r>
              <a:r>
                <a:rPr lang="it-IT" dirty="0">
                  <a:solidFill>
                    <a:srgbClr val="445469"/>
                  </a:solidFill>
                </a:rPr>
                <a:t> </a:t>
              </a:r>
              <a:r>
                <a:rPr lang="it-IT" b="1" dirty="0" err="1">
                  <a:solidFill>
                    <a:srgbClr val="E96B56"/>
                  </a:solidFill>
                </a:rPr>
                <a:t>why</a:t>
              </a:r>
              <a:endParaRPr lang="en-US" b="1" dirty="0">
                <a:solidFill>
                  <a:srgbClr val="E96B56"/>
                </a:solidFill>
              </a:endParaRPr>
            </a:p>
          </p:txBody>
        </p:sp>
      </p:grpSp>
      <p:grpSp>
        <p:nvGrpSpPr>
          <p:cNvPr id="23" name="Group 22">
            <a:extLst>
              <a:ext uri="{FF2B5EF4-FFF2-40B4-BE49-F238E27FC236}">
                <a16:creationId xmlns="" xmlns:a16="http://schemas.microsoft.com/office/drawing/2014/main" id="{ECE6DF38-C16D-4708-9203-3DC5779229B9}"/>
              </a:ext>
            </a:extLst>
          </p:cNvPr>
          <p:cNvGrpSpPr/>
          <p:nvPr/>
        </p:nvGrpSpPr>
        <p:grpSpPr>
          <a:xfrm>
            <a:off x="5378797" y="3736544"/>
            <a:ext cx="5131558" cy="1404999"/>
            <a:chOff x="5378797" y="3395349"/>
            <a:chExt cx="5131558" cy="1404999"/>
          </a:xfrm>
        </p:grpSpPr>
        <p:pic>
          <p:nvPicPr>
            <p:cNvPr id="6" name="Graphic 5">
              <a:extLst>
                <a:ext uri="{FF2B5EF4-FFF2-40B4-BE49-F238E27FC236}">
                  <a16:creationId xmlns="" xmlns:a16="http://schemas.microsoft.com/office/drawing/2014/main" id="{CEF82A68-CE20-48CF-8586-E7D9DACD0C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571262" y="3410846"/>
              <a:ext cx="1374005" cy="1374005"/>
            </a:xfrm>
            <a:prstGeom prst="rect">
              <a:avLst/>
            </a:prstGeom>
          </p:spPr>
        </p:pic>
        <p:sp>
          <p:nvSpPr>
            <p:cNvPr id="16" name="Rectangle 15">
              <a:extLst>
                <a:ext uri="{FF2B5EF4-FFF2-40B4-BE49-F238E27FC236}">
                  <a16:creationId xmlns="" xmlns:a16="http://schemas.microsoft.com/office/drawing/2014/main" id="{73B38D94-5074-416C-AC2C-F18F91C88093}"/>
                </a:ext>
              </a:extLst>
            </p:cNvPr>
            <p:cNvSpPr/>
            <p:nvPr/>
          </p:nvSpPr>
          <p:spPr>
            <a:xfrm>
              <a:off x="5378797" y="3395349"/>
              <a:ext cx="5131558" cy="1404999"/>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lIns="1920240" rtlCol="0" anchor="ctr"/>
            <a:lstStyle/>
            <a:p>
              <a:r>
                <a:rPr lang="it-IT" dirty="0">
                  <a:solidFill>
                    <a:srgbClr val="445469"/>
                  </a:solidFill>
                </a:rPr>
                <a:t>The </a:t>
              </a:r>
              <a:r>
                <a:rPr lang="it-IT" b="1" dirty="0">
                  <a:solidFill>
                    <a:srgbClr val="E96B56"/>
                  </a:solidFill>
                </a:rPr>
                <a:t>Architect</a:t>
              </a:r>
              <a:r>
                <a:rPr lang="it-IT" b="1" dirty="0">
                  <a:solidFill>
                    <a:srgbClr val="445469"/>
                  </a:solidFill>
                </a:rPr>
                <a:t> </a:t>
              </a:r>
              <a:r>
                <a:rPr lang="it-IT" dirty="0" err="1">
                  <a:solidFill>
                    <a:srgbClr val="445469"/>
                  </a:solidFill>
                </a:rPr>
                <a:t>needs</a:t>
              </a:r>
              <a:r>
                <a:rPr lang="it-IT" dirty="0">
                  <a:solidFill>
                    <a:srgbClr val="445469"/>
                  </a:solidFill>
                </a:rPr>
                <a:t> to project and </a:t>
              </a:r>
              <a:r>
                <a:rPr lang="it-IT" dirty="0" err="1">
                  <a:solidFill>
                    <a:srgbClr val="445469"/>
                  </a:solidFill>
                </a:rPr>
                <a:t>formalize</a:t>
              </a:r>
              <a:r>
                <a:rPr lang="it-IT" dirty="0">
                  <a:solidFill>
                    <a:srgbClr val="445469"/>
                  </a:solidFill>
                </a:rPr>
                <a:t> </a:t>
              </a:r>
              <a:r>
                <a:rPr lang="it-IT" dirty="0" err="1">
                  <a:solidFill>
                    <a:srgbClr val="445469"/>
                  </a:solidFill>
                </a:rPr>
                <a:t>something</a:t>
              </a:r>
              <a:r>
                <a:rPr lang="it-IT" dirty="0">
                  <a:solidFill>
                    <a:srgbClr val="445469"/>
                  </a:solidFill>
                </a:rPr>
                <a:t> </a:t>
              </a:r>
              <a:r>
                <a:rPr lang="it-IT" dirty="0" err="1">
                  <a:solidFill>
                    <a:srgbClr val="445469"/>
                  </a:solidFill>
                </a:rPr>
                <a:t>that</a:t>
              </a:r>
              <a:r>
                <a:rPr lang="it-IT" dirty="0">
                  <a:solidFill>
                    <a:srgbClr val="445469"/>
                  </a:solidFill>
                </a:rPr>
                <a:t> </a:t>
              </a:r>
              <a:r>
                <a:rPr lang="it-IT" dirty="0" err="1">
                  <a:solidFill>
                    <a:srgbClr val="445469"/>
                  </a:solidFill>
                </a:rPr>
                <a:t>fit</a:t>
              </a:r>
              <a:r>
                <a:rPr lang="it-IT" dirty="0">
                  <a:solidFill>
                    <a:srgbClr val="445469"/>
                  </a:solidFill>
                </a:rPr>
                <a:t> </a:t>
              </a:r>
              <a:r>
                <a:rPr lang="it-IT" dirty="0" err="1">
                  <a:solidFill>
                    <a:srgbClr val="445469"/>
                  </a:solidFill>
                </a:rPr>
                <a:t>completely</a:t>
              </a:r>
              <a:r>
                <a:rPr lang="it-IT" dirty="0">
                  <a:solidFill>
                    <a:srgbClr val="445469"/>
                  </a:solidFill>
                </a:rPr>
                <a:t> with </a:t>
              </a:r>
              <a:r>
                <a:rPr lang="it-IT" dirty="0" err="1">
                  <a:solidFill>
                    <a:srgbClr val="445469"/>
                  </a:solidFill>
                </a:rPr>
                <a:t>owner’s</a:t>
              </a:r>
              <a:r>
                <a:rPr lang="it-IT" dirty="0">
                  <a:solidFill>
                    <a:srgbClr val="445469"/>
                  </a:solidFill>
                </a:rPr>
                <a:t> </a:t>
              </a:r>
              <a:r>
                <a:rPr lang="it-IT" dirty="0" err="1">
                  <a:solidFill>
                    <a:srgbClr val="445469"/>
                  </a:solidFill>
                </a:rPr>
                <a:t>needs</a:t>
              </a:r>
              <a:r>
                <a:rPr lang="it-IT" dirty="0">
                  <a:solidFill>
                    <a:srgbClr val="445469"/>
                  </a:solidFill>
                </a:rPr>
                <a:t>, to plan the </a:t>
              </a:r>
              <a:r>
                <a:rPr lang="it-IT" b="1" dirty="0" err="1">
                  <a:solidFill>
                    <a:srgbClr val="E96B56"/>
                  </a:solidFill>
                </a:rPr>
                <a:t>what</a:t>
              </a:r>
              <a:r>
                <a:rPr lang="it-IT" dirty="0">
                  <a:solidFill>
                    <a:srgbClr val="445469"/>
                  </a:solidFill>
                </a:rPr>
                <a:t> </a:t>
              </a:r>
              <a:endParaRPr lang="en-US" b="1" dirty="0">
                <a:solidFill>
                  <a:srgbClr val="E96B56"/>
                </a:solidFill>
              </a:endParaRPr>
            </a:p>
          </p:txBody>
        </p:sp>
      </p:grpSp>
      <p:grpSp>
        <p:nvGrpSpPr>
          <p:cNvPr id="24" name="Group 23">
            <a:extLst>
              <a:ext uri="{FF2B5EF4-FFF2-40B4-BE49-F238E27FC236}">
                <a16:creationId xmlns="" xmlns:a16="http://schemas.microsoft.com/office/drawing/2014/main" id="{3A035483-2DA8-445F-BF4D-88A31EB80293}"/>
              </a:ext>
            </a:extLst>
          </p:cNvPr>
          <p:cNvGrpSpPr/>
          <p:nvPr/>
        </p:nvGrpSpPr>
        <p:grpSpPr>
          <a:xfrm>
            <a:off x="6697385" y="5200218"/>
            <a:ext cx="5131558" cy="1404999"/>
            <a:chOff x="6697385" y="5200218"/>
            <a:chExt cx="5131558" cy="1404999"/>
          </a:xfrm>
        </p:grpSpPr>
        <p:pic>
          <p:nvPicPr>
            <p:cNvPr id="10" name="Graphic 9">
              <a:extLst>
                <a:ext uri="{FF2B5EF4-FFF2-40B4-BE49-F238E27FC236}">
                  <a16:creationId xmlns="" xmlns:a16="http://schemas.microsoft.com/office/drawing/2014/main" id="{68B5DFF1-3F4C-47BC-B8CF-03AD401FD2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873047" y="5215715"/>
              <a:ext cx="1374005" cy="1374005"/>
            </a:xfrm>
            <a:prstGeom prst="rect">
              <a:avLst/>
            </a:prstGeom>
          </p:spPr>
        </p:pic>
        <p:sp>
          <p:nvSpPr>
            <p:cNvPr id="17" name="Rectangle 16">
              <a:extLst>
                <a:ext uri="{FF2B5EF4-FFF2-40B4-BE49-F238E27FC236}">
                  <a16:creationId xmlns="" xmlns:a16="http://schemas.microsoft.com/office/drawing/2014/main" id="{DFE18A2D-9CCD-472C-BDE4-63D703E9E4F9}"/>
                </a:ext>
              </a:extLst>
            </p:cNvPr>
            <p:cNvSpPr/>
            <p:nvPr/>
          </p:nvSpPr>
          <p:spPr>
            <a:xfrm>
              <a:off x="6697385" y="5200218"/>
              <a:ext cx="5131558" cy="1404999"/>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lIns="1920240" rtlCol="0" anchor="ctr"/>
            <a:lstStyle/>
            <a:p>
              <a:r>
                <a:rPr lang="it-IT" dirty="0">
                  <a:solidFill>
                    <a:srgbClr val="445469"/>
                  </a:solidFill>
                </a:rPr>
                <a:t>The </a:t>
              </a:r>
              <a:r>
                <a:rPr lang="it-IT" b="1" dirty="0">
                  <a:solidFill>
                    <a:srgbClr val="E96B56"/>
                  </a:solidFill>
                </a:rPr>
                <a:t>Builder</a:t>
              </a:r>
              <a:r>
                <a:rPr lang="it-IT" b="1" dirty="0">
                  <a:solidFill>
                    <a:srgbClr val="445469"/>
                  </a:solidFill>
                </a:rPr>
                <a:t> </a:t>
              </a:r>
              <a:r>
                <a:rPr lang="it-IT" dirty="0" err="1">
                  <a:solidFill>
                    <a:srgbClr val="445469"/>
                  </a:solidFill>
                </a:rPr>
                <a:t>needs</a:t>
              </a:r>
              <a:r>
                <a:rPr lang="it-IT" dirty="0">
                  <a:solidFill>
                    <a:srgbClr val="445469"/>
                  </a:solidFill>
                </a:rPr>
                <a:t> to design </a:t>
              </a:r>
              <a:r>
                <a:rPr lang="it-IT" b="1" dirty="0" err="1">
                  <a:solidFill>
                    <a:srgbClr val="E96B56"/>
                  </a:solidFill>
                </a:rPr>
                <a:t>how</a:t>
              </a:r>
              <a:r>
                <a:rPr lang="it-IT" dirty="0">
                  <a:solidFill>
                    <a:srgbClr val="445469"/>
                  </a:solidFill>
                </a:rPr>
                <a:t> the </a:t>
              </a:r>
              <a:r>
                <a:rPr lang="it-IT" dirty="0" err="1">
                  <a:solidFill>
                    <a:srgbClr val="445469"/>
                  </a:solidFill>
                </a:rPr>
                <a:t>what</a:t>
              </a:r>
              <a:r>
                <a:rPr lang="it-IT" dirty="0">
                  <a:solidFill>
                    <a:srgbClr val="445469"/>
                  </a:solidFill>
                </a:rPr>
                <a:t> </a:t>
              </a:r>
              <a:r>
                <a:rPr lang="it-IT" dirty="0" err="1">
                  <a:solidFill>
                    <a:srgbClr val="445469"/>
                  </a:solidFill>
                </a:rPr>
                <a:t>will</a:t>
              </a:r>
              <a:r>
                <a:rPr lang="it-IT" dirty="0">
                  <a:solidFill>
                    <a:srgbClr val="445469"/>
                  </a:solidFill>
                </a:rPr>
                <a:t> be </a:t>
              </a:r>
              <a:r>
                <a:rPr lang="it-IT" dirty="0" err="1">
                  <a:solidFill>
                    <a:srgbClr val="445469"/>
                  </a:solidFill>
                </a:rPr>
                <a:t>built</a:t>
              </a:r>
              <a:r>
                <a:rPr lang="it-IT" dirty="0">
                  <a:solidFill>
                    <a:srgbClr val="445469"/>
                  </a:solidFill>
                </a:rPr>
                <a:t> matching with </a:t>
              </a:r>
              <a:r>
                <a:rPr lang="it-IT" dirty="0" err="1">
                  <a:solidFill>
                    <a:srgbClr val="445469"/>
                  </a:solidFill>
                </a:rPr>
                <a:t>natural</a:t>
              </a:r>
              <a:r>
                <a:rPr lang="it-IT" dirty="0">
                  <a:solidFill>
                    <a:srgbClr val="445469"/>
                  </a:solidFill>
                </a:rPr>
                <a:t> </a:t>
              </a:r>
              <a:r>
                <a:rPr lang="it-IT" dirty="0" err="1">
                  <a:solidFill>
                    <a:srgbClr val="445469"/>
                  </a:solidFill>
                </a:rPr>
                <a:t>laws</a:t>
              </a:r>
              <a:r>
                <a:rPr lang="it-IT" dirty="0">
                  <a:solidFill>
                    <a:srgbClr val="445469"/>
                  </a:solidFill>
                </a:rPr>
                <a:t> and </a:t>
              </a:r>
              <a:r>
                <a:rPr lang="it-IT" dirty="0" err="1">
                  <a:solidFill>
                    <a:srgbClr val="445469"/>
                  </a:solidFill>
                </a:rPr>
                <a:t>technological</a:t>
              </a:r>
              <a:r>
                <a:rPr lang="it-IT" dirty="0">
                  <a:solidFill>
                    <a:srgbClr val="445469"/>
                  </a:solidFill>
                </a:rPr>
                <a:t> </a:t>
              </a:r>
              <a:r>
                <a:rPr lang="it-IT" dirty="0" err="1">
                  <a:solidFill>
                    <a:srgbClr val="445469"/>
                  </a:solidFill>
                </a:rPr>
                <a:t>costraints</a:t>
              </a:r>
              <a:endParaRPr lang="en-US" b="1" dirty="0">
                <a:solidFill>
                  <a:srgbClr val="E96B56"/>
                </a:solidFill>
              </a:endParaRPr>
            </a:p>
          </p:txBody>
        </p:sp>
      </p:grpSp>
      <p:sp>
        <p:nvSpPr>
          <p:cNvPr id="25" name="Rectangle 24">
            <a:extLst>
              <a:ext uri="{FF2B5EF4-FFF2-40B4-BE49-F238E27FC236}">
                <a16:creationId xmlns="" xmlns:a16="http://schemas.microsoft.com/office/drawing/2014/main" id="{D43FD454-91B3-48D4-AF9B-57409B7427A6}"/>
              </a:ext>
            </a:extLst>
          </p:cNvPr>
          <p:cNvSpPr/>
          <p:nvPr/>
        </p:nvSpPr>
        <p:spPr>
          <a:xfrm>
            <a:off x="838200" y="1383105"/>
            <a:ext cx="8070927" cy="830997"/>
          </a:xfrm>
          <a:prstGeom prst="rect">
            <a:avLst/>
          </a:prstGeom>
        </p:spPr>
        <p:txBody>
          <a:bodyPr wrap="none">
            <a:spAutoFit/>
          </a:bodyPr>
          <a:lstStyle/>
          <a:p>
            <a:r>
              <a:rPr lang="it-IT" sz="2400" dirty="0" err="1">
                <a:solidFill>
                  <a:srgbClr val="445469"/>
                </a:solidFill>
              </a:rPr>
              <a:t>Each</a:t>
            </a:r>
            <a:r>
              <a:rPr lang="it-IT" sz="2400" dirty="0">
                <a:solidFill>
                  <a:srgbClr val="445469"/>
                </a:solidFill>
              </a:rPr>
              <a:t> </a:t>
            </a:r>
            <a:r>
              <a:rPr lang="it-IT" sz="2400" dirty="0" err="1">
                <a:solidFill>
                  <a:srgbClr val="445469"/>
                </a:solidFill>
              </a:rPr>
              <a:t>perspective</a:t>
            </a:r>
            <a:r>
              <a:rPr lang="it-IT" sz="2400" dirty="0">
                <a:solidFill>
                  <a:srgbClr val="445469"/>
                </a:solidFill>
              </a:rPr>
              <a:t> </a:t>
            </a:r>
            <a:r>
              <a:rPr lang="it-IT" sz="2400" dirty="0" err="1">
                <a:solidFill>
                  <a:srgbClr val="445469"/>
                </a:solidFill>
              </a:rPr>
              <a:t>is</a:t>
            </a:r>
            <a:r>
              <a:rPr lang="it-IT" sz="2400" dirty="0">
                <a:solidFill>
                  <a:srgbClr val="445469"/>
                </a:solidFill>
              </a:rPr>
              <a:t> </a:t>
            </a:r>
            <a:r>
              <a:rPr lang="it-IT" sz="2400" dirty="0" err="1">
                <a:solidFill>
                  <a:srgbClr val="445469"/>
                </a:solidFill>
              </a:rPr>
              <a:t>not</a:t>
            </a:r>
            <a:r>
              <a:rPr lang="it-IT" sz="2400" dirty="0">
                <a:solidFill>
                  <a:srgbClr val="445469"/>
                </a:solidFill>
              </a:rPr>
              <a:t> just a </a:t>
            </a:r>
            <a:r>
              <a:rPr lang="it-IT" sz="2400" dirty="0" err="1">
                <a:solidFill>
                  <a:srgbClr val="445469"/>
                </a:solidFill>
              </a:rPr>
              <a:t>matter</a:t>
            </a:r>
            <a:r>
              <a:rPr lang="it-IT" sz="2400" dirty="0">
                <a:solidFill>
                  <a:srgbClr val="445469"/>
                </a:solidFill>
              </a:rPr>
              <a:t> of </a:t>
            </a:r>
            <a:r>
              <a:rPr lang="it-IT" sz="2400" dirty="0" err="1">
                <a:solidFill>
                  <a:srgbClr val="445469"/>
                </a:solidFill>
              </a:rPr>
              <a:t>different</a:t>
            </a:r>
            <a:r>
              <a:rPr lang="it-IT" sz="2400" dirty="0">
                <a:solidFill>
                  <a:srgbClr val="445469"/>
                </a:solidFill>
              </a:rPr>
              <a:t> </a:t>
            </a:r>
            <a:r>
              <a:rPr lang="it-IT" sz="2400" dirty="0" err="1">
                <a:solidFill>
                  <a:srgbClr val="445469"/>
                </a:solidFill>
              </a:rPr>
              <a:t>level</a:t>
            </a:r>
            <a:r>
              <a:rPr lang="it-IT" sz="2400" dirty="0">
                <a:solidFill>
                  <a:srgbClr val="445469"/>
                </a:solidFill>
              </a:rPr>
              <a:t> of </a:t>
            </a:r>
            <a:r>
              <a:rPr lang="it-IT" sz="2400" dirty="0" err="1">
                <a:solidFill>
                  <a:srgbClr val="445469"/>
                </a:solidFill>
              </a:rPr>
              <a:t>detail</a:t>
            </a:r>
            <a:r>
              <a:rPr lang="it-IT" sz="2400" dirty="0">
                <a:solidFill>
                  <a:srgbClr val="445469"/>
                </a:solidFill>
              </a:rPr>
              <a:t>. </a:t>
            </a:r>
            <a:br>
              <a:rPr lang="it-IT" sz="2400" dirty="0">
                <a:solidFill>
                  <a:srgbClr val="445469"/>
                </a:solidFill>
              </a:rPr>
            </a:br>
            <a:r>
              <a:rPr lang="it-IT" sz="2400" dirty="0" err="1">
                <a:solidFill>
                  <a:srgbClr val="445469"/>
                </a:solidFill>
              </a:rPr>
              <a:t>It</a:t>
            </a:r>
            <a:r>
              <a:rPr lang="it-IT" sz="2400" dirty="0">
                <a:solidFill>
                  <a:srgbClr val="445469"/>
                </a:solidFill>
              </a:rPr>
              <a:t> </a:t>
            </a:r>
            <a:r>
              <a:rPr lang="it-IT" sz="2400" dirty="0" err="1">
                <a:solidFill>
                  <a:srgbClr val="445469"/>
                </a:solidFill>
              </a:rPr>
              <a:t>is</a:t>
            </a:r>
            <a:r>
              <a:rPr lang="it-IT" sz="2400" dirty="0">
                <a:solidFill>
                  <a:srgbClr val="445469"/>
                </a:solidFill>
              </a:rPr>
              <a:t> </a:t>
            </a:r>
            <a:r>
              <a:rPr lang="it-IT" sz="2400" dirty="0" err="1">
                <a:solidFill>
                  <a:srgbClr val="445469"/>
                </a:solidFill>
              </a:rPr>
              <a:t>linked</a:t>
            </a:r>
            <a:r>
              <a:rPr lang="it-IT" sz="2400" dirty="0">
                <a:solidFill>
                  <a:srgbClr val="445469"/>
                </a:solidFill>
              </a:rPr>
              <a:t> with </a:t>
            </a:r>
            <a:r>
              <a:rPr lang="it-IT" sz="2400" b="1" dirty="0" err="1">
                <a:solidFill>
                  <a:srgbClr val="E96B56"/>
                </a:solidFill>
              </a:rPr>
              <a:t>different</a:t>
            </a:r>
            <a:r>
              <a:rPr lang="it-IT" sz="2400" b="1" dirty="0">
                <a:solidFill>
                  <a:srgbClr val="E96B56"/>
                </a:solidFill>
              </a:rPr>
              <a:t> </a:t>
            </a:r>
            <a:r>
              <a:rPr lang="it-IT" sz="2400" b="1" dirty="0" err="1">
                <a:solidFill>
                  <a:srgbClr val="E96B56"/>
                </a:solidFill>
              </a:rPr>
              <a:t>natures</a:t>
            </a:r>
            <a:r>
              <a:rPr lang="it-IT" sz="2400" b="1" dirty="0">
                <a:solidFill>
                  <a:srgbClr val="E96B56"/>
                </a:solidFill>
              </a:rPr>
              <a:t> </a:t>
            </a:r>
            <a:r>
              <a:rPr lang="it-IT" sz="2400" dirty="0">
                <a:solidFill>
                  <a:srgbClr val="445469"/>
                </a:solidFill>
              </a:rPr>
              <a:t>and </a:t>
            </a:r>
            <a:r>
              <a:rPr lang="it-IT" sz="2400" b="1" dirty="0">
                <a:solidFill>
                  <a:srgbClr val="E96B56"/>
                </a:solidFill>
              </a:rPr>
              <a:t>accountability</a:t>
            </a:r>
            <a:r>
              <a:rPr lang="it-IT" sz="2400" dirty="0">
                <a:solidFill>
                  <a:srgbClr val="445469"/>
                </a:solidFill>
              </a:rPr>
              <a:t>.</a:t>
            </a:r>
            <a:endParaRPr lang="en-US" sz="2400" dirty="0">
              <a:solidFill>
                <a:srgbClr val="445469"/>
              </a:solidFill>
            </a:endParaRPr>
          </a:p>
        </p:txBody>
      </p:sp>
    </p:spTree>
    <p:extLst>
      <p:ext uri="{BB962C8B-B14F-4D97-AF65-F5344CB8AC3E}">
        <p14:creationId xmlns:p14="http://schemas.microsoft.com/office/powerpoint/2010/main" val="809460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 xmlns:a16="http://schemas.microsoft.com/office/drawing/2014/main" id="{30E925F9-ADE5-4746-AA55-C998862C1820}"/>
              </a:ext>
            </a:extLst>
          </p:cNvPr>
          <p:cNvGrpSpPr/>
          <p:nvPr/>
        </p:nvGrpSpPr>
        <p:grpSpPr>
          <a:xfrm>
            <a:off x="971485" y="3494485"/>
            <a:ext cx="11008369" cy="1208104"/>
            <a:chOff x="1123885" y="3520273"/>
            <a:chExt cx="11008369" cy="1208104"/>
          </a:xfrm>
        </p:grpSpPr>
        <p:sp>
          <p:nvSpPr>
            <p:cNvPr id="64" name="Arrow: Right 63">
              <a:extLst>
                <a:ext uri="{FF2B5EF4-FFF2-40B4-BE49-F238E27FC236}">
                  <a16:creationId xmlns="" xmlns:a16="http://schemas.microsoft.com/office/drawing/2014/main" id="{A7404817-7EE9-4788-A2A9-FC5F5106E2E2}"/>
                </a:ext>
              </a:extLst>
            </p:cNvPr>
            <p:cNvSpPr/>
            <p:nvPr/>
          </p:nvSpPr>
          <p:spPr>
            <a:xfrm>
              <a:off x="1123885" y="3520273"/>
              <a:ext cx="1912805"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rgbClr val="445469"/>
                  </a:solidFill>
                </a:rPr>
                <a:t>Scope</a:t>
              </a:r>
              <a:endParaRPr lang="en-US" dirty="0">
                <a:solidFill>
                  <a:srgbClr val="445469"/>
                </a:solidFill>
              </a:endParaRPr>
            </a:p>
          </p:txBody>
        </p:sp>
        <p:sp>
          <p:nvSpPr>
            <p:cNvPr id="65" name="Arrow: Right 64">
              <a:extLst>
                <a:ext uri="{FF2B5EF4-FFF2-40B4-BE49-F238E27FC236}">
                  <a16:creationId xmlns="" xmlns:a16="http://schemas.microsoft.com/office/drawing/2014/main" id="{7B351623-10D8-4F08-9613-5FE634EE9F6F}"/>
                </a:ext>
              </a:extLst>
            </p:cNvPr>
            <p:cNvSpPr/>
            <p:nvPr/>
          </p:nvSpPr>
          <p:spPr>
            <a:xfrm>
              <a:off x="3397776" y="3520273"/>
              <a:ext cx="1912805"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rgbClr val="445469"/>
                  </a:solidFill>
                </a:rPr>
                <a:t>Business </a:t>
              </a:r>
              <a:r>
                <a:rPr lang="it-IT" dirty="0" err="1">
                  <a:solidFill>
                    <a:srgbClr val="445469"/>
                  </a:solidFill>
                </a:rPr>
                <a:t>Description</a:t>
              </a:r>
              <a:endParaRPr lang="en-US" dirty="0">
                <a:solidFill>
                  <a:srgbClr val="445469"/>
                </a:solidFill>
              </a:endParaRPr>
            </a:p>
          </p:txBody>
        </p:sp>
        <p:sp>
          <p:nvSpPr>
            <p:cNvPr id="66" name="Arrow: Right 65">
              <a:extLst>
                <a:ext uri="{FF2B5EF4-FFF2-40B4-BE49-F238E27FC236}">
                  <a16:creationId xmlns="" xmlns:a16="http://schemas.microsoft.com/office/drawing/2014/main" id="{E3549ED4-BD0B-4B14-87DC-DDFA533DADCB}"/>
                </a:ext>
              </a:extLst>
            </p:cNvPr>
            <p:cNvSpPr/>
            <p:nvPr/>
          </p:nvSpPr>
          <p:spPr>
            <a:xfrm>
              <a:off x="5671667" y="3520273"/>
              <a:ext cx="1912805"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solidFill>
                    <a:srgbClr val="445469"/>
                  </a:solidFill>
                </a:rPr>
                <a:t>Information System </a:t>
              </a:r>
              <a:r>
                <a:rPr lang="it-IT" sz="1400" dirty="0" err="1">
                  <a:solidFill>
                    <a:srgbClr val="445469"/>
                  </a:solidFill>
                </a:rPr>
                <a:t>Description</a:t>
              </a:r>
              <a:endParaRPr lang="en-US" sz="1400" dirty="0">
                <a:solidFill>
                  <a:srgbClr val="445469"/>
                </a:solidFill>
              </a:endParaRPr>
            </a:p>
          </p:txBody>
        </p:sp>
        <p:sp>
          <p:nvSpPr>
            <p:cNvPr id="67" name="Arrow: Right 66">
              <a:extLst>
                <a:ext uri="{FF2B5EF4-FFF2-40B4-BE49-F238E27FC236}">
                  <a16:creationId xmlns="" xmlns:a16="http://schemas.microsoft.com/office/drawing/2014/main" id="{716AD8BF-80C9-4885-AD3A-C7669990B399}"/>
                </a:ext>
              </a:extLst>
            </p:cNvPr>
            <p:cNvSpPr/>
            <p:nvPr/>
          </p:nvSpPr>
          <p:spPr>
            <a:xfrm>
              <a:off x="7945558" y="3520273"/>
              <a:ext cx="1912805"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rgbClr val="445469"/>
                  </a:solidFill>
                </a:rPr>
                <a:t>Technology Model</a:t>
              </a:r>
              <a:endParaRPr lang="en-US" dirty="0">
                <a:solidFill>
                  <a:srgbClr val="445469"/>
                </a:solidFill>
              </a:endParaRPr>
            </a:p>
          </p:txBody>
        </p:sp>
        <p:sp>
          <p:nvSpPr>
            <p:cNvPr id="68" name="Arrow: Right 67">
              <a:extLst>
                <a:ext uri="{FF2B5EF4-FFF2-40B4-BE49-F238E27FC236}">
                  <a16:creationId xmlns="" xmlns:a16="http://schemas.microsoft.com/office/drawing/2014/main" id="{C08D9A82-00EC-49B2-8B80-78EC0574E357}"/>
                </a:ext>
              </a:extLst>
            </p:cNvPr>
            <p:cNvSpPr/>
            <p:nvPr/>
          </p:nvSpPr>
          <p:spPr>
            <a:xfrm>
              <a:off x="10219449" y="3520273"/>
              <a:ext cx="1912805" cy="120810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err="1">
                  <a:solidFill>
                    <a:srgbClr val="445469"/>
                  </a:solidFill>
                </a:rPr>
                <a:t>Detailed</a:t>
              </a:r>
              <a:r>
                <a:rPr lang="it-IT" dirty="0">
                  <a:solidFill>
                    <a:srgbClr val="445469"/>
                  </a:solidFill>
                </a:rPr>
                <a:t> </a:t>
              </a:r>
              <a:r>
                <a:rPr lang="it-IT" dirty="0" err="1">
                  <a:solidFill>
                    <a:srgbClr val="445469"/>
                  </a:solidFill>
                </a:rPr>
                <a:t>Description</a:t>
              </a:r>
              <a:endParaRPr lang="en-US" dirty="0">
                <a:solidFill>
                  <a:srgbClr val="445469"/>
                </a:solidFill>
              </a:endParaRPr>
            </a:p>
          </p:txBody>
        </p:sp>
      </p:grpSp>
      <p:sp>
        <p:nvSpPr>
          <p:cNvPr id="3" name="Text Placeholder 2">
            <a:extLst>
              <a:ext uri="{FF2B5EF4-FFF2-40B4-BE49-F238E27FC236}">
                <a16:creationId xmlns="" xmlns:a16="http://schemas.microsoft.com/office/drawing/2014/main" id="{8512E43C-6AA3-473E-BC8D-A510A5722862}"/>
              </a:ext>
            </a:extLst>
          </p:cNvPr>
          <p:cNvSpPr>
            <a:spLocks noGrp="1"/>
          </p:cNvSpPr>
          <p:nvPr>
            <p:ph type="body" sz="quarter" idx="11"/>
          </p:nvPr>
        </p:nvSpPr>
        <p:spPr/>
        <p:txBody>
          <a:bodyPr>
            <a:normAutofit/>
          </a:bodyPr>
          <a:lstStyle/>
          <a:p>
            <a:pPr marL="0" indent="0">
              <a:buNone/>
            </a:pPr>
            <a:r>
              <a:rPr lang="en-GB" dirty="0"/>
              <a:t>Zachman Framework – Information System</a:t>
            </a:r>
            <a:endParaRPr lang="en-US" dirty="0"/>
          </a:p>
        </p:txBody>
      </p:sp>
      <p:grpSp>
        <p:nvGrpSpPr>
          <p:cNvPr id="2" name="Group 1">
            <a:extLst>
              <a:ext uri="{FF2B5EF4-FFF2-40B4-BE49-F238E27FC236}">
                <a16:creationId xmlns="" xmlns:a16="http://schemas.microsoft.com/office/drawing/2014/main" id="{346398B5-7BA5-4DA0-93E3-9BA13FB403E7}"/>
              </a:ext>
            </a:extLst>
          </p:cNvPr>
          <p:cNvGrpSpPr/>
          <p:nvPr/>
        </p:nvGrpSpPr>
        <p:grpSpPr>
          <a:xfrm>
            <a:off x="827294" y="3425749"/>
            <a:ext cx="2202994" cy="2655012"/>
            <a:chOff x="827294" y="3425749"/>
            <a:chExt cx="2202994" cy="2655012"/>
          </a:xfrm>
        </p:grpSpPr>
        <p:sp>
          <p:nvSpPr>
            <p:cNvPr id="27" name="Rectangle 26">
              <a:extLst>
                <a:ext uri="{FF2B5EF4-FFF2-40B4-BE49-F238E27FC236}">
                  <a16:creationId xmlns="" xmlns:a16="http://schemas.microsoft.com/office/drawing/2014/main" id="{2A85EAB3-2A9D-4564-A26E-08846A661EC0}"/>
                </a:ext>
              </a:extLst>
            </p:cNvPr>
            <p:cNvSpPr/>
            <p:nvPr/>
          </p:nvSpPr>
          <p:spPr>
            <a:xfrm>
              <a:off x="827294" y="3425749"/>
              <a:ext cx="2202994" cy="2655012"/>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tIns="1280160" rtlCol="0" anchor="t"/>
            <a:lstStyle/>
            <a:p>
              <a:pPr algn="ctr"/>
              <a:r>
                <a:rPr lang="en-US" dirty="0">
                  <a:solidFill>
                    <a:schemeClr val="bg1"/>
                  </a:solidFill>
                </a:rPr>
                <a:t>System description and why it is going to be used by the final customer</a:t>
              </a:r>
            </a:p>
          </p:txBody>
        </p:sp>
        <p:sp>
          <p:nvSpPr>
            <p:cNvPr id="28" name="Arrow: Right 27">
              <a:extLst>
                <a:ext uri="{FF2B5EF4-FFF2-40B4-BE49-F238E27FC236}">
                  <a16:creationId xmlns="" xmlns:a16="http://schemas.microsoft.com/office/drawing/2014/main" id="{364DD4CA-CD97-4299-8658-1B2664E98DD5}"/>
                </a:ext>
              </a:extLst>
            </p:cNvPr>
            <p:cNvSpPr/>
            <p:nvPr/>
          </p:nvSpPr>
          <p:spPr>
            <a:xfrm>
              <a:off x="971485" y="3494485"/>
              <a:ext cx="1912805" cy="120810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bg1"/>
                  </a:solidFill>
                </a:rPr>
                <a:t>Scope</a:t>
              </a:r>
              <a:endParaRPr lang="en-US" dirty="0">
                <a:solidFill>
                  <a:schemeClr val="bg1"/>
                </a:solidFill>
              </a:endParaRPr>
            </a:p>
          </p:txBody>
        </p:sp>
      </p:grpSp>
      <p:grpSp>
        <p:nvGrpSpPr>
          <p:cNvPr id="4" name="Group 3">
            <a:extLst>
              <a:ext uri="{FF2B5EF4-FFF2-40B4-BE49-F238E27FC236}">
                <a16:creationId xmlns="" xmlns:a16="http://schemas.microsoft.com/office/drawing/2014/main" id="{06D03FFC-BDA2-4C87-BA3E-775C2971E232}"/>
              </a:ext>
            </a:extLst>
          </p:cNvPr>
          <p:cNvGrpSpPr/>
          <p:nvPr/>
        </p:nvGrpSpPr>
        <p:grpSpPr>
          <a:xfrm>
            <a:off x="3101185" y="2115817"/>
            <a:ext cx="2202994" cy="2655012"/>
            <a:chOff x="3101185" y="2115817"/>
            <a:chExt cx="2202994" cy="2655012"/>
          </a:xfrm>
        </p:grpSpPr>
        <p:sp>
          <p:nvSpPr>
            <p:cNvPr id="30" name="Rectangle 29">
              <a:extLst>
                <a:ext uri="{FF2B5EF4-FFF2-40B4-BE49-F238E27FC236}">
                  <a16:creationId xmlns="" xmlns:a16="http://schemas.microsoft.com/office/drawing/2014/main" id="{F33723A3-39CB-4478-86F1-0B42B30E02EB}"/>
                </a:ext>
              </a:extLst>
            </p:cNvPr>
            <p:cNvSpPr/>
            <p:nvPr/>
          </p:nvSpPr>
          <p:spPr>
            <a:xfrm>
              <a:off x="3101185" y="2115817"/>
              <a:ext cx="2202994" cy="2655012"/>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Fit of the scope</a:t>
              </a:r>
              <a:r>
                <a:rPr lang="it-IT" dirty="0">
                  <a:solidFill>
                    <a:schemeClr val="bg1"/>
                  </a:solidFill>
                </a:rPr>
                <a:t> inside the customer business </a:t>
              </a:r>
              <a:r>
                <a:rPr lang="it-IT" dirty="0" err="1">
                  <a:solidFill>
                    <a:schemeClr val="bg1"/>
                  </a:solidFill>
                </a:rPr>
                <a:t>using</a:t>
              </a:r>
              <a:r>
                <a:rPr lang="it-IT" dirty="0">
                  <a:solidFill>
                    <a:schemeClr val="bg1"/>
                  </a:solidFill>
                </a:rPr>
                <a:t> customer </a:t>
              </a:r>
              <a:r>
                <a:rPr lang="it-IT" dirty="0" err="1">
                  <a:solidFill>
                    <a:schemeClr val="bg1"/>
                  </a:solidFill>
                </a:rPr>
                <a:t>terms</a:t>
              </a:r>
              <a:endParaRPr lang="en-US" dirty="0">
                <a:solidFill>
                  <a:schemeClr val="bg1"/>
                </a:solidFill>
              </a:endParaRPr>
            </a:p>
          </p:txBody>
        </p:sp>
        <p:sp>
          <p:nvSpPr>
            <p:cNvPr id="41" name="Arrow: Right 40">
              <a:extLst>
                <a:ext uri="{FF2B5EF4-FFF2-40B4-BE49-F238E27FC236}">
                  <a16:creationId xmlns="" xmlns:a16="http://schemas.microsoft.com/office/drawing/2014/main" id="{6BD72FF8-484C-470F-804B-B95DDBCA814B}"/>
                </a:ext>
              </a:extLst>
            </p:cNvPr>
            <p:cNvSpPr/>
            <p:nvPr/>
          </p:nvSpPr>
          <p:spPr>
            <a:xfrm>
              <a:off x="3245376" y="3494485"/>
              <a:ext cx="1912805" cy="120810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bg1"/>
                  </a:solidFill>
                </a:rPr>
                <a:t>Business </a:t>
              </a:r>
              <a:r>
                <a:rPr lang="it-IT" dirty="0" err="1">
                  <a:solidFill>
                    <a:schemeClr val="bg1"/>
                  </a:solidFill>
                </a:rPr>
                <a:t>Description</a:t>
              </a:r>
              <a:endParaRPr lang="en-US" dirty="0">
                <a:solidFill>
                  <a:schemeClr val="bg1"/>
                </a:solidFill>
              </a:endParaRPr>
            </a:p>
          </p:txBody>
        </p:sp>
      </p:grpSp>
      <p:grpSp>
        <p:nvGrpSpPr>
          <p:cNvPr id="5" name="Group 4">
            <a:extLst>
              <a:ext uri="{FF2B5EF4-FFF2-40B4-BE49-F238E27FC236}">
                <a16:creationId xmlns="" xmlns:a16="http://schemas.microsoft.com/office/drawing/2014/main" id="{E015D423-859A-4994-94CD-6F4437F75ABF}"/>
              </a:ext>
            </a:extLst>
          </p:cNvPr>
          <p:cNvGrpSpPr/>
          <p:nvPr/>
        </p:nvGrpSpPr>
        <p:grpSpPr>
          <a:xfrm>
            <a:off x="5375076" y="3425749"/>
            <a:ext cx="2202994" cy="2655012"/>
            <a:chOff x="5375076" y="3425749"/>
            <a:chExt cx="2202994" cy="2655012"/>
          </a:xfrm>
        </p:grpSpPr>
        <p:sp>
          <p:nvSpPr>
            <p:cNvPr id="43" name="Rectangle 42">
              <a:extLst>
                <a:ext uri="{FF2B5EF4-FFF2-40B4-BE49-F238E27FC236}">
                  <a16:creationId xmlns="" xmlns:a16="http://schemas.microsoft.com/office/drawing/2014/main" id="{5CF4DA97-FC21-4D4D-8CAC-C74C90D915E8}"/>
                </a:ext>
              </a:extLst>
            </p:cNvPr>
            <p:cNvSpPr/>
            <p:nvPr/>
          </p:nvSpPr>
          <p:spPr>
            <a:xfrm>
              <a:off x="5375076" y="3425749"/>
              <a:ext cx="2202994" cy="2655012"/>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tIns="1280160" rtlCol="0" anchor="t"/>
            <a:lstStyle/>
            <a:p>
              <a:pPr algn="ctr"/>
              <a:r>
                <a:rPr lang="en-US" dirty="0">
                  <a:solidFill>
                    <a:srgbClr val="E96B56"/>
                  </a:solidFill>
                </a:rPr>
                <a:t>Representation of the architecture </a:t>
              </a:r>
              <a:r>
                <a:rPr lang="en-US" dirty="0" err="1">
                  <a:solidFill>
                    <a:srgbClr val="E96B56"/>
                  </a:solidFill>
                </a:rPr>
                <a:t>w.r.t.</a:t>
              </a:r>
              <a:r>
                <a:rPr lang="en-US" dirty="0">
                  <a:solidFill>
                    <a:srgbClr val="E96B56"/>
                  </a:solidFill>
                </a:rPr>
                <a:t> the customer Information System</a:t>
              </a:r>
            </a:p>
          </p:txBody>
        </p:sp>
        <p:sp>
          <p:nvSpPr>
            <p:cNvPr id="44" name="Arrow: Right 43">
              <a:extLst>
                <a:ext uri="{FF2B5EF4-FFF2-40B4-BE49-F238E27FC236}">
                  <a16:creationId xmlns="" xmlns:a16="http://schemas.microsoft.com/office/drawing/2014/main" id="{EACF9A90-D37C-49FA-8B4D-CED081A24FD5}"/>
                </a:ext>
              </a:extLst>
            </p:cNvPr>
            <p:cNvSpPr/>
            <p:nvPr/>
          </p:nvSpPr>
          <p:spPr>
            <a:xfrm>
              <a:off x="5519267" y="3494485"/>
              <a:ext cx="1912805" cy="1208104"/>
            </a:xfrm>
            <a:prstGeom prst="rightArrow">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solidFill>
                    <a:srgbClr val="E96B56"/>
                  </a:solidFill>
                </a:rPr>
                <a:t>Information System </a:t>
              </a:r>
              <a:r>
                <a:rPr lang="it-IT" sz="1400" dirty="0" err="1">
                  <a:solidFill>
                    <a:srgbClr val="E96B56"/>
                  </a:solidFill>
                </a:rPr>
                <a:t>Description</a:t>
              </a:r>
              <a:endParaRPr lang="en-US" sz="1400" dirty="0">
                <a:solidFill>
                  <a:srgbClr val="E96B56"/>
                </a:solidFill>
              </a:endParaRPr>
            </a:p>
          </p:txBody>
        </p:sp>
      </p:grpSp>
      <p:grpSp>
        <p:nvGrpSpPr>
          <p:cNvPr id="6" name="Group 5">
            <a:extLst>
              <a:ext uri="{FF2B5EF4-FFF2-40B4-BE49-F238E27FC236}">
                <a16:creationId xmlns="" xmlns:a16="http://schemas.microsoft.com/office/drawing/2014/main" id="{10E57C0E-563E-45EA-A2CA-B45FF677FB33}"/>
              </a:ext>
            </a:extLst>
          </p:cNvPr>
          <p:cNvGrpSpPr/>
          <p:nvPr/>
        </p:nvGrpSpPr>
        <p:grpSpPr>
          <a:xfrm>
            <a:off x="7648967" y="2115817"/>
            <a:ext cx="2202994" cy="2655012"/>
            <a:chOff x="7648967" y="2115817"/>
            <a:chExt cx="2202994" cy="2655012"/>
          </a:xfrm>
        </p:grpSpPr>
        <p:sp>
          <p:nvSpPr>
            <p:cNvPr id="46" name="Rectangle 45">
              <a:extLst>
                <a:ext uri="{FF2B5EF4-FFF2-40B4-BE49-F238E27FC236}">
                  <a16:creationId xmlns="" xmlns:a16="http://schemas.microsoft.com/office/drawing/2014/main" id="{12B2E01B-C4E0-4CAD-B4DA-B63A89232196}"/>
                </a:ext>
              </a:extLst>
            </p:cNvPr>
            <p:cNvSpPr/>
            <p:nvPr/>
          </p:nvSpPr>
          <p:spPr>
            <a:xfrm>
              <a:off x="7648967" y="2115817"/>
              <a:ext cx="2202994" cy="2655012"/>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Description of technological choices to developers, </a:t>
              </a:r>
              <a:r>
                <a:rPr lang="en-US" dirty="0" err="1">
                  <a:solidFill>
                    <a:schemeClr val="bg1"/>
                  </a:solidFill>
                </a:rPr>
                <a:t>w.r.t.</a:t>
              </a:r>
              <a:r>
                <a:rPr lang="en-US" dirty="0">
                  <a:solidFill>
                    <a:schemeClr val="bg1"/>
                  </a:solidFill>
                </a:rPr>
                <a:t> actual </a:t>
              </a:r>
              <a:r>
                <a:rPr lang="en-US" dirty="0" err="1">
                  <a:solidFill>
                    <a:schemeClr val="bg1"/>
                  </a:solidFill>
                </a:rPr>
                <a:t>costraints</a:t>
              </a:r>
              <a:endParaRPr lang="en-US" dirty="0">
                <a:solidFill>
                  <a:schemeClr val="bg1"/>
                </a:solidFill>
              </a:endParaRPr>
            </a:p>
          </p:txBody>
        </p:sp>
        <p:sp>
          <p:nvSpPr>
            <p:cNvPr id="47" name="Arrow: Right 46">
              <a:extLst>
                <a:ext uri="{FF2B5EF4-FFF2-40B4-BE49-F238E27FC236}">
                  <a16:creationId xmlns="" xmlns:a16="http://schemas.microsoft.com/office/drawing/2014/main" id="{903CFB33-F533-46D1-994D-CF9C6A07A23B}"/>
                </a:ext>
              </a:extLst>
            </p:cNvPr>
            <p:cNvSpPr/>
            <p:nvPr/>
          </p:nvSpPr>
          <p:spPr>
            <a:xfrm>
              <a:off x="7793158" y="3494485"/>
              <a:ext cx="1912805" cy="120810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bg1"/>
                  </a:solidFill>
                </a:rPr>
                <a:t>Technology Model</a:t>
              </a:r>
              <a:endParaRPr lang="en-US" dirty="0">
                <a:solidFill>
                  <a:schemeClr val="bg1"/>
                </a:solidFill>
              </a:endParaRPr>
            </a:p>
          </p:txBody>
        </p:sp>
      </p:grpSp>
      <p:grpSp>
        <p:nvGrpSpPr>
          <p:cNvPr id="7" name="Group 6">
            <a:extLst>
              <a:ext uri="{FF2B5EF4-FFF2-40B4-BE49-F238E27FC236}">
                <a16:creationId xmlns="" xmlns:a16="http://schemas.microsoft.com/office/drawing/2014/main" id="{11F8DC29-6162-481C-A9BC-E5B3C4D8B779}"/>
              </a:ext>
            </a:extLst>
          </p:cNvPr>
          <p:cNvGrpSpPr/>
          <p:nvPr/>
        </p:nvGrpSpPr>
        <p:grpSpPr>
          <a:xfrm>
            <a:off x="9922858" y="3425749"/>
            <a:ext cx="2202994" cy="2655012"/>
            <a:chOff x="9922858" y="3425749"/>
            <a:chExt cx="2202994" cy="2655012"/>
          </a:xfrm>
        </p:grpSpPr>
        <p:sp>
          <p:nvSpPr>
            <p:cNvPr id="49" name="Rectangle 48">
              <a:extLst>
                <a:ext uri="{FF2B5EF4-FFF2-40B4-BE49-F238E27FC236}">
                  <a16:creationId xmlns="" xmlns:a16="http://schemas.microsoft.com/office/drawing/2014/main" id="{80FAE6E1-6230-4BEC-98A7-C230091119CD}"/>
                </a:ext>
              </a:extLst>
            </p:cNvPr>
            <p:cNvSpPr/>
            <p:nvPr/>
          </p:nvSpPr>
          <p:spPr>
            <a:xfrm>
              <a:off x="9922858" y="3425749"/>
              <a:ext cx="2202994" cy="2655012"/>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tIns="1280160" rtlCol="0" anchor="t"/>
            <a:lstStyle/>
            <a:p>
              <a:pPr algn="ctr"/>
              <a:r>
                <a:rPr lang="en-US" dirty="0">
                  <a:solidFill>
                    <a:schemeClr val="bg1"/>
                  </a:solidFill>
                </a:rPr>
                <a:t>Description of each component completely</a:t>
              </a:r>
            </a:p>
          </p:txBody>
        </p:sp>
        <p:sp>
          <p:nvSpPr>
            <p:cNvPr id="50" name="Arrow: Right 49">
              <a:extLst>
                <a:ext uri="{FF2B5EF4-FFF2-40B4-BE49-F238E27FC236}">
                  <a16:creationId xmlns="" xmlns:a16="http://schemas.microsoft.com/office/drawing/2014/main" id="{C7BBA151-0C1A-49BA-89AE-E95BCE2C029B}"/>
                </a:ext>
              </a:extLst>
            </p:cNvPr>
            <p:cNvSpPr/>
            <p:nvPr/>
          </p:nvSpPr>
          <p:spPr>
            <a:xfrm>
              <a:off x="10067049" y="3494485"/>
              <a:ext cx="1912805" cy="120810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err="1">
                  <a:solidFill>
                    <a:schemeClr val="bg1"/>
                  </a:solidFill>
                </a:rPr>
                <a:t>Detailed</a:t>
              </a:r>
              <a:r>
                <a:rPr lang="it-IT" dirty="0">
                  <a:solidFill>
                    <a:schemeClr val="bg1"/>
                  </a:solidFill>
                </a:rPr>
                <a:t> </a:t>
              </a:r>
              <a:r>
                <a:rPr lang="it-IT" dirty="0" err="1">
                  <a:solidFill>
                    <a:schemeClr val="bg1"/>
                  </a:solidFill>
                </a:rPr>
                <a:t>Description</a:t>
              </a:r>
              <a:endParaRPr lang="en-US" dirty="0">
                <a:solidFill>
                  <a:schemeClr val="bg1"/>
                </a:solidFill>
              </a:endParaRPr>
            </a:p>
          </p:txBody>
        </p:sp>
      </p:grpSp>
    </p:spTree>
    <p:extLst>
      <p:ext uri="{BB962C8B-B14F-4D97-AF65-F5344CB8AC3E}">
        <p14:creationId xmlns:p14="http://schemas.microsoft.com/office/powerpoint/2010/main" val="127795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789E535-434B-46A1-B684-A9361BFA1B83}"/>
              </a:ext>
            </a:extLst>
          </p:cNvPr>
          <p:cNvSpPr>
            <a:spLocks noGrp="1"/>
          </p:cNvSpPr>
          <p:nvPr>
            <p:ph type="body" sz="quarter" idx="11"/>
          </p:nvPr>
        </p:nvSpPr>
        <p:spPr/>
        <p:txBody>
          <a:bodyPr/>
          <a:lstStyle/>
          <a:p>
            <a:pPr marL="0" indent="0">
              <a:buNone/>
            </a:pPr>
            <a:r>
              <a:rPr lang="it-IT" dirty="0"/>
              <a:t>Multiple </a:t>
            </a:r>
            <a:r>
              <a:rPr lang="it-IT" dirty="0" err="1"/>
              <a:t>Descriptions</a:t>
            </a:r>
            <a:endParaRPr lang="en-US" dirty="0"/>
          </a:p>
        </p:txBody>
      </p:sp>
      <p:sp>
        <p:nvSpPr>
          <p:cNvPr id="15" name="Rectangle 14">
            <a:extLst>
              <a:ext uri="{FF2B5EF4-FFF2-40B4-BE49-F238E27FC236}">
                <a16:creationId xmlns="" xmlns:a16="http://schemas.microsoft.com/office/drawing/2014/main" id="{3EDCCDC1-10C9-41BB-888B-38A7ECCDA1E6}"/>
              </a:ext>
            </a:extLst>
          </p:cNvPr>
          <p:cNvSpPr/>
          <p:nvPr/>
        </p:nvSpPr>
        <p:spPr>
          <a:xfrm>
            <a:off x="838199" y="2272869"/>
            <a:ext cx="5733197" cy="1404999"/>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lIns="91440" rIns="3108960" rtlCol="0" anchor="ctr"/>
          <a:lstStyle/>
          <a:p>
            <a:pPr algn="ctr"/>
            <a:r>
              <a:rPr lang="it-IT" b="1" dirty="0">
                <a:solidFill>
                  <a:srgbClr val="445469"/>
                </a:solidFill>
              </a:rPr>
              <a:t>Input-</a:t>
            </a:r>
            <a:r>
              <a:rPr lang="it-IT" b="1" dirty="0" err="1">
                <a:solidFill>
                  <a:srgbClr val="445469"/>
                </a:solidFill>
              </a:rPr>
              <a:t>Process</a:t>
            </a:r>
            <a:r>
              <a:rPr lang="it-IT" b="1" dirty="0">
                <a:solidFill>
                  <a:srgbClr val="445469"/>
                </a:solidFill>
              </a:rPr>
              <a:t>-Output</a:t>
            </a:r>
          </a:p>
          <a:p>
            <a:r>
              <a:rPr lang="en-US" dirty="0">
                <a:solidFill>
                  <a:srgbClr val="445469"/>
                </a:solidFill>
              </a:rPr>
              <a:t>Product description in detail w.r.t intended capabilities, appearance, and interactions with users</a:t>
            </a:r>
            <a:endParaRPr lang="en-US" b="1" dirty="0">
              <a:solidFill>
                <a:srgbClr val="E96B56"/>
              </a:solidFill>
            </a:endParaRPr>
          </a:p>
        </p:txBody>
      </p:sp>
      <p:sp>
        <p:nvSpPr>
          <p:cNvPr id="25" name="Rectangle 24">
            <a:extLst>
              <a:ext uri="{FF2B5EF4-FFF2-40B4-BE49-F238E27FC236}">
                <a16:creationId xmlns="" xmlns:a16="http://schemas.microsoft.com/office/drawing/2014/main" id="{D43FD454-91B3-48D4-AF9B-57409B7427A6}"/>
              </a:ext>
            </a:extLst>
          </p:cNvPr>
          <p:cNvSpPr/>
          <p:nvPr/>
        </p:nvSpPr>
        <p:spPr>
          <a:xfrm>
            <a:off x="838200" y="1383105"/>
            <a:ext cx="8070927" cy="830997"/>
          </a:xfrm>
          <a:prstGeom prst="rect">
            <a:avLst/>
          </a:prstGeom>
        </p:spPr>
        <p:txBody>
          <a:bodyPr wrap="none">
            <a:spAutoFit/>
          </a:bodyPr>
          <a:lstStyle/>
          <a:p>
            <a:r>
              <a:rPr lang="it-IT" sz="2400" dirty="0" err="1">
                <a:solidFill>
                  <a:srgbClr val="445469"/>
                </a:solidFill>
              </a:rPr>
              <a:t>Each</a:t>
            </a:r>
            <a:r>
              <a:rPr lang="it-IT" sz="2400" dirty="0">
                <a:solidFill>
                  <a:srgbClr val="445469"/>
                </a:solidFill>
              </a:rPr>
              <a:t> </a:t>
            </a:r>
            <a:r>
              <a:rPr lang="it-IT" sz="2400" dirty="0" err="1">
                <a:solidFill>
                  <a:srgbClr val="445469"/>
                </a:solidFill>
              </a:rPr>
              <a:t>perspective</a:t>
            </a:r>
            <a:r>
              <a:rPr lang="it-IT" sz="2400" dirty="0">
                <a:solidFill>
                  <a:srgbClr val="445469"/>
                </a:solidFill>
              </a:rPr>
              <a:t> </a:t>
            </a:r>
            <a:r>
              <a:rPr lang="it-IT" sz="2400" dirty="0" err="1">
                <a:solidFill>
                  <a:srgbClr val="445469"/>
                </a:solidFill>
              </a:rPr>
              <a:t>is</a:t>
            </a:r>
            <a:r>
              <a:rPr lang="it-IT" sz="2400" dirty="0">
                <a:solidFill>
                  <a:srgbClr val="445469"/>
                </a:solidFill>
              </a:rPr>
              <a:t> </a:t>
            </a:r>
            <a:r>
              <a:rPr lang="it-IT" sz="2400" dirty="0" err="1">
                <a:solidFill>
                  <a:srgbClr val="445469"/>
                </a:solidFill>
              </a:rPr>
              <a:t>not</a:t>
            </a:r>
            <a:r>
              <a:rPr lang="it-IT" sz="2400" dirty="0">
                <a:solidFill>
                  <a:srgbClr val="445469"/>
                </a:solidFill>
              </a:rPr>
              <a:t> just a </a:t>
            </a:r>
            <a:r>
              <a:rPr lang="it-IT" sz="2400" dirty="0" err="1">
                <a:solidFill>
                  <a:srgbClr val="445469"/>
                </a:solidFill>
              </a:rPr>
              <a:t>matter</a:t>
            </a:r>
            <a:r>
              <a:rPr lang="it-IT" sz="2400" dirty="0">
                <a:solidFill>
                  <a:srgbClr val="445469"/>
                </a:solidFill>
              </a:rPr>
              <a:t> of </a:t>
            </a:r>
            <a:r>
              <a:rPr lang="it-IT" sz="2400" dirty="0" err="1">
                <a:solidFill>
                  <a:srgbClr val="445469"/>
                </a:solidFill>
              </a:rPr>
              <a:t>different</a:t>
            </a:r>
            <a:r>
              <a:rPr lang="it-IT" sz="2400" dirty="0">
                <a:solidFill>
                  <a:srgbClr val="445469"/>
                </a:solidFill>
              </a:rPr>
              <a:t> </a:t>
            </a:r>
            <a:r>
              <a:rPr lang="it-IT" sz="2400" dirty="0" err="1">
                <a:solidFill>
                  <a:srgbClr val="445469"/>
                </a:solidFill>
              </a:rPr>
              <a:t>level</a:t>
            </a:r>
            <a:r>
              <a:rPr lang="it-IT" sz="2400" dirty="0">
                <a:solidFill>
                  <a:srgbClr val="445469"/>
                </a:solidFill>
              </a:rPr>
              <a:t> of </a:t>
            </a:r>
            <a:r>
              <a:rPr lang="it-IT" sz="2400" dirty="0" err="1">
                <a:solidFill>
                  <a:srgbClr val="445469"/>
                </a:solidFill>
              </a:rPr>
              <a:t>detail</a:t>
            </a:r>
            <a:r>
              <a:rPr lang="it-IT" sz="2400" dirty="0">
                <a:solidFill>
                  <a:srgbClr val="445469"/>
                </a:solidFill>
              </a:rPr>
              <a:t>. </a:t>
            </a:r>
            <a:br>
              <a:rPr lang="it-IT" sz="2400" dirty="0">
                <a:solidFill>
                  <a:srgbClr val="445469"/>
                </a:solidFill>
              </a:rPr>
            </a:br>
            <a:r>
              <a:rPr lang="it-IT" sz="2400" dirty="0" err="1">
                <a:solidFill>
                  <a:srgbClr val="445469"/>
                </a:solidFill>
              </a:rPr>
              <a:t>It</a:t>
            </a:r>
            <a:r>
              <a:rPr lang="it-IT" sz="2400" dirty="0">
                <a:solidFill>
                  <a:srgbClr val="445469"/>
                </a:solidFill>
              </a:rPr>
              <a:t> </a:t>
            </a:r>
            <a:r>
              <a:rPr lang="it-IT" sz="2400" dirty="0" err="1">
                <a:solidFill>
                  <a:srgbClr val="445469"/>
                </a:solidFill>
              </a:rPr>
              <a:t>is</a:t>
            </a:r>
            <a:r>
              <a:rPr lang="it-IT" sz="2400" dirty="0">
                <a:solidFill>
                  <a:srgbClr val="445469"/>
                </a:solidFill>
              </a:rPr>
              <a:t> </a:t>
            </a:r>
            <a:r>
              <a:rPr lang="it-IT" sz="2400" dirty="0" err="1">
                <a:solidFill>
                  <a:srgbClr val="445469"/>
                </a:solidFill>
              </a:rPr>
              <a:t>linked</a:t>
            </a:r>
            <a:r>
              <a:rPr lang="it-IT" sz="2400" dirty="0">
                <a:solidFill>
                  <a:srgbClr val="445469"/>
                </a:solidFill>
              </a:rPr>
              <a:t> with </a:t>
            </a:r>
            <a:r>
              <a:rPr lang="it-IT" sz="2400" b="1" dirty="0" err="1">
                <a:solidFill>
                  <a:srgbClr val="E96B56"/>
                </a:solidFill>
              </a:rPr>
              <a:t>different</a:t>
            </a:r>
            <a:r>
              <a:rPr lang="it-IT" sz="2400" b="1" dirty="0">
                <a:solidFill>
                  <a:srgbClr val="E96B56"/>
                </a:solidFill>
              </a:rPr>
              <a:t> </a:t>
            </a:r>
            <a:r>
              <a:rPr lang="it-IT" sz="2400" b="1" dirty="0" err="1">
                <a:solidFill>
                  <a:srgbClr val="E96B56"/>
                </a:solidFill>
              </a:rPr>
              <a:t>natures</a:t>
            </a:r>
            <a:r>
              <a:rPr lang="it-IT" sz="2400" b="1" dirty="0">
                <a:solidFill>
                  <a:srgbClr val="E96B56"/>
                </a:solidFill>
              </a:rPr>
              <a:t> </a:t>
            </a:r>
            <a:r>
              <a:rPr lang="it-IT" sz="2400" dirty="0">
                <a:solidFill>
                  <a:srgbClr val="445469"/>
                </a:solidFill>
              </a:rPr>
              <a:t>and </a:t>
            </a:r>
            <a:r>
              <a:rPr lang="it-IT" sz="2400" b="1" dirty="0">
                <a:solidFill>
                  <a:srgbClr val="E96B56"/>
                </a:solidFill>
              </a:rPr>
              <a:t>accountability</a:t>
            </a:r>
            <a:r>
              <a:rPr lang="it-IT" sz="2400" dirty="0">
                <a:solidFill>
                  <a:srgbClr val="445469"/>
                </a:solidFill>
              </a:rPr>
              <a:t>.</a:t>
            </a:r>
            <a:endParaRPr lang="en-US" sz="2400" dirty="0">
              <a:solidFill>
                <a:srgbClr val="445469"/>
              </a:solidFill>
            </a:endParaRPr>
          </a:p>
        </p:txBody>
      </p:sp>
      <p:pic>
        <p:nvPicPr>
          <p:cNvPr id="5" name="Graphic 4">
            <a:extLst>
              <a:ext uri="{FF2B5EF4-FFF2-40B4-BE49-F238E27FC236}">
                <a16:creationId xmlns="" xmlns:a16="http://schemas.microsoft.com/office/drawing/2014/main" id="{2813303C-ED16-4FC0-B502-9EFD2144CC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22674" y="2966466"/>
            <a:ext cx="2267712" cy="2267712"/>
          </a:xfrm>
          <a:prstGeom prst="rect">
            <a:avLst/>
          </a:prstGeom>
        </p:spPr>
      </p:pic>
      <p:sp>
        <p:nvSpPr>
          <p:cNvPr id="9" name="Rectangle 8">
            <a:extLst>
              <a:ext uri="{FF2B5EF4-FFF2-40B4-BE49-F238E27FC236}">
                <a16:creationId xmlns="" xmlns:a16="http://schemas.microsoft.com/office/drawing/2014/main" id="{95A9F4BB-247D-45E8-887F-9C8BECD6D497}"/>
              </a:ext>
            </a:extLst>
          </p:cNvPr>
          <p:cNvSpPr/>
          <p:nvPr/>
        </p:nvSpPr>
        <p:spPr>
          <a:xfrm>
            <a:off x="3500645" y="2394790"/>
            <a:ext cx="1405720" cy="1161156"/>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t>Functional</a:t>
            </a:r>
            <a:r>
              <a:rPr lang="it-IT" sz="2000" dirty="0"/>
              <a:t> </a:t>
            </a:r>
            <a:r>
              <a:rPr lang="it-IT" sz="2000" dirty="0" err="1"/>
              <a:t>Description</a:t>
            </a:r>
            <a:endParaRPr lang="en-US" sz="2000" dirty="0"/>
          </a:p>
        </p:txBody>
      </p:sp>
      <p:sp>
        <p:nvSpPr>
          <p:cNvPr id="27" name="Rectangle 26">
            <a:extLst>
              <a:ext uri="{FF2B5EF4-FFF2-40B4-BE49-F238E27FC236}">
                <a16:creationId xmlns="" xmlns:a16="http://schemas.microsoft.com/office/drawing/2014/main" id="{81F1B93B-8D68-4EFE-924F-F39911B6041C}"/>
              </a:ext>
            </a:extLst>
          </p:cNvPr>
          <p:cNvSpPr/>
          <p:nvPr/>
        </p:nvSpPr>
        <p:spPr>
          <a:xfrm>
            <a:off x="5045119" y="2394790"/>
            <a:ext cx="1405720" cy="1161156"/>
          </a:xfrm>
          <a:prstGeom prst="rect">
            <a:avLst/>
          </a:prstGeom>
          <a:solidFill>
            <a:srgbClr val="E96B56"/>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t>Process</a:t>
            </a:r>
            <a:r>
              <a:rPr lang="it-IT" sz="2000" dirty="0"/>
              <a:t> Model</a:t>
            </a:r>
            <a:endParaRPr lang="en-US" sz="2000" dirty="0"/>
          </a:p>
        </p:txBody>
      </p:sp>
    </p:spTree>
    <p:extLst>
      <p:ext uri="{BB962C8B-B14F-4D97-AF65-F5344CB8AC3E}">
        <p14:creationId xmlns:p14="http://schemas.microsoft.com/office/powerpoint/2010/main" val="3089863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EAF346B-E489-4632-AF5A-3BCE790388D1}"/>
              </a:ext>
            </a:extLst>
          </p:cNvPr>
          <p:cNvSpPr>
            <a:spLocks noGrp="1"/>
          </p:cNvSpPr>
          <p:nvPr>
            <p:ph idx="1"/>
          </p:nvPr>
        </p:nvSpPr>
        <p:spPr/>
        <p:txBody>
          <a:bodyPr>
            <a:normAutofit fontScale="92500" lnSpcReduction="10000"/>
          </a:bodyPr>
          <a:lstStyle/>
          <a:p>
            <a:pPr marL="0" indent="0">
              <a:buNone/>
            </a:pPr>
            <a:r>
              <a:rPr lang="it-IT" i="1" dirty="0" err="1" smtClean="0"/>
              <a:t>We</a:t>
            </a:r>
            <a:r>
              <a:rPr lang="it-IT" i="1" dirty="0" smtClean="0"/>
              <a:t> are a big </a:t>
            </a:r>
            <a:r>
              <a:rPr lang="it-IT" b="1" i="1" dirty="0" err="1" smtClean="0">
                <a:solidFill>
                  <a:srgbClr val="E96B56"/>
                </a:solidFill>
              </a:rPr>
              <a:t>Logistic</a:t>
            </a:r>
            <a:r>
              <a:rPr lang="it-IT" b="1" i="1" dirty="0" smtClean="0">
                <a:solidFill>
                  <a:srgbClr val="E96B56"/>
                </a:solidFill>
              </a:rPr>
              <a:t> Company:</a:t>
            </a:r>
            <a:endParaRPr lang="it-IT" i="1" dirty="0" smtClean="0"/>
          </a:p>
          <a:p>
            <a:pPr lvl="1"/>
            <a:r>
              <a:rPr lang="it-IT" i="1" dirty="0" err="1" smtClean="0"/>
              <a:t>Each</a:t>
            </a:r>
            <a:r>
              <a:rPr lang="it-IT" i="1" dirty="0" smtClean="0"/>
              <a:t> </a:t>
            </a:r>
            <a:r>
              <a:rPr lang="it-IT" i="1" dirty="0" err="1" smtClean="0"/>
              <a:t>year</a:t>
            </a:r>
            <a:r>
              <a:rPr lang="it-IT" i="1" dirty="0" smtClean="0"/>
              <a:t> </a:t>
            </a:r>
            <a:r>
              <a:rPr lang="it-IT" i="1" dirty="0" err="1" smtClean="0"/>
              <a:t>we</a:t>
            </a:r>
            <a:r>
              <a:rPr lang="it-IT" i="1" dirty="0" smtClean="0"/>
              <a:t> </a:t>
            </a:r>
            <a:r>
              <a:rPr lang="it-IT" i="1" dirty="0" err="1" smtClean="0"/>
              <a:t>lose</a:t>
            </a:r>
            <a:r>
              <a:rPr lang="it-IT" i="1" dirty="0" smtClean="0"/>
              <a:t> more </a:t>
            </a:r>
            <a:r>
              <a:rPr lang="it-IT" i="1" dirty="0" err="1" smtClean="0"/>
              <a:t>than</a:t>
            </a:r>
            <a:r>
              <a:rPr lang="it-IT" i="1" smtClean="0"/>
              <a:t> </a:t>
            </a:r>
            <a:r>
              <a:rPr lang="it-IT" b="1" i="1" smtClean="0"/>
              <a:t>XX€</a:t>
            </a:r>
            <a:r>
              <a:rPr lang="it-IT" i="1" smtClean="0"/>
              <a:t> </a:t>
            </a:r>
            <a:r>
              <a:rPr lang="it-IT" i="1" dirty="0" smtClean="0"/>
              <a:t>for </a:t>
            </a:r>
            <a:r>
              <a:rPr lang="it-IT" b="1" i="1" dirty="0" smtClean="0"/>
              <a:t>delta </a:t>
            </a:r>
            <a:r>
              <a:rPr lang="it-IT" b="1" i="1" dirty="0" err="1" smtClean="0"/>
              <a:t>inventory</a:t>
            </a:r>
            <a:r>
              <a:rPr lang="it-IT" b="1" i="1" dirty="0" smtClean="0"/>
              <a:t> </a:t>
            </a:r>
            <a:r>
              <a:rPr lang="it-IT" b="1" i="1" dirty="0" err="1" smtClean="0"/>
              <a:t>issues</a:t>
            </a:r>
            <a:r>
              <a:rPr lang="it-IT" i="1" dirty="0" smtClean="0"/>
              <a:t>: the </a:t>
            </a:r>
            <a:r>
              <a:rPr lang="it-IT" i="1" dirty="0" err="1" smtClean="0"/>
              <a:t>amount</a:t>
            </a:r>
            <a:r>
              <a:rPr lang="it-IT" i="1" dirty="0" smtClean="0"/>
              <a:t> of </a:t>
            </a:r>
            <a:r>
              <a:rPr lang="it-IT" i="1" dirty="0" err="1" smtClean="0"/>
              <a:t>real</a:t>
            </a:r>
            <a:r>
              <a:rPr lang="it-IT" i="1" dirty="0" smtClean="0"/>
              <a:t> </a:t>
            </a:r>
            <a:r>
              <a:rPr lang="it-IT" i="1" dirty="0" err="1" smtClean="0"/>
              <a:t>materials</a:t>
            </a:r>
            <a:r>
              <a:rPr lang="it-IT" i="1" dirty="0" smtClean="0"/>
              <a:t> in </a:t>
            </a:r>
            <a:r>
              <a:rPr lang="it-IT" i="1" dirty="0" err="1" smtClean="0"/>
              <a:t>warehouse</a:t>
            </a:r>
            <a:r>
              <a:rPr lang="it-IT" i="1" dirty="0" smtClean="0"/>
              <a:t> </a:t>
            </a:r>
            <a:r>
              <a:rPr lang="it-IT" i="1" dirty="0" err="1" smtClean="0"/>
              <a:t>is</a:t>
            </a:r>
            <a:r>
              <a:rPr lang="it-IT" i="1" dirty="0" smtClean="0"/>
              <a:t> </a:t>
            </a:r>
            <a:r>
              <a:rPr lang="it-IT" i="1" dirty="0" err="1" smtClean="0"/>
              <a:t>different</a:t>
            </a:r>
            <a:r>
              <a:rPr lang="it-IT" i="1" dirty="0" smtClean="0"/>
              <a:t> to the </a:t>
            </a:r>
            <a:r>
              <a:rPr lang="it-IT" i="1" dirty="0" err="1" smtClean="0"/>
              <a:t>logical</a:t>
            </a:r>
            <a:r>
              <a:rPr lang="it-IT" i="1" dirty="0" smtClean="0"/>
              <a:t> (</a:t>
            </a:r>
            <a:r>
              <a:rPr lang="it-IT" i="1" dirty="0" err="1" smtClean="0"/>
              <a:t>financial</a:t>
            </a:r>
            <a:r>
              <a:rPr lang="it-IT" i="1" dirty="0" smtClean="0"/>
              <a:t>) </a:t>
            </a:r>
            <a:r>
              <a:rPr lang="it-IT" i="1" dirty="0" err="1" smtClean="0"/>
              <a:t>one</a:t>
            </a:r>
            <a:r>
              <a:rPr lang="it-IT" i="1" dirty="0" smtClean="0"/>
              <a:t>. </a:t>
            </a:r>
          </a:p>
          <a:p>
            <a:pPr lvl="1"/>
            <a:r>
              <a:rPr lang="it-IT" i="1" dirty="0" smtClean="0"/>
              <a:t>At the end of the </a:t>
            </a:r>
            <a:r>
              <a:rPr lang="it-IT" i="1" dirty="0" err="1" smtClean="0"/>
              <a:t>year</a:t>
            </a:r>
            <a:r>
              <a:rPr lang="it-IT" i="1" dirty="0" smtClean="0"/>
              <a:t>, </a:t>
            </a:r>
            <a:r>
              <a:rPr lang="it-IT" i="1" dirty="0" err="1" smtClean="0"/>
              <a:t>we</a:t>
            </a:r>
            <a:r>
              <a:rPr lang="it-IT" i="1" dirty="0" smtClean="0"/>
              <a:t> create </a:t>
            </a:r>
            <a:r>
              <a:rPr lang="it-IT" b="1" i="1" dirty="0" err="1" smtClean="0">
                <a:solidFill>
                  <a:srgbClr val="E96B56"/>
                </a:solidFill>
              </a:rPr>
              <a:t>correction</a:t>
            </a:r>
            <a:r>
              <a:rPr lang="it-IT" b="1" i="1" dirty="0" smtClean="0">
                <a:solidFill>
                  <a:srgbClr val="E96B56"/>
                </a:solidFill>
              </a:rPr>
              <a:t> </a:t>
            </a:r>
            <a:r>
              <a:rPr lang="it-IT" b="1" i="1" dirty="0" err="1" smtClean="0">
                <a:solidFill>
                  <a:srgbClr val="E96B56"/>
                </a:solidFill>
              </a:rPr>
              <a:t>movements</a:t>
            </a:r>
            <a:r>
              <a:rPr lang="it-IT" b="1" i="1" dirty="0" smtClean="0">
                <a:solidFill>
                  <a:srgbClr val="E96B56"/>
                </a:solidFill>
              </a:rPr>
              <a:t> </a:t>
            </a:r>
            <a:r>
              <a:rPr lang="it-IT" i="1" dirty="0" smtClean="0"/>
              <a:t>to </a:t>
            </a:r>
            <a:r>
              <a:rPr lang="it-IT" i="1" dirty="0" err="1" smtClean="0"/>
              <a:t>make</a:t>
            </a:r>
            <a:r>
              <a:rPr lang="it-IT" i="1" dirty="0" smtClean="0"/>
              <a:t> </a:t>
            </a:r>
            <a:r>
              <a:rPr lang="it-IT" i="1" dirty="0" err="1" smtClean="0"/>
              <a:t>these</a:t>
            </a:r>
            <a:r>
              <a:rPr lang="it-IT" i="1" dirty="0" smtClean="0"/>
              <a:t> </a:t>
            </a:r>
            <a:r>
              <a:rPr lang="it-IT" i="1" dirty="0" err="1" smtClean="0"/>
              <a:t>two</a:t>
            </a:r>
            <a:r>
              <a:rPr lang="it-IT" i="1" dirty="0" smtClean="0"/>
              <a:t> </a:t>
            </a:r>
            <a:r>
              <a:rPr lang="it-IT" i="1" dirty="0" err="1" smtClean="0"/>
              <a:t>amounts</a:t>
            </a:r>
            <a:r>
              <a:rPr lang="it-IT" i="1" dirty="0" smtClean="0"/>
              <a:t> the </a:t>
            </a:r>
            <a:r>
              <a:rPr lang="it-IT" i="1" dirty="0" err="1" smtClean="0"/>
              <a:t>same</a:t>
            </a:r>
            <a:r>
              <a:rPr lang="it-IT" i="1" dirty="0" smtClean="0"/>
              <a:t>. </a:t>
            </a:r>
            <a:r>
              <a:rPr lang="it-IT" i="1" dirty="0" err="1" smtClean="0"/>
              <a:t>This</a:t>
            </a:r>
            <a:r>
              <a:rPr lang="it-IT" i="1" dirty="0" smtClean="0"/>
              <a:t> </a:t>
            </a:r>
            <a:r>
              <a:rPr lang="it-IT" i="1" dirty="0" err="1" smtClean="0"/>
              <a:t>kind</a:t>
            </a:r>
            <a:r>
              <a:rPr lang="it-IT" i="1" dirty="0" smtClean="0"/>
              <a:t> of </a:t>
            </a:r>
            <a:r>
              <a:rPr lang="it-IT" b="1" i="1" dirty="0" err="1" smtClean="0"/>
              <a:t>checks</a:t>
            </a:r>
            <a:r>
              <a:rPr lang="it-IT" b="1" i="1" dirty="0" smtClean="0"/>
              <a:t> </a:t>
            </a:r>
            <a:r>
              <a:rPr lang="it-IT" b="1" i="1" dirty="0" err="1" smtClean="0"/>
              <a:t>is</a:t>
            </a:r>
            <a:r>
              <a:rPr lang="it-IT" b="1" i="1" dirty="0" smtClean="0"/>
              <a:t> </a:t>
            </a:r>
            <a:r>
              <a:rPr lang="it-IT" b="1" i="1" dirty="0" err="1" smtClean="0"/>
              <a:t>very</a:t>
            </a:r>
            <a:r>
              <a:rPr lang="it-IT" b="1" i="1" dirty="0" smtClean="0"/>
              <a:t> </a:t>
            </a:r>
            <a:r>
              <a:rPr lang="it-IT" b="1" i="1" dirty="0" err="1" smtClean="0"/>
              <a:t>expensive</a:t>
            </a:r>
            <a:r>
              <a:rPr lang="it-IT" i="1" dirty="0" smtClean="0"/>
              <a:t>, </a:t>
            </a:r>
            <a:r>
              <a:rPr lang="it-IT" i="1" dirty="0" err="1" smtClean="0"/>
              <a:t>we</a:t>
            </a:r>
            <a:r>
              <a:rPr lang="it-IT" i="1" dirty="0" smtClean="0"/>
              <a:t> can </a:t>
            </a:r>
            <a:r>
              <a:rPr lang="it-IT" i="1" dirty="0" err="1" smtClean="0"/>
              <a:t>make</a:t>
            </a:r>
            <a:r>
              <a:rPr lang="it-IT" i="1" dirty="0" smtClean="0"/>
              <a:t> just once.</a:t>
            </a:r>
          </a:p>
          <a:p>
            <a:pPr marL="457200" lvl="1" indent="0">
              <a:buNone/>
            </a:pPr>
            <a:endParaRPr lang="it-IT" i="1" dirty="0" smtClean="0"/>
          </a:p>
          <a:p>
            <a:pPr marL="0" indent="0">
              <a:buNone/>
            </a:pPr>
            <a:r>
              <a:rPr lang="it-IT" i="1" dirty="0" err="1" smtClean="0"/>
              <a:t>Please</a:t>
            </a:r>
            <a:r>
              <a:rPr lang="it-IT" i="1" dirty="0" smtClean="0"/>
              <a:t>, </a:t>
            </a:r>
            <a:r>
              <a:rPr lang="it-IT" i="1" dirty="0" err="1" smtClean="0"/>
              <a:t>we</a:t>
            </a:r>
            <a:r>
              <a:rPr lang="it-IT" i="1" dirty="0" smtClean="0"/>
              <a:t> </a:t>
            </a:r>
            <a:r>
              <a:rPr lang="it-IT" i="1" dirty="0" err="1" smtClean="0"/>
              <a:t>need</a:t>
            </a:r>
            <a:r>
              <a:rPr lang="it-IT" i="1" dirty="0" smtClean="0"/>
              <a:t> </a:t>
            </a:r>
            <a:r>
              <a:rPr lang="it-IT" b="1" i="1" dirty="0" smtClean="0"/>
              <a:t>a </a:t>
            </a:r>
            <a:r>
              <a:rPr lang="it-IT" b="1" i="1" dirty="0" err="1" smtClean="0"/>
              <a:t>system</a:t>
            </a:r>
            <a:r>
              <a:rPr lang="it-IT" b="1" i="1" dirty="0" smtClean="0"/>
              <a:t> </a:t>
            </a:r>
            <a:r>
              <a:rPr lang="it-IT" b="1" i="1" dirty="0" err="1" smtClean="0"/>
              <a:t>able</a:t>
            </a:r>
            <a:r>
              <a:rPr lang="it-IT" b="1" i="1" dirty="0" smtClean="0"/>
              <a:t> to </a:t>
            </a:r>
            <a:r>
              <a:rPr lang="it-IT" b="1" i="1" dirty="0" err="1" smtClean="0"/>
              <a:t>detect</a:t>
            </a:r>
            <a:r>
              <a:rPr lang="it-IT" b="1" i="1" dirty="0" smtClean="0"/>
              <a:t> </a:t>
            </a:r>
            <a:r>
              <a:rPr lang="it-IT" i="1" dirty="0" err="1" smtClean="0"/>
              <a:t>when</a:t>
            </a:r>
            <a:r>
              <a:rPr lang="it-IT" i="1" dirty="0" smtClean="0"/>
              <a:t> some </a:t>
            </a:r>
            <a:r>
              <a:rPr lang="it-IT" i="1" dirty="0" err="1" smtClean="0"/>
              <a:t>behavior</a:t>
            </a:r>
            <a:r>
              <a:rPr lang="it-IT" i="1" dirty="0" smtClean="0"/>
              <a:t> </a:t>
            </a:r>
            <a:r>
              <a:rPr lang="it-IT" i="1" dirty="0" err="1" smtClean="0"/>
              <a:t>will</a:t>
            </a:r>
            <a:r>
              <a:rPr lang="it-IT" i="1" dirty="0" smtClean="0"/>
              <a:t> </a:t>
            </a:r>
            <a:r>
              <a:rPr lang="it-IT" i="1" dirty="0" err="1" smtClean="0"/>
              <a:t>lead</a:t>
            </a:r>
            <a:r>
              <a:rPr lang="it-IT" i="1" dirty="0" smtClean="0"/>
              <a:t> to a </a:t>
            </a:r>
            <a:r>
              <a:rPr lang="it-IT" i="1" dirty="0" err="1" smtClean="0"/>
              <a:t>correction</a:t>
            </a:r>
            <a:r>
              <a:rPr lang="it-IT" i="1" dirty="0" smtClean="0"/>
              <a:t> </a:t>
            </a:r>
            <a:r>
              <a:rPr lang="it-IT" i="1" dirty="0" err="1" smtClean="0"/>
              <a:t>at</a:t>
            </a:r>
            <a:r>
              <a:rPr lang="it-IT" i="1" dirty="0" smtClean="0"/>
              <a:t> the end of the </a:t>
            </a:r>
            <a:r>
              <a:rPr lang="it-IT" i="1" dirty="0" err="1" smtClean="0"/>
              <a:t>year</a:t>
            </a:r>
            <a:r>
              <a:rPr lang="it-IT" i="1" dirty="0" smtClean="0"/>
              <a:t>:</a:t>
            </a:r>
          </a:p>
          <a:p>
            <a:pPr lvl="1"/>
            <a:r>
              <a:rPr lang="it-IT" b="1" i="1" dirty="0" smtClean="0"/>
              <a:t>How </a:t>
            </a:r>
            <a:r>
              <a:rPr lang="it-IT" b="1" i="1" dirty="0" err="1" smtClean="0"/>
              <a:t>much</a:t>
            </a:r>
            <a:r>
              <a:rPr lang="it-IT" b="1" i="1" dirty="0" smtClean="0"/>
              <a:t> </a:t>
            </a:r>
            <a:r>
              <a:rPr lang="it-IT" i="1" dirty="0" err="1" smtClean="0"/>
              <a:t>it</a:t>
            </a:r>
            <a:r>
              <a:rPr lang="it-IT" i="1" dirty="0" smtClean="0"/>
              <a:t> </a:t>
            </a:r>
            <a:r>
              <a:rPr lang="it-IT" i="1" dirty="0" err="1" smtClean="0"/>
              <a:t>will</a:t>
            </a:r>
            <a:r>
              <a:rPr lang="it-IT" i="1" dirty="0" smtClean="0"/>
              <a:t> </a:t>
            </a:r>
            <a:r>
              <a:rPr lang="it-IT" i="1" dirty="0" err="1" smtClean="0"/>
              <a:t>cost</a:t>
            </a:r>
            <a:r>
              <a:rPr lang="it-IT" i="1" dirty="0" smtClean="0"/>
              <a:t>? </a:t>
            </a:r>
          </a:p>
          <a:p>
            <a:pPr lvl="1"/>
            <a:r>
              <a:rPr lang="it-IT" i="1" dirty="0" smtClean="0"/>
              <a:t>Can </a:t>
            </a:r>
            <a:r>
              <a:rPr lang="it-IT" i="1" dirty="0" err="1" smtClean="0"/>
              <a:t>you</a:t>
            </a:r>
            <a:r>
              <a:rPr lang="it-IT" i="1" dirty="0" smtClean="0"/>
              <a:t> </a:t>
            </a:r>
            <a:r>
              <a:rPr lang="it-IT" b="1" i="1" dirty="0" smtClean="0"/>
              <a:t>design</a:t>
            </a:r>
            <a:r>
              <a:rPr lang="it-IT" i="1" dirty="0" smtClean="0"/>
              <a:t> and </a:t>
            </a:r>
            <a:r>
              <a:rPr lang="it-IT" i="1" dirty="0" err="1" smtClean="0"/>
              <a:t>develop</a:t>
            </a:r>
            <a:r>
              <a:rPr lang="it-IT" i="1" dirty="0" smtClean="0"/>
              <a:t> </a:t>
            </a:r>
            <a:r>
              <a:rPr lang="it-IT" i="1" dirty="0" err="1" smtClean="0"/>
              <a:t>it</a:t>
            </a:r>
            <a:r>
              <a:rPr lang="it-IT" i="1" dirty="0" smtClean="0"/>
              <a:t>? </a:t>
            </a:r>
          </a:p>
          <a:p>
            <a:pPr lvl="1"/>
            <a:r>
              <a:rPr lang="it-IT" i="1" dirty="0" err="1" smtClean="0"/>
              <a:t>When</a:t>
            </a:r>
            <a:r>
              <a:rPr lang="it-IT" i="1" dirty="0" smtClean="0"/>
              <a:t> </a:t>
            </a:r>
            <a:r>
              <a:rPr lang="it-IT" i="1" dirty="0" err="1" smtClean="0"/>
              <a:t>this</a:t>
            </a:r>
            <a:r>
              <a:rPr lang="it-IT" i="1" dirty="0" smtClean="0"/>
              <a:t> </a:t>
            </a:r>
            <a:r>
              <a:rPr lang="it-IT" i="1" dirty="0" err="1" smtClean="0"/>
              <a:t>system</a:t>
            </a:r>
            <a:r>
              <a:rPr lang="it-IT" i="1" dirty="0" smtClean="0"/>
              <a:t> </a:t>
            </a:r>
            <a:r>
              <a:rPr lang="it-IT" i="1" dirty="0" err="1" smtClean="0"/>
              <a:t>will</a:t>
            </a:r>
            <a:r>
              <a:rPr lang="it-IT" i="1" dirty="0" smtClean="0"/>
              <a:t> be </a:t>
            </a:r>
            <a:r>
              <a:rPr lang="it-IT" b="1" i="1" dirty="0" smtClean="0"/>
              <a:t>ready</a:t>
            </a:r>
            <a:r>
              <a:rPr lang="it-IT" i="1" dirty="0" smtClean="0"/>
              <a:t>?</a:t>
            </a:r>
            <a:endParaRPr lang="en-US" i="1" dirty="0"/>
          </a:p>
        </p:txBody>
      </p:sp>
      <p:sp>
        <p:nvSpPr>
          <p:cNvPr id="5" name="Text Placeholder 4">
            <a:extLst>
              <a:ext uri="{FF2B5EF4-FFF2-40B4-BE49-F238E27FC236}">
                <a16:creationId xmlns="" xmlns:a16="http://schemas.microsoft.com/office/drawing/2014/main" id="{C9033741-5FAD-42B0-9A43-AE72E0BB2C49}"/>
              </a:ext>
            </a:extLst>
          </p:cNvPr>
          <p:cNvSpPr>
            <a:spLocks noGrp="1"/>
          </p:cNvSpPr>
          <p:nvPr>
            <p:ph type="body" sz="quarter" idx="11"/>
          </p:nvPr>
        </p:nvSpPr>
        <p:spPr/>
        <p:txBody>
          <a:bodyPr>
            <a:normAutofit/>
          </a:bodyPr>
          <a:lstStyle/>
          <a:p>
            <a:pPr marL="0" indent="0">
              <a:buNone/>
            </a:pPr>
            <a:r>
              <a:rPr lang="it-IT" smtClean="0"/>
              <a:t>Real life – </a:t>
            </a:r>
            <a:r>
              <a:rPr lang="it-IT" smtClean="0">
                <a:solidFill>
                  <a:srgbClr val="E96B56"/>
                </a:solidFill>
              </a:rPr>
              <a:t>Finding Anomalies over inventory</a:t>
            </a:r>
            <a:endParaRPr lang="it-IT" dirty="0">
              <a:solidFill>
                <a:srgbClr val="E96B56"/>
              </a:solidFill>
            </a:endParaRPr>
          </a:p>
        </p:txBody>
      </p:sp>
    </p:spTree>
    <p:extLst>
      <p:ext uri="{BB962C8B-B14F-4D97-AF65-F5344CB8AC3E}">
        <p14:creationId xmlns:p14="http://schemas.microsoft.com/office/powerpoint/2010/main" val="2428730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9D2E5A-53B1-435F-9DF0-3AEC86AE352E}"/>
              </a:ext>
            </a:extLst>
          </p:cNvPr>
          <p:cNvSpPr>
            <a:spLocks noGrp="1"/>
          </p:cNvSpPr>
          <p:nvPr>
            <p:ph idx="1"/>
          </p:nvPr>
        </p:nvSpPr>
        <p:spPr>
          <a:xfrm>
            <a:off x="838200" y="2168525"/>
            <a:ext cx="10515600" cy="1260475"/>
          </a:xfrm>
        </p:spPr>
        <p:txBody>
          <a:bodyPr>
            <a:normAutofit/>
          </a:bodyPr>
          <a:lstStyle/>
          <a:p>
            <a:pPr marL="0" indent="0">
              <a:buNone/>
            </a:pPr>
            <a:r>
              <a:rPr lang="en-US" dirty="0"/>
              <a:t>A computer program using the </a:t>
            </a:r>
            <a:r>
              <a:rPr lang="en-US" b="1" dirty="0"/>
              <a:t>input-</a:t>
            </a:r>
            <a:r>
              <a:rPr lang="en-US" b="1" dirty="0">
                <a:solidFill>
                  <a:srgbClr val="E96B56"/>
                </a:solidFill>
              </a:rPr>
              <a:t>process</a:t>
            </a:r>
            <a:r>
              <a:rPr lang="en-US" b="1" dirty="0"/>
              <a:t>-output </a:t>
            </a:r>
            <a:r>
              <a:rPr lang="en-US" dirty="0"/>
              <a:t>model receives inputs from a given source, process it doing some kind of computations, and returns the results. </a:t>
            </a:r>
          </a:p>
        </p:txBody>
      </p:sp>
      <p:sp>
        <p:nvSpPr>
          <p:cNvPr id="4" name="Text Placeholder 3">
            <a:extLst>
              <a:ext uri="{FF2B5EF4-FFF2-40B4-BE49-F238E27FC236}">
                <a16:creationId xmlns="" xmlns:a16="http://schemas.microsoft.com/office/drawing/2014/main" id="{21787951-49E6-433C-9890-A0E54D0F4CF7}"/>
              </a:ext>
            </a:extLst>
          </p:cNvPr>
          <p:cNvSpPr>
            <a:spLocks noGrp="1"/>
          </p:cNvSpPr>
          <p:nvPr>
            <p:ph type="body" sz="quarter" idx="11"/>
          </p:nvPr>
        </p:nvSpPr>
        <p:spPr/>
        <p:txBody>
          <a:bodyPr>
            <a:normAutofit/>
          </a:bodyPr>
          <a:lstStyle/>
          <a:p>
            <a:pPr marL="0" indent="0">
              <a:buNone/>
            </a:pPr>
            <a:r>
              <a:rPr lang="it-IT" dirty="0"/>
              <a:t>Input-</a:t>
            </a:r>
            <a:r>
              <a:rPr lang="it-IT" dirty="0" err="1">
                <a:solidFill>
                  <a:srgbClr val="E96B56"/>
                </a:solidFill>
              </a:rPr>
              <a:t>Process</a:t>
            </a:r>
            <a:r>
              <a:rPr lang="it-IT" dirty="0"/>
              <a:t>-Output (IPO)</a:t>
            </a:r>
            <a:endParaRPr lang="en-US" dirty="0"/>
          </a:p>
        </p:txBody>
      </p:sp>
      <p:sp>
        <p:nvSpPr>
          <p:cNvPr id="2" name="Rectangle 1">
            <a:extLst>
              <a:ext uri="{FF2B5EF4-FFF2-40B4-BE49-F238E27FC236}">
                <a16:creationId xmlns="" xmlns:a16="http://schemas.microsoft.com/office/drawing/2014/main" id="{1F9D6C6F-D645-4EFD-88D4-630A27FF1DF5}"/>
              </a:ext>
            </a:extLst>
          </p:cNvPr>
          <p:cNvSpPr/>
          <p:nvPr/>
        </p:nvSpPr>
        <p:spPr>
          <a:xfrm>
            <a:off x="838200" y="3739486"/>
            <a:ext cx="1733266" cy="948519"/>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Material</a:t>
            </a:r>
            <a:r>
              <a:rPr lang="it-IT" dirty="0"/>
              <a:t> </a:t>
            </a:r>
          </a:p>
          <a:p>
            <a:pPr algn="ctr"/>
            <a:r>
              <a:rPr lang="it-IT" dirty="0" err="1"/>
              <a:t>Bought</a:t>
            </a:r>
            <a:r>
              <a:rPr lang="it-IT" dirty="0"/>
              <a:t> (MB)</a:t>
            </a:r>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1EE981E5-4DD1-435A-B1A4-6DC816161E0C}"/>
                  </a:ext>
                </a:extLst>
              </p:cNvPr>
              <p:cNvSpPr/>
              <p:nvPr/>
            </p:nvSpPr>
            <p:spPr>
              <a:xfrm>
                <a:off x="3226559" y="3739486"/>
                <a:ext cx="1733266" cy="948519"/>
              </a:xfrm>
              <a:prstGeom prst="rect">
                <a:avLst/>
              </a:prstGeom>
              <a:solidFill>
                <a:srgbClr val="E96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type m:val="skw"/>
                          <m:ctrlPr>
                            <a:rPr lang="en-US" i="1">
                              <a:latin typeface="Cambria Math" panose="02040503050406030204" pitchFamily="18" charset="0"/>
                            </a:rPr>
                          </m:ctrlPr>
                        </m:fPr>
                        <m:num>
                          <m:r>
                            <a:rPr lang="it-IT" i="1">
                              <a:latin typeface="Cambria Math" panose="02040503050406030204" pitchFamily="18" charset="0"/>
                            </a:rPr>
                            <m:t>𝑑</m:t>
                          </m:r>
                          <m:r>
                            <a:rPr lang="it-IT" i="1">
                              <a:latin typeface="Cambria Math" panose="02040503050406030204" pitchFamily="18" charset="0"/>
                            </a:rPr>
                            <m:t>(</m:t>
                          </m:r>
                          <m:r>
                            <a:rPr lang="it-IT" i="1">
                              <a:latin typeface="Cambria Math" panose="02040503050406030204" pitchFamily="18" charset="0"/>
                            </a:rPr>
                            <m:t>𝑀𝐵</m:t>
                          </m:r>
                          <m:r>
                            <a:rPr lang="it-IT" i="1">
                              <a:latin typeface="Cambria Math" panose="02040503050406030204" pitchFamily="18" charset="0"/>
                            </a:rPr>
                            <m:t>)</m:t>
                          </m:r>
                        </m:num>
                        <m:den>
                          <m:r>
                            <a:rPr lang="it-IT" i="1">
                              <a:latin typeface="Cambria Math" panose="02040503050406030204" pitchFamily="18" charset="0"/>
                            </a:rPr>
                            <m:t>𝑑𝑡</m:t>
                          </m:r>
                        </m:den>
                      </m:f>
                    </m:oMath>
                  </m:oMathPara>
                </a14:m>
                <a:endParaRPr lang="en-US" dirty="0"/>
              </a:p>
            </p:txBody>
          </p:sp>
        </mc:Choice>
        <mc:Fallback xmlns="">
          <p:sp>
            <p:nvSpPr>
              <p:cNvPr id="5" name="Rectangle 4">
                <a:extLst>
                  <a:ext uri="{FF2B5EF4-FFF2-40B4-BE49-F238E27FC236}">
                    <a16:creationId xmlns:a16="http://schemas.microsoft.com/office/drawing/2014/main" id="{1EE981E5-4DD1-435A-B1A4-6DC816161E0C}"/>
                  </a:ext>
                </a:extLst>
              </p:cNvPr>
              <p:cNvSpPr>
                <a:spLocks noRot="1" noChangeAspect="1" noMove="1" noResize="1" noEditPoints="1" noAdjustHandles="1" noChangeArrowheads="1" noChangeShapeType="1" noTextEdit="1"/>
              </p:cNvSpPr>
              <p:nvPr/>
            </p:nvSpPr>
            <p:spPr>
              <a:xfrm>
                <a:off x="3226559" y="3739486"/>
                <a:ext cx="1733266" cy="948519"/>
              </a:xfrm>
              <a:prstGeom prst="rect">
                <a:avLst/>
              </a:prstGeom>
              <a:blipFill>
                <a:blip r:embed="rId3"/>
                <a:stretch>
                  <a:fillRect/>
                </a:stretch>
              </a:blipFill>
            </p:spPr>
            <p:txBody>
              <a:bodyPr/>
              <a:lstStyle/>
              <a:p>
                <a:r>
                  <a:rPr lang="en-US">
                    <a:noFill/>
                  </a:rPr>
                  <a:t> </a:t>
                </a:r>
              </a:p>
            </p:txBody>
          </p:sp>
        </mc:Fallback>
      </mc:AlternateContent>
      <p:sp>
        <p:nvSpPr>
          <p:cNvPr id="6" name="Rectangle 5">
            <a:extLst>
              <a:ext uri="{FF2B5EF4-FFF2-40B4-BE49-F238E27FC236}">
                <a16:creationId xmlns="" xmlns:a16="http://schemas.microsoft.com/office/drawing/2014/main" id="{7A402969-C93A-4673-B970-1A825E1FDC66}"/>
              </a:ext>
            </a:extLst>
          </p:cNvPr>
          <p:cNvSpPr/>
          <p:nvPr/>
        </p:nvSpPr>
        <p:spPr>
          <a:xfrm>
            <a:off x="5498911" y="3739485"/>
            <a:ext cx="1733266" cy="948519"/>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Material</a:t>
            </a:r>
            <a:r>
              <a:rPr lang="it-IT" dirty="0"/>
              <a:t> </a:t>
            </a:r>
          </a:p>
          <a:p>
            <a:pPr algn="ctr"/>
            <a:r>
              <a:rPr lang="it-IT" dirty="0" err="1"/>
              <a:t>Bought</a:t>
            </a:r>
            <a:r>
              <a:rPr lang="it-IT" dirty="0"/>
              <a:t> Speed</a:t>
            </a:r>
            <a:endParaRPr lang="en-US" dirty="0"/>
          </a:p>
        </p:txBody>
      </p:sp>
      <p:sp>
        <p:nvSpPr>
          <p:cNvPr id="7" name="Rectangle 6">
            <a:extLst>
              <a:ext uri="{FF2B5EF4-FFF2-40B4-BE49-F238E27FC236}">
                <a16:creationId xmlns="" xmlns:a16="http://schemas.microsoft.com/office/drawing/2014/main" id="{E0DD95CC-236C-4432-BD32-BFFF278BAEE5}"/>
              </a:ext>
            </a:extLst>
          </p:cNvPr>
          <p:cNvSpPr/>
          <p:nvPr/>
        </p:nvSpPr>
        <p:spPr>
          <a:xfrm>
            <a:off x="838200" y="5065593"/>
            <a:ext cx="1733266" cy="948519"/>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Material</a:t>
            </a:r>
            <a:r>
              <a:rPr lang="it-IT" dirty="0"/>
              <a:t> </a:t>
            </a:r>
          </a:p>
          <a:p>
            <a:pPr algn="ctr"/>
            <a:r>
              <a:rPr lang="it-IT" dirty="0" err="1"/>
              <a:t>Used</a:t>
            </a:r>
            <a:r>
              <a:rPr lang="it-IT" dirty="0"/>
              <a:t> (MU)</a:t>
            </a: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AF8E399D-CD02-4826-B4D9-FD8B2DD7489B}"/>
                  </a:ext>
                </a:extLst>
              </p:cNvPr>
              <p:cNvSpPr/>
              <p:nvPr/>
            </p:nvSpPr>
            <p:spPr>
              <a:xfrm>
                <a:off x="3226559" y="5065593"/>
                <a:ext cx="1733266" cy="948519"/>
              </a:xfrm>
              <a:prstGeom prst="rect">
                <a:avLst/>
              </a:prstGeom>
              <a:solidFill>
                <a:srgbClr val="E96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type m:val="skw"/>
                          <m:ctrlPr>
                            <a:rPr lang="en-US" i="1" smtClean="0">
                              <a:latin typeface="Cambria Math" panose="02040503050406030204" pitchFamily="18" charset="0"/>
                            </a:rPr>
                          </m:ctrlPr>
                        </m:fPr>
                        <m:num>
                          <m:r>
                            <a:rPr lang="it-IT" i="1">
                              <a:latin typeface="Cambria Math" panose="02040503050406030204" pitchFamily="18" charset="0"/>
                            </a:rPr>
                            <m:t>𝑑</m:t>
                          </m:r>
                          <m:r>
                            <a:rPr lang="it-IT" i="1">
                              <a:latin typeface="Cambria Math" panose="02040503050406030204" pitchFamily="18" charset="0"/>
                            </a:rPr>
                            <m:t>(</m:t>
                          </m:r>
                          <m:r>
                            <a:rPr lang="it-IT" i="1">
                              <a:latin typeface="Cambria Math" panose="02040503050406030204" pitchFamily="18" charset="0"/>
                            </a:rPr>
                            <m:t>𝑀𝑈</m:t>
                          </m:r>
                          <m:r>
                            <a:rPr lang="it-IT" i="1">
                              <a:latin typeface="Cambria Math" panose="02040503050406030204" pitchFamily="18" charset="0"/>
                            </a:rPr>
                            <m:t>)</m:t>
                          </m:r>
                        </m:num>
                        <m:den>
                          <m:r>
                            <a:rPr lang="it-IT" i="1">
                              <a:latin typeface="Cambria Math" panose="02040503050406030204" pitchFamily="18" charset="0"/>
                            </a:rPr>
                            <m:t>𝑑𝑡</m:t>
                          </m:r>
                        </m:den>
                      </m:f>
                    </m:oMath>
                  </m:oMathPara>
                </a14:m>
                <a:endParaRPr lang="en-US" dirty="0"/>
              </a:p>
            </p:txBody>
          </p:sp>
        </mc:Choice>
        <mc:Fallback xmlns="">
          <p:sp>
            <p:nvSpPr>
              <p:cNvPr id="8" name="Rectangle 7">
                <a:extLst>
                  <a:ext uri="{FF2B5EF4-FFF2-40B4-BE49-F238E27FC236}">
                    <a16:creationId xmlns:a16="http://schemas.microsoft.com/office/drawing/2014/main" id="{AF8E399D-CD02-4826-B4D9-FD8B2DD7489B}"/>
                  </a:ext>
                </a:extLst>
              </p:cNvPr>
              <p:cNvSpPr>
                <a:spLocks noRot="1" noChangeAspect="1" noMove="1" noResize="1" noEditPoints="1" noAdjustHandles="1" noChangeArrowheads="1" noChangeShapeType="1" noTextEdit="1"/>
              </p:cNvSpPr>
              <p:nvPr/>
            </p:nvSpPr>
            <p:spPr>
              <a:xfrm>
                <a:off x="3226559" y="5065593"/>
                <a:ext cx="1733266" cy="948519"/>
              </a:xfrm>
              <a:prstGeom prst="rect">
                <a:avLst/>
              </a:prstGeom>
              <a:blipFill>
                <a:blip r:embed="rId4"/>
                <a:stretch>
                  <a:fillRect/>
                </a:stretch>
              </a:blipFill>
            </p:spPr>
            <p:txBody>
              <a:bodyPr/>
              <a:lstStyle/>
              <a:p>
                <a:r>
                  <a:rPr lang="en-US">
                    <a:noFill/>
                  </a:rPr>
                  <a:t> </a:t>
                </a:r>
              </a:p>
            </p:txBody>
          </p:sp>
        </mc:Fallback>
      </mc:AlternateContent>
      <p:sp>
        <p:nvSpPr>
          <p:cNvPr id="9" name="Rectangle 8">
            <a:extLst>
              <a:ext uri="{FF2B5EF4-FFF2-40B4-BE49-F238E27FC236}">
                <a16:creationId xmlns="" xmlns:a16="http://schemas.microsoft.com/office/drawing/2014/main" id="{CEAB178A-2647-4C9E-9E8A-C12138CB7AD1}"/>
              </a:ext>
            </a:extLst>
          </p:cNvPr>
          <p:cNvSpPr/>
          <p:nvPr/>
        </p:nvSpPr>
        <p:spPr>
          <a:xfrm>
            <a:off x="5498911" y="5065592"/>
            <a:ext cx="1733266" cy="948519"/>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Material</a:t>
            </a:r>
            <a:r>
              <a:rPr lang="it-IT" dirty="0"/>
              <a:t> </a:t>
            </a:r>
          </a:p>
          <a:p>
            <a:pPr algn="ctr"/>
            <a:r>
              <a:rPr lang="it-IT" dirty="0" err="1"/>
              <a:t>Used</a:t>
            </a:r>
            <a:r>
              <a:rPr lang="it-IT" dirty="0"/>
              <a:t> Speed</a:t>
            </a:r>
            <a:endParaRPr lang="en-US"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233C153D-6C5B-43FC-8F7B-E73038298396}"/>
                  </a:ext>
                </a:extLst>
              </p:cNvPr>
              <p:cNvSpPr/>
              <p:nvPr/>
            </p:nvSpPr>
            <p:spPr>
              <a:xfrm>
                <a:off x="7771263" y="4432109"/>
                <a:ext cx="1733266" cy="948519"/>
              </a:xfrm>
              <a:prstGeom prst="rect">
                <a:avLst/>
              </a:prstGeom>
              <a:solidFill>
                <a:srgbClr val="E96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f>
                            <m:fPr>
                              <m:type m:val="skw"/>
                              <m:ctrlPr>
                                <a:rPr lang="en-US" i="1" smtClean="0">
                                  <a:latin typeface="Cambria Math" panose="02040503050406030204" pitchFamily="18" charset="0"/>
                                </a:rPr>
                              </m:ctrlPr>
                            </m:fPr>
                            <m:num>
                              <m:r>
                                <a:rPr lang="it-IT" b="0" i="1" smtClean="0">
                                  <a:latin typeface="Cambria Math" panose="02040503050406030204" pitchFamily="18" charset="0"/>
                                </a:rPr>
                                <m:t>𝑑</m:t>
                              </m:r>
                              <m:r>
                                <a:rPr lang="it-IT" b="0" i="1" smtClean="0">
                                  <a:latin typeface="Cambria Math" panose="02040503050406030204" pitchFamily="18" charset="0"/>
                                </a:rPr>
                                <m:t>(</m:t>
                              </m:r>
                              <m:r>
                                <a:rPr lang="it-IT" b="0" i="1" smtClean="0">
                                  <a:latin typeface="Cambria Math" panose="02040503050406030204" pitchFamily="18" charset="0"/>
                                </a:rPr>
                                <m:t>𝑀𝐵</m:t>
                              </m:r>
                              <m:r>
                                <a:rPr lang="it-IT" b="0" i="1" smtClean="0">
                                  <a:latin typeface="Cambria Math" panose="02040503050406030204" pitchFamily="18" charset="0"/>
                                </a:rPr>
                                <m:t>)</m:t>
                              </m:r>
                            </m:num>
                            <m:den>
                              <m:r>
                                <a:rPr lang="it-IT" b="0" i="1" smtClean="0">
                                  <a:latin typeface="Cambria Math" panose="02040503050406030204" pitchFamily="18" charset="0"/>
                                </a:rPr>
                                <m:t>𝑑𝑡</m:t>
                              </m:r>
                            </m:den>
                          </m:f>
                        </m:num>
                        <m:den>
                          <m:f>
                            <m:fPr>
                              <m:type m:val="skw"/>
                              <m:ctrlPr>
                                <a:rPr lang="en-US" i="1" smtClean="0">
                                  <a:latin typeface="Cambria Math" panose="02040503050406030204" pitchFamily="18" charset="0"/>
                                </a:rPr>
                              </m:ctrlPr>
                            </m:fPr>
                            <m:num>
                              <m:r>
                                <a:rPr lang="it-IT" b="0" i="1" smtClean="0">
                                  <a:latin typeface="Cambria Math" panose="02040503050406030204" pitchFamily="18" charset="0"/>
                                </a:rPr>
                                <m:t>𝑑</m:t>
                              </m:r>
                              <m:r>
                                <a:rPr lang="it-IT" b="0" i="1" smtClean="0">
                                  <a:latin typeface="Cambria Math" panose="02040503050406030204" pitchFamily="18" charset="0"/>
                                </a:rPr>
                                <m:t>(</m:t>
                              </m:r>
                              <m:r>
                                <a:rPr lang="it-IT" b="0" i="1" smtClean="0">
                                  <a:latin typeface="Cambria Math" panose="02040503050406030204" pitchFamily="18" charset="0"/>
                                </a:rPr>
                                <m:t>𝑀𝑈</m:t>
                              </m:r>
                              <m:r>
                                <a:rPr lang="it-IT" b="0" i="1" smtClean="0">
                                  <a:latin typeface="Cambria Math" panose="02040503050406030204" pitchFamily="18" charset="0"/>
                                </a:rPr>
                                <m:t>)</m:t>
                              </m:r>
                            </m:num>
                            <m:den>
                              <m:r>
                                <a:rPr lang="it-IT" b="0" i="1" smtClean="0">
                                  <a:latin typeface="Cambria Math" panose="02040503050406030204" pitchFamily="18" charset="0"/>
                                </a:rPr>
                                <m:t>𝑑𝑡</m:t>
                              </m:r>
                            </m:den>
                          </m:f>
                        </m:den>
                      </m:f>
                    </m:oMath>
                  </m:oMathPara>
                </a14:m>
                <a:endParaRPr lang="en-US" dirty="0"/>
              </a:p>
            </p:txBody>
          </p:sp>
        </mc:Choice>
        <mc:Fallback xmlns="">
          <p:sp>
            <p:nvSpPr>
              <p:cNvPr id="10" name="Rectangle 9">
                <a:extLst>
                  <a:ext uri="{FF2B5EF4-FFF2-40B4-BE49-F238E27FC236}">
                    <a16:creationId xmlns:a16="http://schemas.microsoft.com/office/drawing/2014/main" id="{233C153D-6C5B-43FC-8F7B-E73038298396}"/>
                  </a:ext>
                </a:extLst>
              </p:cNvPr>
              <p:cNvSpPr>
                <a:spLocks noRot="1" noChangeAspect="1" noMove="1" noResize="1" noEditPoints="1" noAdjustHandles="1" noChangeArrowheads="1" noChangeShapeType="1" noTextEdit="1"/>
              </p:cNvSpPr>
              <p:nvPr/>
            </p:nvSpPr>
            <p:spPr>
              <a:xfrm>
                <a:off x="7771263" y="4432109"/>
                <a:ext cx="1733266" cy="948519"/>
              </a:xfrm>
              <a:prstGeom prst="rect">
                <a:avLst/>
              </a:prstGeom>
              <a:blipFill>
                <a:blip r:embed="rId5"/>
                <a:stretch>
                  <a:fillRect/>
                </a:stretch>
              </a:blipFill>
            </p:spPr>
            <p:txBody>
              <a:bodyPr/>
              <a:lstStyle/>
              <a:p>
                <a:r>
                  <a:rPr lang="en-US">
                    <a:noFill/>
                  </a:rPr>
                  <a:t> </a:t>
                </a:r>
              </a:p>
            </p:txBody>
          </p:sp>
        </mc:Fallback>
      </mc:AlternateContent>
      <p:sp>
        <p:nvSpPr>
          <p:cNvPr id="12" name="Rectangle 11">
            <a:extLst>
              <a:ext uri="{FF2B5EF4-FFF2-40B4-BE49-F238E27FC236}">
                <a16:creationId xmlns="" xmlns:a16="http://schemas.microsoft.com/office/drawing/2014/main" id="{F4508FED-01AB-4997-BD2D-E486B78B39AB}"/>
              </a:ext>
            </a:extLst>
          </p:cNvPr>
          <p:cNvSpPr/>
          <p:nvPr/>
        </p:nvSpPr>
        <p:spPr>
          <a:xfrm>
            <a:off x="9982201" y="4432108"/>
            <a:ext cx="1733266" cy="948519"/>
          </a:xfrm>
          <a:prstGeom prst="rect">
            <a:avLst/>
          </a:prstGeom>
          <a:solidFill>
            <a:srgbClr val="445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Flow </a:t>
            </a:r>
          </a:p>
          <a:p>
            <a:pPr algn="ctr"/>
            <a:r>
              <a:rPr lang="it-IT" dirty="0" err="1"/>
              <a:t>Leakage</a:t>
            </a:r>
            <a:endParaRPr lang="en-US" dirty="0"/>
          </a:p>
        </p:txBody>
      </p:sp>
      <p:cxnSp>
        <p:nvCxnSpPr>
          <p:cNvPr id="14" name="Straight Arrow Connector 13">
            <a:extLst>
              <a:ext uri="{FF2B5EF4-FFF2-40B4-BE49-F238E27FC236}">
                <a16:creationId xmlns="" xmlns:a16="http://schemas.microsoft.com/office/drawing/2014/main" id="{23561399-536B-4FE9-80E8-02ACA5747D69}"/>
              </a:ext>
            </a:extLst>
          </p:cNvPr>
          <p:cNvCxnSpPr>
            <a:cxnSpLocks/>
            <a:stCxn id="2" idx="3"/>
            <a:endCxn id="5" idx="1"/>
          </p:cNvCxnSpPr>
          <p:nvPr/>
        </p:nvCxnSpPr>
        <p:spPr>
          <a:xfrm>
            <a:off x="2571466" y="4213746"/>
            <a:ext cx="655093"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12E705E0-AABD-4795-ACB9-4A95CF5A81C3}"/>
              </a:ext>
            </a:extLst>
          </p:cNvPr>
          <p:cNvCxnSpPr>
            <a:cxnSpLocks/>
            <a:stCxn id="7" idx="3"/>
            <a:endCxn id="8" idx="1"/>
          </p:cNvCxnSpPr>
          <p:nvPr/>
        </p:nvCxnSpPr>
        <p:spPr>
          <a:xfrm>
            <a:off x="2571466" y="5539853"/>
            <a:ext cx="655093"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3DDBC8F5-C19B-4DF5-92E6-D552DEB8A955}"/>
              </a:ext>
            </a:extLst>
          </p:cNvPr>
          <p:cNvCxnSpPr>
            <a:cxnSpLocks/>
            <a:stCxn id="8" idx="3"/>
            <a:endCxn id="9" idx="1"/>
          </p:cNvCxnSpPr>
          <p:nvPr/>
        </p:nvCxnSpPr>
        <p:spPr>
          <a:xfrm flipV="1">
            <a:off x="4959825" y="5539852"/>
            <a:ext cx="539086" cy="1"/>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D72A4898-7B9A-42BD-92F4-B813088E6660}"/>
              </a:ext>
            </a:extLst>
          </p:cNvPr>
          <p:cNvCxnSpPr>
            <a:cxnSpLocks/>
            <a:stCxn id="5" idx="3"/>
            <a:endCxn id="6" idx="1"/>
          </p:cNvCxnSpPr>
          <p:nvPr/>
        </p:nvCxnSpPr>
        <p:spPr>
          <a:xfrm flipV="1">
            <a:off x="4959825" y="4213745"/>
            <a:ext cx="539086" cy="1"/>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 xmlns:a16="http://schemas.microsoft.com/office/drawing/2014/main" id="{3D502424-DC6B-4308-A30D-CA87BB52117C}"/>
              </a:ext>
            </a:extLst>
          </p:cNvPr>
          <p:cNvCxnSpPr>
            <a:stCxn id="6" idx="3"/>
            <a:endCxn id="10" idx="1"/>
          </p:cNvCxnSpPr>
          <p:nvPr/>
        </p:nvCxnSpPr>
        <p:spPr>
          <a:xfrm>
            <a:off x="7232177" y="4213745"/>
            <a:ext cx="539086" cy="692624"/>
          </a:xfrm>
          <a:prstGeom prst="bentConnector3">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 xmlns:a16="http://schemas.microsoft.com/office/drawing/2014/main" id="{5D44BA74-2787-4C29-A849-61B6C88B733E}"/>
              </a:ext>
            </a:extLst>
          </p:cNvPr>
          <p:cNvCxnSpPr>
            <a:cxnSpLocks/>
            <a:stCxn id="9" idx="3"/>
            <a:endCxn id="10" idx="1"/>
          </p:cNvCxnSpPr>
          <p:nvPr/>
        </p:nvCxnSpPr>
        <p:spPr>
          <a:xfrm flipV="1">
            <a:off x="7232177" y="4906369"/>
            <a:ext cx="539086" cy="633483"/>
          </a:xfrm>
          <a:prstGeom prst="bentConnector3">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185225F5-6295-4B13-ADAE-65E182B01D71}"/>
              </a:ext>
            </a:extLst>
          </p:cNvPr>
          <p:cNvCxnSpPr>
            <a:cxnSpLocks/>
            <a:stCxn id="10" idx="3"/>
            <a:endCxn id="12" idx="1"/>
          </p:cNvCxnSpPr>
          <p:nvPr/>
        </p:nvCxnSpPr>
        <p:spPr>
          <a:xfrm flipV="1">
            <a:off x="9504529" y="4906368"/>
            <a:ext cx="477672" cy="1"/>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077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789E535-434B-46A1-B684-A9361BFA1B83}"/>
              </a:ext>
            </a:extLst>
          </p:cNvPr>
          <p:cNvSpPr>
            <a:spLocks noGrp="1"/>
          </p:cNvSpPr>
          <p:nvPr>
            <p:ph type="body" sz="quarter" idx="11"/>
          </p:nvPr>
        </p:nvSpPr>
        <p:spPr/>
        <p:txBody>
          <a:bodyPr/>
          <a:lstStyle/>
          <a:p>
            <a:pPr marL="0" indent="0">
              <a:buNone/>
            </a:pPr>
            <a:r>
              <a:rPr lang="it-IT" dirty="0"/>
              <a:t>Multiple </a:t>
            </a:r>
            <a:r>
              <a:rPr lang="it-IT" dirty="0" err="1"/>
              <a:t>Descriptions</a:t>
            </a:r>
            <a:endParaRPr lang="en-US" dirty="0"/>
          </a:p>
        </p:txBody>
      </p:sp>
      <p:sp>
        <p:nvSpPr>
          <p:cNvPr id="15" name="Rectangle 14">
            <a:extLst>
              <a:ext uri="{FF2B5EF4-FFF2-40B4-BE49-F238E27FC236}">
                <a16:creationId xmlns="" xmlns:a16="http://schemas.microsoft.com/office/drawing/2014/main" id="{3EDCCDC1-10C9-41BB-888B-38A7ECCDA1E6}"/>
              </a:ext>
            </a:extLst>
          </p:cNvPr>
          <p:cNvSpPr/>
          <p:nvPr/>
        </p:nvSpPr>
        <p:spPr>
          <a:xfrm>
            <a:off x="838199" y="2272869"/>
            <a:ext cx="5733197" cy="1404999"/>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lIns="91440" rIns="3108960" rtlCol="0" anchor="ctr"/>
          <a:lstStyle/>
          <a:p>
            <a:pPr algn="ctr"/>
            <a:r>
              <a:rPr lang="it-IT" b="1" dirty="0">
                <a:solidFill>
                  <a:srgbClr val="445469"/>
                </a:solidFill>
              </a:rPr>
              <a:t>Input-</a:t>
            </a:r>
            <a:r>
              <a:rPr lang="it-IT" b="1" dirty="0" err="1">
                <a:solidFill>
                  <a:srgbClr val="445469"/>
                </a:solidFill>
              </a:rPr>
              <a:t>Process</a:t>
            </a:r>
            <a:r>
              <a:rPr lang="it-IT" b="1" dirty="0">
                <a:solidFill>
                  <a:srgbClr val="445469"/>
                </a:solidFill>
              </a:rPr>
              <a:t>-Output</a:t>
            </a:r>
          </a:p>
          <a:p>
            <a:r>
              <a:rPr lang="en-US" dirty="0">
                <a:solidFill>
                  <a:srgbClr val="445469"/>
                </a:solidFill>
              </a:rPr>
              <a:t>Product description in detail w.r.t intended capabilities, appearance, and interactions with users</a:t>
            </a:r>
            <a:endParaRPr lang="en-US" b="1" dirty="0">
              <a:solidFill>
                <a:srgbClr val="E96B56"/>
              </a:solidFill>
            </a:endParaRPr>
          </a:p>
        </p:txBody>
      </p:sp>
      <p:sp>
        <p:nvSpPr>
          <p:cNvPr id="16" name="Rectangle 15">
            <a:extLst>
              <a:ext uri="{FF2B5EF4-FFF2-40B4-BE49-F238E27FC236}">
                <a16:creationId xmlns="" xmlns:a16="http://schemas.microsoft.com/office/drawing/2014/main" id="{73B38D94-5074-416C-AC2C-F18F91C88093}"/>
              </a:ext>
            </a:extLst>
          </p:cNvPr>
          <p:cNvSpPr/>
          <p:nvPr/>
        </p:nvSpPr>
        <p:spPr>
          <a:xfrm>
            <a:off x="2156787" y="3736544"/>
            <a:ext cx="5733197" cy="1404999"/>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lIns="91440" rIns="3108960" rtlCol="0" anchor="ctr"/>
          <a:lstStyle/>
          <a:p>
            <a:pPr algn="ctr"/>
            <a:r>
              <a:rPr lang="it-IT" b="1" dirty="0" err="1">
                <a:solidFill>
                  <a:srgbClr val="445469"/>
                </a:solidFill>
              </a:rPr>
              <a:t>Entity-Relationship-Entity</a:t>
            </a:r>
            <a:endParaRPr lang="it-IT" b="1" dirty="0">
              <a:solidFill>
                <a:srgbClr val="445469"/>
              </a:solidFill>
            </a:endParaRPr>
          </a:p>
          <a:p>
            <a:r>
              <a:rPr lang="it-IT" dirty="0">
                <a:solidFill>
                  <a:srgbClr val="445469"/>
                </a:solidFill>
              </a:rPr>
              <a:t>«</a:t>
            </a:r>
            <a:r>
              <a:rPr lang="it-IT" dirty="0" err="1">
                <a:solidFill>
                  <a:srgbClr val="445469"/>
                </a:solidFill>
              </a:rPr>
              <a:t>Stuff</a:t>
            </a:r>
            <a:r>
              <a:rPr lang="it-IT" dirty="0">
                <a:solidFill>
                  <a:srgbClr val="445469"/>
                </a:solidFill>
              </a:rPr>
              <a:t> </a:t>
            </a:r>
            <a:r>
              <a:rPr lang="it-IT" dirty="0" err="1">
                <a:solidFill>
                  <a:srgbClr val="445469"/>
                </a:solidFill>
              </a:rPr>
              <a:t>things</a:t>
            </a:r>
            <a:r>
              <a:rPr lang="it-IT" dirty="0">
                <a:solidFill>
                  <a:srgbClr val="445469"/>
                </a:solidFill>
              </a:rPr>
              <a:t> </a:t>
            </a:r>
            <a:r>
              <a:rPr lang="it-IT" dirty="0" err="1">
                <a:solidFill>
                  <a:srgbClr val="445469"/>
                </a:solidFill>
              </a:rPr>
              <a:t>is</a:t>
            </a:r>
            <a:r>
              <a:rPr lang="it-IT" dirty="0">
                <a:solidFill>
                  <a:srgbClr val="445469"/>
                </a:solidFill>
              </a:rPr>
              <a:t> made of», </a:t>
            </a:r>
            <a:r>
              <a:rPr lang="it-IT" dirty="0" err="1">
                <a:solidFill>
                  <a:srgbClr val="445469"/>
                </a:solidFill>
              </a:rPr>
              <a:t>description</a:t>
            </a:r>
            <a:r>
              <a:rPr lang="it-IT" dirty="0">
                <a:solidFill>
                  <a:srgbClr val="445469"/>
                </a:solidFill>
              </a:rPr>
              <a:t> of data in </a:t>
            </a:r>
            <a:r>
              <a:rPr lang="it-IT" dirty="0" err="1">
                <a:solidFill>
                  <a:srgbClr val="445469"/>
                </a:solidFill>
              </a:rPr>
              <a:t>each</a:t>
            </a:r>
            <a:r>
              <a:rPr lang="it-IT" dirty="0">
                <a:solidFill>
                  <a:srgbClr val="445469"/>
                </a:solidFill>
              </a:rPr>
              <a:t> building </a:t>
            </a:r>
            <a:r>
              <a:rPr lang="it-IT" dirty="0" err="1">
                <a:solidFill>
                  <a:srgbClr val="445469"/>
                </a:solidFill>
              </a:rPr>
              <a:t>blocks</a:t>
            </a:r>
            <a:r>
              <a:rPr lang="it-IT" dirty="0">
                <a:solidFill>
                  <a:srgbClr val="445469"/>
                </a:solidFill>
              </a:rPr>
              <a:t>. </a:t>
            </a:r>
            <a:br>
              <a:rPr lang="it-IT" dirty="0">
                <a:solidFill>
                  <a:srgbClr val="445469"/>
                </a:solidFill>
              </a:rPr>
            </a:br>
            <a:endParaRPr lang="en-US" dirty="0">
              <a:solidFill>
                <a:srgbClr val="445469"/>
              </a:solidFill>
            </a:endParaRPr>
          </a:p>
        </p:txBody>
      </p:sp>
      <p:sp>
        <p:nvSpPr>
          <p:cNvPr id="25" name="Rectangle 24">
            <a:extLst>
              <a:ext uri="{FF2B5EF4-FFF2-40B4-BE49-F238E27FC236}">
                <a16:creationId xmlns="" xmlns:a16="http://schemas.microsoft.com/office/drawing/2014/main" id="{D43FD454-91B3-48D4-AF9B-57409B7427A6}"/>
              </a:ext>
            </a:extLst>
          </p:cNvPr>
          <p:cNvSpPr/>
          <p:nvPr/>
        </p:nvSpPr>
        <p:spPr>
          <a:xfrm>
            <a:off x="838200" y="1383105"/>
            <a:ext cx="8070927" cy="830997"/>
          </a:xfrm>
          <a:prstGeom prst="rect">
            <a:avLst/>
          </a:prstGeom>
        </p:spPr>
        <p:txBody>
          <a:bodyPr wrap="none">
            <a:spAutoFit/>
          </a:bodyPr>
          <a:lstStyle/>
          <a:p>
            <a:r>
              <a:rPr lang="it-IT" sz="2400" dirty="0" err="1">
                <a:solidFill>
                  <a:srgbClr val="445469"/>
                </a:solidFill>
              </a:rPr>
              <a:t>Each</a:t>
            </a:r>
            <a:r>
              <a:rPr lang="it-IT" sz="2400" dirty="0">
                <a:solidFill>
                  <a:srgbClr val="445469"/>
                </a:solidFill>
              </a:rPr>
              <a:t> </a:t>
            </a:r>
            <a:r>
              <a:rPr lang="it-IT" sz="2400" dirty="0" err="1">
                <a:solidFill>
                  <a:srgbClr val="445469"/>
                </a:solidFill>
              </a:rPr>
              <a:t>perspective</a:t>
            </a:r>
            <a:r>
              <a:rPr lang="it-IT" sz="2400" dirty="0">
                <a:solidFill>
                  <a:srgbClr val="445469"/>
                </a:solidFill>
              </a:rPr>
              <a:t> </a:t>
            </a:r>
            <a:r>
              <a:rPr lang="it-IT" sz="2400" dirty="0" err="1">
                <a:solidFill>
                  <a:srgbClr val="445469"/>
                </a:solidFill>
              </a:rPr>
              <a:t>is</a:t>
            </a:r>
            <a:r>
              <a:rPr lang="it-IT" sz="2400" dirty="0">
                <a:solidFill>
                  <a:srgbClr val="445469"/>
                </a:solidFill>
              </a:rPr>
              <a:t> </a:t>
            </a:r>
            <a:r>
              <a:rPr lang="it-IT" sz="2400" dirty="0" err="1">
                <a:solidFill>
                  <a:srgbClr val="445469"/>
                </a:solidFill>
              </a:rPr>
              <a:t>not</a:t>
            </a:r>
            <a:r>
              <a:rPr lang="it-IT" sz="2400" dirty="0">
                <a:solidFill>
                  <a:srgbClr val="445469"/>
                </a:solidFill>
              </a:rPr>
              <a:t> just a </a:t>
            </a:r>
            <a:r>
              <a:rPr lang="it-IT" sz="2400" dirty="0" err="1">
                <a:solidFill>
                  <a:srgbClr val="445469"/>
                </a:solidFill>
              </a:rPr>
              <a:t>matter</a:t>
            </a:r>
            <a:r>
              <a:rPr lang="it-IT" sz="2400" dirty="0">
                <a:solidFill>
                  <a:srgbClr val="445469"/>
                </a:solidFill>
              </a:rPr>
              <a:t> of </a:t>
            </a:r>
            <a:r>
              <a:rPr lang="it-IT" sz="2400" dirty="0" err="1">
                <a:solidFill>
                  <a:srgbClr val="445469"/>
                </a:solidFill>
              </a:rPr>
              <a:t>different</a:t>
            </a:r>
            <a:r>
              <a:rPr lang="it-IT" sz="2400" dirty="0">
                <a:solidFill>
                  <a:srgbClr val="445469"/>
                </a:solidFill>
              </a:rPr>
              <a:t> </a:t>
            </a:r>
            <a:r>
              <a:rPr lang="it-IT" sz="2400" dirty="0" err="1">
                <a:solidFill>
                  <a:srgbClr val="445469"/>
                </a:solidFill>
              </a:rPr>
              <a:t>level</a:t>
            </a:r>
            <a:r>
              <a:rPr lang="it-IT" sz="2400" dirty="0">
                <a:solidFill>
                  <a:srgbClr val="445469"/>
                </a:solidFill>
              </a:rPr>
              <a:t> of </a:t>
            </a:r>
            <a:r>
              <a:rPr lang="it-IT" sz="2400" dirty="0" err="1">
                <a:solidFill>
                  <a:srgbClr val="445469"/>
                </a:solidFill>
              </a:rPr>
              <a:t>detail</a:t>
            </a:r>
            <a:r>
              <a:rPr lang="it-IT" sz="2400" dirty="0">
                <a:solidFill>
                  <a:srgbClr val="445469"/>
                </a:solidFill>
              </a:rPr>
              <a:t>. </a:t>
            </a:r>
            <a:br>
              <a:rPr lang="it-IT" sz="2400" dirty="0">
                <a:solidFill>
                  <a:srgbClr val="445469"/>
                </a:solidFill>
              </a:rPr>
            </a:br>
            <a:r>
              <a:rPr lang="it-IT" sz="2400" dirty="0" err="1">
                <a:solidFill>
                  <a:srgbClr val="445469"/>
                </a:solidFill>
              </a:rPr>
              <a:t>It</a:t>
            </a:r>
            <a:r>
              <a:rPr lang="it-IT" sz="2400" dirty="0">
                <a:solidFill>
                  <a:srgbClr val="445469"/>
                </a:solidFill>
              </a:rPr>
              <a:t> </a:t>
            </a:r>
            <a:r>
              <a:rPr lang="it-IT" sz="2400" dirty="0" err="1">
                <a:solidFill>
                  <a:srgbClr val="445469"/>
                </a:solidFill>
              </a:rPr>
              <a:t>is</a:t>
            </a:r>
            <a:r>
              <a:rPr lang="it-IT" sz="2400" dirty="0">
                <a:solidFill>
                  <a:srgbClr val="445469"/>
                </a:solidFill>
              </a:rPr>
              <a:t> </a:t>
            </a:r>
            <a:r>
              <a:rPr lang="it-IT" sz="2400" dirty="0" err="1">
                <a:solidFill>
                  <a:srgbClr val="445469"/>
                </a:solidFill>
              </a:rPr>
              <a:t>linked</a:t>
            </a:r>
            <a:r>
              <a:rPr lang="it-IT" sz="2400" dirty="0">
                <a:solidFill>
                  <a:srgbClr val="445469"/>
                </a:solidFill>
              </a:rPr>
              <a:t> with </a:t>
            </a:r>
            <a:r>
              <a:rPr lang="it-IT" sz="2400" b="1" dirty="0" err="1">
                <a:solidFill>
                  <a:srgbClr val="E96B56"/>
                </a:solidFill>
              </a:rPr>
              <a:t>different</a:t>
            </a:r>
            <a:r>
              <a:rPr lang="it-IT" sz="2400" b="1" dirty="0">
                <a:solidFill>
                  <a:srgbClr val="E96B56"/>
                </a:solidFill>
              </a:rPr>
              <a:t> </a:t>
            </a:r>
            <a:r>
              <a:rPr lang="it-IT" sz="2400" b="1" dirty="0" err="1">
                <a:solidFill>
                  <a:srgbClr val="E96B56"/>
                </a:solidFill>
              </a:rPr>
              <a:t>natures</a:t>
            </a:r>
            <a:r>
              <a:rPr lang="it-IT" sz="2400" b="1" dirty="0">
                <a:solidFill>
                  <a:srgbClr val="E96B56"/>
                </a:solidFill>
              </a:rPr>
              <a:t> </a:t>
            </a:r>
            <a:r>
              <a:rPr lang="it-IT" sz="2400" dirty="0">
                <a:solidFill>
                  <a:srgbClr val="445469"/>
                </a:solidFill>
              </a:rPr>
              <a:t>and </a:t>
            </a:r>
            <a:r>
              <a:rPr lang="it-IT" sz="2400" b="1" dirty="0">
                <a:solidFill>
                  <a:srgbClr val="E96B56"/>
                </a:solidFill>
              </a:rPr>
              <a:t>accountability</a:t>
            </a:r>
            <a:r>
              <a:rPr lang="it-IT" sz="2400" dirty="0">
                <a:solidFill>
                  <a:srgbClr val="445469"/>
                </a:solidFill>
              </a:rPr>
              <a:t>.</a:t>
            </a:r>
            <a:endParaRPr lang="en-US" sz="2400" dirty="0">
              <a:solidFill>
                <a:srgbClr val="445469"/>
              </a:solidFill>
            </a:endParaRPr>
          </a:p>
        </p:txBody>
      </p:sp>
      <p:pic>
        <p:nvPicPr>
          <p:cNvPr id="5" name="Graphic 4">
            <a:extLst>
              <a:ext uri="{FF2B5EF4-FFF2-40B4-BE49-F238E27FC236}">
                <a16:creationId xmlns="" xmlns:a16="http://schemas.microsoft.com/office/drawing/2014/main" id="{2813303C-ED16-4FC0-B502-9EFD2144CC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22674" y="2966466"/>
            <a:ext cx="2267712" cy="2267712"/>
          </a:xfrm>
          <a:prstGeom prst="rect">
            <a:avLst/>
          </a:prstGeom>
        </p:spPr>
      </p:pic>
      <p:sp>
        <p:nvSpPr>
          <p:cNvPr id="9" name="Rectangle 8">
            <a:extLst>
              <a:ext uri="{FF2B5EF4-FFF2-40B4-BE49-F238E27FC236}">
                <a16:creationId xmlns="" xmlns:a16="http://schemas.microsoft.com/office/drawing/2014/main" id="{95A9F4BB-247D-45E8-887F-9C8BECD6D497}"/>
              </a:ext>
            </a:extLst>
          </p:cNvPr>
          <p:cNvSpPr/>
          <p:nvPr/>
        </p:nvSpPr>
        <p:spPr>
          <a:xfrm>
            <a:off x="3500645" y="2394790"/>
            <a:ext cx="1405720" cy="1161156"/>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t>Functional</a:t>
            </a:r>
            <a:r>
              <a:rPr lang="it-IT" sz="2000" dirty="0"/>
              <a:t> </a:t>
            </a:r>
            <a:r>
              <a:rPr lang="it-IT" sz="2000" dirty="0" err="1"/>
              <a:t>Description</a:t>
            </a:r>
            <a:endParaRPr lang="en-US" sz="2000" dirty="0"/>
          </a:p>
        </p:txBody>
      </p:sp>
      <p:sp>
        <p:nvSpPr>
          <p:cNvPr id="18" name="Rectangle 17">
            <a:extLst>
              <a:ext uri="{FF2B5EF4-FFF2-40B4-BE49-F238E27FC236}">
                <a16:creationId xmlns="" xmlns:a16="http://schemas.microsoft.com/office/drawing/2014/main" id="{B6ACE40C-3FBA-4AA0-A833-C9DC0A81B7A7}"/>
              </a:ext>
            </a:extLst>
          </p:cNvPr>
          <p:cNvSpPr/>
          <p:nvPr/>
        </p:nvSpPr>
        <p:spPr>
          <a:xfrm>
            <a:off x="4805586" y="3858465"/>
            <a:ext cx="1405720" cy="1161156"/>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t>Material</a:t>
            </a:r>
            <a:r>
              <a:rPr lang="it-IT" sz="2000" dirty="0"/>
              <a:t> </a:t>
            </a:r>
            <a:r>
              <a:rPr lang="it-IT" sz="2000" dirty="0" err="1"/>
              <a:t>Description</a:t>
            </a:r>
            <a:endParaRPr lang="en-US" sz="2000" dirty="0"/>
          </a:p>
        </p:txBody>
      </p:sp>
      <p:sp>
        <p:nvSpPr>
          <p:cNvPr id="27" name="Rectangle 26">
            <a:extLst>
              <a:ext uri="{FF2B5EF4-FFF2-40B4-BE49-F238E27FC236}">
                <a16:creationId xmlns="" xmlns:a16="http://schemas.microsoft.com/office/drawing/2014/main" id="{81F1B93B-8D68-4EFE-924F-F39911B6041C}"/>
              </a:ext>
            </a:extLst>
          </p:cNvPr>
          <p:cNvSpPr/>
          <p:nvPr/>
        </p:nvSpPr>
        <p:spPr>
          <a:xfrm>
            <a:off x="5045119" y="2394790"/>
            <a:ext cx="1405720" cy="1161156"/>
          </a:xfrm>
          <a:prstGeom prst="rect">
            <a:avLst/>
          </a:prstGeom>
          <a:solidFill>
            <a:srgbClr val="E96B56"/>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t>Process</a:t>
            </a:r>
            <a:r>
              <a:rPr lang="it-IT" sz="2000" dirty="0"/>
              <a:t> Model</a:t>
            </a:r>
            <a:endParaRPr lang="en-US" sz="2000" dirty="0"/>
          </a:p>
        </p:txBody>
      </p:sp>
      <p:sp>
        <p:nvSpPr>
          <p:cNvPr id="28" name="Rectangle 27">
            <a:extLst>
              <a:ext uri="{FF2B5EF4-FFF2-40B4-BE49-F238E27FC236}">
                <a16:creationId xmlns="" xmlns:a16="http://schemas.microsoft.com/office/drawing/2014/main" id="{84ED3272-CE3B-4C80-B825-28B9D8BDDFB8}"/>
              </a:ext>
            </a:extLst>
          </p:cNvPr>
          <p:cNvSpPr/>
          <p:nvPr/>
        </p:nvSpPr>
        <p:spPr>
          <a:xfrm>
            <a:off x="6350060" y="3858465"/>
            <a:ext cx="1405720" cy="1161156"/>
          </a:xfrm>
          <a:prstGeom prst="rect">
            <a:avLst/>
          </a:prstGeom>
          <a:solidFill>
            <a:srgbClr val="E96B56"/>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Data </a:t>
            </a:r>
          </a:p>
          <a:p>
            <a:pPr algn="ctr"/>
            <a:r>
              <a:rPr lang="it-IT" sz="2000" dirty="0"/>
              <a:t>Model</a:t>
            </a:r>
            <a:endParaRPr lang="en-US" sz="2000" dirty="0"/>
          </a:p>
        </p:txBody>
      </p:sp>
    </p:spTree>
    <p:extLst>
      <p:ext uri="{BB962C8B-B14F-4D97-AF65-F5344CB8AC3E}">
        <p14:creationId xmlns:p14="http://schemas.microsoft.com/office/powerpoint/2010/main" val="1805857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9D2E5A-53B1-435F-9DF0-3AEC86AE352E}"/>
              </a:ext>
            </a:extLst>
          </p:cNvPr>
          <p:cNvSpPr>
            <a:spLocks noGrp="1"/>
          </p:cNvSpPr>
          <p:nvPr>
            <p:ph idx="1"/>
          </p:nvPr>
        </p:nvSpPr>
        <p:spPr>
          <a:xfrm>
            <a:off x="838200" y="2168525"/>
            <a:ext cx="10515600" cy="1557314"/>
          </a:xfrm>
        </p:spPr>
        <p:txBody>
          <a:bodyPr>
            <a:normAutofit fontScale="92500" lnSpcReduction="20000"/>
          </a:bodyPr>
          <a:lstStyle/>
          <a:p>
            <a:pPr marL="0" indent="0">
              <a:buNone/>
            </a:pPr>
            <a:r>
              <a:rPr lang="en-US" dirty="0"/>
              <a:t>An </a:t>
            </a:r>
            <a:r>
              <a:rPr lang="en-US" b="1" dirty="0"/>
              <a:t>entity–relationship model </a:t>
            </a:r>
            <a:r>
              <a:rPr lang="en-US" dirty="0"/>
              <a:t>(or ER model) describes interrelated things of interest in a specific domain of knowledge. A basic ER model is composed of entity types (which classify the things of interest) and specifies relationships that can exist between entities (instances of those entity types).</a:t>
            </a:r>
          </a:p>
        </p:txBody>
      </p:sp>
      <p:sp>
        <p:nvSpPr>
          <p:cNvPr id="4" name="Text Placeholder 3">
            <a:extLst>
              <a:ext uri="{FF2B5EF4-FFF2-40B4-BE49-F238E27FC236}">
                <a16:creationId xmlns="" xmlns:a16="http://schemas.microsoft.com/office/drawing/2014/main" id="{21787951-49E6-433C-9890-A0E54D0F4CF7}"/>
              </a:ext>
            </a:extLst>
          </p:cNvPr>
          <p:cNvSpPr>
            <a:spLocks noGrp="1"/>
          </p:cNvSpPr>
          <p:nvPr>
            <p:ph type="body" sz="quarter" idx="11"/>
          </p:nvPr>
        </p:nvSpPr>
        <p:spPr/>
        <p:txBody>
          <a:bodyPr>
            <a:normAutofit/>
          </a:bodyPr>
          <a:lstStyle/>
          <a:p>
            <a:pPr marL="0" indent="0">
              <a:buNone/>
            </a:pPr>
            <a:r>
              <a:rPr lang="it-IT" dirty="0" err="1"/>
              <a:t>Entity-Relationship</a:t>
            </a:r>
            <a:r>
              <a:rPr lang="it-IT" dirty="0"/>
              <a:t> Model (E-R model)</a:t>
            </a:r>
            <a:endParaRPr lang="en-US" dirty="0"/>
          </a:p>
        </p:txBody>
      </p:sp>
      <p:sp>
        <p:nvSpPr>
          <p:cNvPr id="6" name="Rectangle 5">
            <a:extLst>
              <a:ext uri="{FF2B5EF4-FFF2-40B4-BE49-F238E27FC236}">
                <a16:creationId xmlns="" xmlns:a16="http://schemas.microsoft.com/office/drawing/2014/main" id="{8409BDA7-AE61-46D3-92F2-69EE33E6CBAE}"/>
              </a:ext>
            </a:extLst>
          </p:cNvPr>
          <p:cNvSpPr/>
          <p:nvPr/>
        </p:nvSpPr>
        <p:spPr>
          <a:xfrm>
            <a:off x="838200" y="3905675"/>
            <a:ext cx="1835624" cy="934872"/>
          </a:xfrm>
          <a:prstGeom prst="rect">
            <a:avLst/>
          </a:prstGeom>
          <a:solidFill>
            <a:schemeClr val="bg1"/>
          </a:solid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E96B56"/>
                </a:solidFill>
              </a:rPr>
              <a:t>Raw</a:t>
            </a:r>
            <a:r>
              <a:rPr lang="it-IT" dirty="0">
                <a:solidFill>
                  <a:srgbClr val="E96B56"/>
                </a:solidFill>
              </a:rPr>
              <a:t> </a:t>
            </a:r>
            <a:r>
              <a:rPr lang="it-IT" dirty="0" err="1">
                <a:solidFill>
                  <a:srgbClr val="E96B56"/>
                </a:solidFill>
              </a:rPr>
              <a:t>Material</a:t>
            </a:r>
            <a:endParaRPr lang="en-US" dirty="0">
              <a:solidFill>
                <a:srgbClr val="E96B56"/>
              </a:solidFill>
            </a:endParaRPr>
          </a:p>
        </p:txBody>
      </p:sp>
      <p:sp>
        <p:nvSpPr>
          <p:cNvPr id="7" name="Rectangle 6">
            <a:extLst>
              <a:ext uri="{FF2B5EF4-FFF2-40B4-BE49-F238E27FC236}">
                <a16:creationId xmlns="" xmlns:a16="http://schemas.microsoft.com/office/drawing/2014/main" id="{225D7016-CDB7-44FD-AA91-62F3E791138B}"/>
              </a:ext>
            </a:extLst>
          </p:cNvPr>
          <p:cNvSpPr/>
          <p:nvPr/>
        </p:nvSpPr>
        <p:spPr>
          <a:xfrm>
            <a:off x="9283300" y="3905675"/>
            <a:ext cx="1835624" cy="934872"/>
          </a:xfrm>
          <a:prstGeom prst="rect">
            <a:avLst/>
          </a:prstGeom>
          <a:solidFill>
            <a:schemeClr val="bg1"/>
          </a:solid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E96B56"/>
                </a:solidFill>
              </a:rPr>
              <a:t>Finish Good</a:t>
            </a:r>
            <a:endParaRPr lang="en-US" dirty="0">
              <a:solidFill>
                <a:srgbClr val="E96B56"/>
              </a:solidFill>
            </a:endParaRPr>
          </a:p>
        </p:txBody>
      </p:sp>
      <p:cxnSp>
        <p:nvCxnSpPr>
          <p:cNvPr id="8" name="Straight Connector 7">
            <a:extLst>
              <a:ext uri="{FF2B5EF4-FFF2-40B4-BE49-F238E27FC236}">
                <a16:creationId xmlns="" xmlns:a16="http://schemas.microsoft.com/office/drawing/2014/main" id="{D6DA41A2-42B5-46BF-A48C-1F7ADAF7DA6B}"/>
              </a:ext>
            </a:extLst>
          </p:cNvPr>
          <p:cNvCxnSpPr>
            <a:cxnSpLocks/>
            <a:stCxn id="47" idx="3"/>
            <a:endCxn id="5" idx="1"/>
          </p:cNvCxnSpPr>
          <p:nvPr/>
        </p:nvCxnSpPr>
        <p:spPr>
          <a:xfrm flipV="1">
            <a:off x="4659221" y="4373111"/>
            <a:ext cx="401528" cy="1"/>
          </a:xfrm>
          <a:prstGeom prst="line">
            <a:avLst/>
          </a:prstGeom>
          <a:ln>
            <a:solidFill>
              <a:srgbClr val="44546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DCDB98D2-5D17-4C94-86A2-B9F7FEEBD4D4}"/>
              </a:ext>
            </a:extLst>
          </p:cNvPr>
          <p:cNvCxnSpPr>
            <a:cxnSpLocks/>
            <a:stCxn id="52" idx="3"/>
            <a:endCxn id="7" idx="1"/>
          </p:cNvCxnSpPr>
          <p:nvPr/>
        </p:nvCxnSpPr>
        <p:spPr>
          <a:xfrm flipV="1">
            <a:off x="8903152" y="4373111"/>
            <a:ext cx="380148" cy="1"/>
          </a:xfrm>
          <a:prstGeom prst="line">
            <a:avLst/>
          </a:prstGeom>
          <a:ln>
            <a:solidFill>
              <a:srgbClr val="4454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5E844EFC-5B63-4CD9-ABA0-C6790356C391}"/>
              </a:ext>
            </a:extLst>
          </p:cNvPr>
          <p:cNvSpPr txBox="1"/>
          <p:nvPr/>
        </p:nvSpPr>
        <p:spPr>
          <a:xfrm>
            <a:off x="8912957" y="4086659"/>
            <a:ext cx="354727" cy="369332"/>
          </a:xfrm>
          <a:prstGeom prst="rect">
            <a:avLst/>
          </a:prstGeom>
          <a:noFill/>
        </p:spPr>
        <p:txBody>
          <a:bodyPr wrap="square" rtlCol="0">
            <a:spAutoFit/>
          </a:bodyPr>
          <a:lstStyle/>
          <a:p>
            <a:pPr algn="ctr"/>
            <a:r>
              <a:rPr lang="en-US" dirty="0">
                <a:solidFill>
                  <a:srgbClr val="445469"/>
                </a:solidFill>
              </a:rPr>
              <a:t>1</a:t>
            </a:r>
          </a:p>
        </p:txBody>
      </p:sp>
      <p:grpSp>
        <p:nvGrpSpPr>
          <p:cNvPr id="59" name="Group 58">
            <a:extLst>
              <a:ext uri="{FF2B5EF4-FFF2-40B4-BE49-F238E27FC236}">
                <a16:creationId xmlns="" xmlns:a16="http://schemas.microsoft.com/office/drawing/2014/main" id="{7ECA0F86-2421-447E-9381-9B70B0DDD5B6}"/>
              </a:ext>
            </a:extLst>
          </p:cNvPr>
          <p:cNvGrpSpPr/>
          <p:nvPr/>
        </p:nvGrpSpPr>
        <p:grpSpPr>
          <a:xfrm>
            <a:off x="5039368" y="3905675"/>
            <a:ext cx="1878387" cy="2952324"/>
            <a:chOff x="5769433" y="3905675"/>
            <a:chExt cx="1878387" cy="2952324"/>
          </a:xfrm>
        </p:grpSpPr>
        <p:sp>
          <p:nvSpPr>
            <p:cNvPr id="5" name="Rectangle 4">
              <a:extLst>
                <a:ext uri="{FF2B5EF4-FFF2-40B4-BE49-F238E27FC236}">
                  <a16:creationId xmlns="" xmlns:a16="http://schemas.microsoft.com/office/drawing/2014/main" id="{5566F56B-37F1-487C-9AE6-74986138CF25}"/>
                </a:ext>
              </a:extLst>
            </p:cNvPr>
            <p:cNvSpPr/>
            <p:nvPr/>
          </p:nvSpPr>
          <p:spPr>
            <a:xfrm>
              <a:off x="5790814" y="3905675"/>
              <a:ext cx="1835624" cy="934872"/>
            </a:xfrm>
            <a:prstGeom prst="rect">
              <a:avLst/>
            </a:prstGeom>
            <a:solidFill>
              <a:srgbClr val="E96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Semi-</a:t>
              </a:r>
              <a:r>
                <a:rPr lang="it-IT" dirty="0" err="1"/>
                <a:t>finished</a:t>
              </a:r>
              <a:r>
                <a:rPr lang="it-IT" dirty="0"/>
                <a:t> Product</a:t>
              </a:r>
              <a:endParaRPr lang="en-US" dirty="0"/>
            </a:p>
          </p:txBody>
        </p:sp>
        <p:grpSp>
          <p:nvGrpSpPr>
            <p:cNvPr id="58" name="Group 57">
              <a:extLst>
                <a:ext uri="{FF2B5EF4-FFF2-40B4-BE49-F238E27FC236}">
                  <a16:creationId xmlns="" xmlns:a16="http://schemas.microsoft.com/office/drawing/2014/main" id="{BBD1B1DB-7142-42B4-957C-80C3BE5B5F9F}"/>
                </a:ext>
              </a:extLst>
            </p:cNvPr>
            <p:cNvGrpSpPr/>
            <p:nvPr/>
          </p:nvGrpSpPr>
          <p:grpSpPr>
            <a:xfrm>
              <a:off x="5769433" y="4914348"/>
              <a:ext cx="1878387" cy="1943651"/>
              <a:chOff x="6590660" y="4914348"/>
              <a:chExt cx="1878387" cy="1943651"/>
            </a:xfrm>
          </p:grpSpPr>
          <p:grpSp>
            <p:nvGrpSpPr>
              <p:cNvPr id="37" name="Group 36">
                <a:extLst>
                  <a:ext uri="{FF2B5EF4-FFF2-40B4-BE49-F238E27FC236}">
                    <a16:creationId xmlns="" xmlns:a16="http://schemas.microsoft.com/office/drawing/2014/main" id="{20CA9278-B5C8-4029-924E-CE1BC49372A6}"/>
                  </a:ext>
                </a:extLst>
              </p:cNvPr>
              <p:cNvGrpSpPr/>
              <p:nvPr/>
            </p:nvGrpSpPr>
            <p:grpSpPr>
              <a:xfrm>
                <a:off x="7496092" y="4914348"/>
                <a:ext cx="369332" cy="1943651"/>
                <a:chOff x="6692257" y="5183289"/>
                <a:chExt cx="369332" cy="1943651"/>
              </a:xfrm>
            </p:grpSpPr>
            <p:cxnSp>
              <p:nvCxnSpPr>
                <p:cNvPr id="38" name="Straight Connector 37">
                  <a:extLst>
                    <a:ext uri="{FF2B5EF4-FFF2-40B4-BE49-F238E27FC236}">
                      <a16:creationId xmlns="" xmlns:a16="http://schemas.microsoft.com/office/drawing/2014/main" id="{6964F214-3DB3-447E-AE37-C8FDED814B41}"/>
                    </a:ext>
                  </a:extLst>
                </p:cNvPr>
                <p:cNvCxnSpPr>
                  <a:cxnSpLocks/>
                </p:cNvCxnSpPr>
                <p:nvPr/>
              </p:nvCxnSpPr>
              <p:spPr>
                <a:xfrm>
                  <a:off x="6876923" y="5183289"/>
                  <a:ext cx="0" cy="643770"/>
                </a:xfrm>
                <a:prstGeom prst="line">
                  <a:avLst/>
                </a:prstGeom>
                <a:ln w="28575">
                  <a:solidFill>
                    <a:srgbClr val="E96B56"/>
                  </a:solidFill>
                  <a:tailEnd type="diamon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F430F765-A73A-4BB0-B871-4278BDE3E0B6}"/>
                    </a:ext>
                  </a:extLst>
                </p:cNvPr>
                <p:cNvSpPr txBox="1"/>
                <p:nvPr/>
              </p:nvSpPr>
              <p:spPr>
                <a:xfrm rot="5400000">
                  <a:off x="6264336" y="6329688"/>
                  <a:ext cx="1225173" cy="369332"/>
                </a:xfrm>
                <a:prstGeom prst="rect">
                  <a:avLst/>
                </a:prstGeom>
                <a:noFill/>
              </p:spPr>
              <p:txBody>
                <a:bodyPr wrap="square" rtlCol="0">
                  <a:spAutoFit/>
                </a:bodyPr>
                <a:lstStyle/>
                <a:p>
                  <a:r>
                    <a:rPr lang="it-IT" dirty="0">
                      <a:solidFill>
                        <a:srgbClr val="E96B56"/>
                      </a:solidFill>
                    </a:rPr>
                    <a:t>Customer</a:t>
                  </a:r>
                  <a:endParaRPr lang="en-US" dirty="0">
                    <a:solidFill>
                      <a:srgbClr val="E96B56"/>
                    </a:solidFill>
                  </a:endParaRPr>
                </a:p>
              </p:txBody>
            </p:sp>
          </p:grpSp>
          <p:grpSp>
            <p:nvGrpSpPr>
              <p:cNvPr id="46" name="Group 45">
                <a:extLst>
                  <a:ext uri="{FF2B5EF4-FFF2-40B4-BE49-F238E27FC236}">
                    <a16:creationId xmlns="" xmlns:a16="http://schemas.microsoft.com/office/drawing/2014/main" id="{26070074-4132-4AF1-8B63-84811D093833}"/>
                  </a:ext>
                </a:extLst>
              </p:cNvPr>
              <p:cNvGrpSpPr/>
              <p:nvPr/>
            </p:nvGrpSpPr>
            <p:grpSpPr>
              <a:xfrm>
                <a:off x="6590660" y="4914348"/>
                <a:ext cx="1878387" cy="1797231"/>
                <a:chOff x="6590660" y="4914348"/>
                <a:chExt cx="1878387" cy="1797231"/>
              </a:xfrm>
            </p:grpSpPr>
            <p:grpSp>
              <p:nvGrpSpPr>
                <p:cNvPr id="30" name="Group 29">
                  <a:extLst>
                    <a:ext uri="{FF2B5EF4-FFF2-40B4-BE49-F238E27FC236}">
                      <a16:creationId xmlns="" xmlns:a16="http://schemas.microsoft.com/office/drawing/2014/main" id="{47375704-3C92-4A19-B6AB-8F4400001DCB}"/>
                    </a:ext>
                  </a:extLst>
                </p:cNvPr>
                <p:cNvGrpSpPr/>
                <p:nvPr/>
              </p:nvGrpSpPr>
              <p:grpSpPr>
                <a:xfrm>
                  <a:off x="6590660" y="4914348"/>
                  <a:ext cx="369332" cy="1674711"/>
                  <a:chOff x="6692258" y="5183289"/>
                  <a:chExt cx="369332" cy="1674711"/>
                </a:xfrm>
              </p:grpSpPr>
              <p:cxnSp>
                <p:nvCxnSpPr>
                  <p:cNvPr id="28" name="Straight Connector 27">
                    <a:extLst>
                      <a:ext uri="{FF2B5EF4-FFF2-40B4-BE49-F238E27FC236}">
                        <a16:creationId xmlns="" xmlns:a16="http://schemas.microsoft.com/office/drawing/2014/main" id="{3CC17CDC-C0FB-4AC1-A2C4-D2F9F42E1ACA}"/>
                      </a:ext>
                    </a:extLst>
                  </p:cNvPr>
                  <p:cNvCxnSpPr>
                    <a:cxnSpLocks/>
                  </p:cNvCxnSpPr>
                  <p:nvPr/>
                </p:nvCxnSpPr>
                <p:spPr>
                  <a:xfrm>
                    <a:off x="6876923" y="5183289"/>
                    <a:ext cx="0" cy="643770"/>
                  </a:xfrm>
                  <a:prstGeom prst="line">
                    <a:avLst/>
                  </a:prstGeom>
                  <a:ln w="28575">
                    <a:solidFill>
                      <a:srgbClr val="E96B56"/>
                    </a:solidFill>
                    <a:tailEnd type="diamon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04CB8AF6-84EC-48D6-894C-5B35B2E7BE64}"/>
                      </a:ext>
                    </a:extLst>
                  </p:cNvPr>
                  <p:cNvSpPr txBox="1"/>
                  <p:nvPr/>
                </p:nvSpPr>
                <p:spPr>
                  <a:xfrm rot="5400000">
                    <a:off x="6398807" y="6195218"/>
                    <a:ext cx="956233" cy="369332"/>
                  </a:xfrm>
                  <a:prstGeom prst="rect">
                    <a:avLst/>
                  </a:prstGeom>
                  <a:noFill/>
                </p:spPr>
                <p:txBody>
                  <a:bodyPr wrap="square" rtlCol="0">
                    <a:spAutoFit/>
                  </a:bodyPr>
                  <a:lstStyle/>
                  <a:p>
                    <a:r>
                      <a:rPr lang="it-IT" b="1" dirty="0">
                        <a:solidFill>
                          <a:srgbClr val="E96B56"/>
                        </a:solidFill>
                      </a:rPr>
                      <a:t>Item-ID</a:t>
                    </a:r>
                    <a:endParaRPr lang="en-US" b="1" dirty="0">
                      <a:solidFill>
                        <a:srgbClr val="E96B56"/>
                      </a:solidFill>
                    </a:endParaRPr>
                  </a:p>
                </p:txBody>
              </p:sp>
            </p:grpSp>
            <p:grpSp>
              <p:nvGrpSpPr>
                <p:cNvPr id="31" name="Group 30">
                  <a:extLst>
                    <a:ext uri="{FF2B5EF4-FFF2-40B4-BE49-F238E27FC236}">
                      <a16:creationId xmlns="" xmlns:a16="http://schemas.microsoft.com/office/drawing/2014/main" id="{C4836AB1-0598-4D04-BDF5-BA078D67FAA4}"/>
                    </a:ext>
                  </a:extLst>
                </p:cNvPr>
                <p:cNvGrpSpPr/>
                <p:nvPr/>
              </p:nvGrpSpPr>
              <p:grpSpPr>
                <a:xfrm>
                  <a:off x="6892471" y="4914348"/>
                  <a:ext cx="369332" cy="1674711"/>
                  <a:chOff x="6692258" y="5183289"/>
                  <a:chExt cx="369332" cy="1674711"/>
                </a:xfrm>
              </p:grpSpPr>
              <p:cxnSp>
                <p:nvCxnSpPr>
                  <p:cNvPr id="32" name="Straight Connector 31">
                    <a:extLst>
                      <a:ext uri="{FF2B5EF4-FFF2-40B4-BE49-F238E27FC236}">
                        <a16:creationId xmlns="" xmlns:a16="http://schemas.microsoft.com/office/drawing/2014/main" id="{17984B7C-C057-445D-BE44-C1FC324403B0}"/>
                      </a:ext>
                    </a:extLst>
                  </p:cNvPr>
                  <p:cNvCxnSpPr>
                    <a:cxnSpLocks/>
                  </p:cNvCxnSpPr>
                  <p:nvPr/>
                </p:nvCxnSpPr>
                <p:spPr>
                  <a:xfrm>
                    <a:off x="6876923" y="5183289"/>
                    <a:ext cx="0" cy="643770"/>
                  </a:xfrm>
                  <a:prstGeom prst="line">
                    <a:avLst/>
                  </a:prstGeom>
                  <a:ln w="28575">
                    <a:solidFill>
                      <a:srgbClr val="E96B56"/>
                    </a:solidFill>
                    <a:tailEnd type="diamon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C69EA89E-5E2D-48B8-A740-8BA808A1D578}"/>
                      </a:ext>
                    </a:extLst>
                  </p:cNvPr>
                  <p:cNvSpPr txBox="1"/>
                  <p:nvPr/>
                </p:nvSpPr>
                <p:spPr>
                  <a:xfrm rot="5400000">
                    <a:off x="6398807" y="6195218"/>
                    <a:ext cx="956233" cy="369332"/>
                  </a:xfrm>
                  <a:prstGeom prst="rect">
                    <a:avLst/>
                  </a:prstGeom>
                  <a:noFill/>
                </p:spPr>
                <p:txBody>
                  <a:bodyPr wrap="square" rtlCol="0">
                    <a:spAutoFit/>
                  </a:bodyPr>
                  <a:lstStyle/>
                  <a:p>
                    <a:r>
                      <a:rPr lang="it-IT" dirty="0">
                        <a:solidFill>
                          <a:srgbClr val="E96B56"/>
                        </a:solidFill>
                      </a:rPr>
                      <a:t>Date</a:t>
                    </a:r>
                    <a:endParaRPr lang="en-US" dirty="0">
                      <a:solidFill>
                        <a:srgbClr val="E96B56"/>
                      </a:solidFill>
                    </a:endParaRPr>
                  </a:p>
                </p:txBody>
              </p:sp>
            </p:grpSp>
            <p:grpSp>
              <p:nvGrpSpPr>
                <p:cNvPr id="34" name="Group 33">
                  <a:extLst>
                    <a:ext uri="{FF2B5EF4-FFF2-40B4-BE49-F238E27FC236}">
                      <a16:creationId xmlns="" xmlns:a16="http://schemas.microsoft.com/office/drawing/2014/main" id="{DC26031C-22EC-431F-8302-22EB68CD725C}"/>
                    </a:ext>
                  </a:extLst>
                </p:cNvPr>
                <p:cNvGrpSpPr/>
                <p:nvPr/>
              </p:nvGrpSpPr>
              <p:grpSpPr>
                <a:xfrm>
                  <a:off x="7194282" y="4914348"/>
                  <a:ext cx="369332" cy="1797231"/>
                  <a:chOff x="6692257" y="5183289"/>
                  <a:chExt cx="369332" cy="1797231"/>
                </a:xfrm>
              </p:grpSpPr>
              <p:cxnSp>
                <p:nvCxnSpPr>
                  <p:cNvPr id="35" name="Straight Connector 34">
                    <a:extLst>
                      <a:ext uri="{FF2B5EF4-FFF2-40B4-BE49-F238E27FC236}">
                        <a16:creationId xmlns="" xmlns:a16="http://schemas.microsoft.com/office/drawing/2014/main" id="{4DBC40B5-F987-4D58-AAA3-F0E8E69E21F6}"/>
                      </a:ext>
                    </a:extLst>
                  </p:cNvPr>
                  <p:cNvCxnSpPr>
                    <a:cxnSpLocks/>
                  </p:cNvCxnSpPr>
                  <p:nvPr/>
                </p:nvCxnSpPr>
                <p:spPr>
                  <a:xfrm>
                    <a:off x="6876923" y="5183289"/>
                    <a:ext cx="0" cy="643770"/>
                  </a:xfrm>
                  <a:prstGeom prst="line">
                    <a:avLst/>
                  </a:prstGeom>
                  <a:ln w="28575">
                    <a:solidFill>
                      <a:srgbClr val="E96B56"/>
                    </a:solidFill>
                    <a:tailEnd type="diamon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C0425745-DFA4-431C-BD08-AA9A70E3555A}"/>
                      </a:ext>
                    </a:extLst>
                  </p:cNvPr>
                  <p:cNvSpPr txBox="1"/>
                  <p:nvPr/>
                </p:nvSpPr>
                <p:spPr>
                  <a:xfrm rot="5400000">
                    <a:off x="6337546" y="6256478"/>
                    <a:ext cx="1078753" cy="369332"/>
                  </a:xfrm>
                  <a:prstGeom prst="rect">
                    <a:avLst/>
                  </a:prstGeom>
                  <a:noFill/>
                </p:spPr>
                <p:txBody>
                  <a:bodyPr wrap="square" rtlCol="0">
                    <a:spAutoFit/>
                  </a:bodyPr>
                  <a:lstStyle/>
                  <a:p>
                    <a:r>
                      <a:rPr lang="it-IT" dirty="0">
                        <a:solidFill>
                          <a:srgbClr val="E96B56"/>
                        </a:solidFill>
                      </a:rPr>
                      <a:t>Part-NBR</a:t>
                    </a:r>
                    <a:endParaRPr lang="en-US" dirty="0">
                      <a:solidFill>
                        <a:srgbClr val="E96B56"/>
                      </a:solidFill>
                    </a:endParaRPr>
                  </a:p>
                </p:txBody>
              </p:sp>
            </p:grpSp>
            <p:grpSp>
              <p:nvGrpSpPr>
                <p:cNvPr id="40" name="Group 39">
                  <a:extLst>
                    <a:ext uri="{FF2B5EF4-FFF2-40B4-BE49-F238E27FC236}">
                      <a16:creationId xmlns="" xmlns:a16="http://schemas.microsoft.com/office/drawing/2014/main" id="{047BFE4A-F038-4A04-B086-EF4BA61078FE}"/>
                    </a:ext>
                  </a:extLst>
                </p:cNvPr>
                <p:cNvGrpSpPr/>
                <p:nvPr/>
              </p:nvGrpSpPr>
              <p:grpSpPr>
                <a:xfrm>
                  <a:off x="7797904" y="4914348"/>
                  <a:ext cx="369332" cy="1674711"/>
                  <a:chOff x="6692258" y="5183289"/>
                  <a:chExt cx="369332" cy="1674711"/>
                </a:xfrm>
              </p:grpSpPr>
              <p:cxnSp>
                <p:nvCxnSpPr>
                  <p:cNvPr id="41" name="Straight Connector 40">
                    <a:extLst>
                      <a:ext uri="{FF2B5EF4-FFF2-40B4-BE49-F238E27FC236}">
                        <a16:creationId xmlns="" xmlns:a16="http://schemas.microsoft.com/office/drawing/2014/main" id="{B0D93BE3-4CAC-4B3C-B9AF-919B2532B18E}"/>
                      </a:ext>
                    </a:extLst>
                  </p:cNvPr>
                  <p:cNvCxnSpPr>
                    <a:cxnSpLocks/>
                  </p:cNvCxnSpPr>
                  <p:nvPr/>
                </p:nvCxnSpPr>
                <p:spPr>
                  <a:xfrm>
                    <a:off x="6876923" y="5183289"/>
                    <a:ext cx="0" cy="643770"/>
                  </a:xfrm>
                  <a:prstGeom prst="line">
                    <a:avLst/>
                  </a:prstGeom>
                  <a:ln w="28575">
                    <a:solidFill>
                      <a:srgbClr val="E96B56"/>
                    </a:solidFill>
                    <a:tailEnd type="diamon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9ED94FB7-89F5-43FA-A0C9-9ADAEA90EDEE}"/>
                      </a:ext>
                    </a:extLst>
                  </p:cNvPr>
                  <p:cNvSpPr txBox="1"/>
                  <p:nvPr/>
                </p:nvSpPr>
                <p:spPr>
                  <a:xfrm rot="5400000">
                    <a:off x="6398807" y="6195218"/>
                    <a:ext cx="956233" cy="369332"/>
                  </a:xfrm>
                  <a:prstGeom prst="rect">
                    <a:avLst/>
                  </a:prstGeom>
                  <a:noFill/>
                </p:spPr>
                <p:txBody>
                  <a:bodyPr wrap="square" rtlCol="0">
                    <a:spAutoFit/>
                  </a:bodyPr>
                  <a:lstStyle/>
                  <a:p>
                    <a:r>
                      <a:rPr lang="it-IT" dirty="0">
                        <a:solidFill>
                          <a:srgbClr val="E96B56"/>
                        </a:solidFill>
                      </a:rPr>
                      <a:t>Weight</a:t>
                    </a:r>
                    <a:endParaRPr lang="en-US" dirty="0">
                      <a:solidFill>
                        <a:srgbClr val="E96B56"/>
                      </a:solidFill>
                    </a:endParaRPr>
                  </a:p>
                </p:txBody>
              </p:sp>
            </p:grpSp>
            <p:grpSp>
              <p:nvGrpSpPr>
                <p:cNvPr id="43" name="Group 42">
                  <a:extLst>
                    <a:ext uri="{FF2B5EF4-FFF2-40B4-BE49-F238E27FC236}">
                      <a16:creationId xmlns="" xmlns:a16="http://schemas.microsoft.com/office/drawing/2014/main" id="{C3DCA08F-2E43-4C0E-A128-5B5D9BE0A95B}"/>
                    </a:ext>
                  </a:extLst>
                </p:cNvPr>
                <p:cNvGrpSpPr/>
                <p:nvPr/>
              </p:nvGrpSpPr>
              <p:grpSpPr>
                <a:xfrm>
                  <a:off x="8099715" y="4914348"/>
                  <a:ext cx="369332" cy="1674711"/>
                  <a:chOff x="6692258" y="5183289"/>
                  <a:chExt cx="369332" cy="1674711"/>
                </a:xfrm>
              </p:grpSpPr>
              <p:cxnSp>
                <p:nvCxnSpPr>
                  <p:cNvPr id="44" name="Straight Connector 43">
                    <a:extLst>
                      <a:ext uri="{FF2B5EF4-FFF2-40B4-BE49-F238E27FC236}">
                        <a16:creationId xmlns="" xmlns:a16="http://schemas.microsoft.com/office/drawing/2014/main" id="{B0C351A3-4C2D-447B-9240-8CC5DD9527E8}"/>
                      </a:ext>
                    </a:extLst>
                  </p:cNvPr>
                  <p:cNvCxnSpPr>
                    <a:cxnSpLocks/>
                  </p:cNvCxnSpPr>
                  <p:nvPr/>
                </p:nvCxnSpPr>
                <p:spPr>
                  <a:xfrm>
                    <a:off x="6876923" y="5183289"/>
                    <a:ext cx="0" cy="643770"/>
                  </a:xfrm>
                  <a:prstGeom prst="line">
                    <a:avLst/>
                  </a:prstGeom>
                  <a:ln w="28575">
                    <a:solidFill>
                      <a:srgbClr val="E96B56"/>
                    </a:solidFill>
                    <a:tailEnd type="diamon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 xmlns:a16="http://schemas.microsoft.com/office/drawing/2014/main" id="{4A14110E-5AA4-4B91-A4BC-42EB8C86E5C8}"/>
                      </a:ext>
                    </a:extLst>
                  </p:cNvPr>
                  <p:cNvSpPr txBox="1"/>
                  <p:nvPr/>
                </p:nvSpPr>
                <p:spPr>
                  <a:xfrm rot="5400000">
                    <a:off x="6398807" y="6195218"/>
                    <a:ext cx="956233" cy="369332"/>
                  </a:xfrm>
                  <a:prstGeom prst="rect">
                    <a:avLst/>
                  </a:prstGeom>
                  <a:noFill/>
                </p:spPr>
                <p:txBody>
                  <a:bodyPr wrap="square" rtlCol="0">
                    <a:spAutoFit/>
                  </a:bodyPr>
                  <a:lstStyle/>
                  <a:p>
                    <a:pPr algn="ctr"/>
                    <a:r>
                      <a:rPr lang="it-IT" dirty="0">
                        <a:solidFill>
                          <a:srgbClr val="E96B56"/>
                        </a:solidFill>
                      </a:rPr>
                      <a:t>…</a:t>
                    </a:r>
                    <a:endParaRPr lang="en-US" dirty="0">
                      <a:solidFill>
                        <a:srgbClr val="E96B56"/>
                      </a:solidFill>
                    </a:endParaRPr>
                  </a:p>
                </p:txBody>
              </p:sp>
            </p:grpSp>
          </p:grpSp>
        </p:grpSp>
      </p:grpSp>
      <p:sp>
        <p:nvSpPr>
          <p:cNvPr id="47" name="Flowchart: Decision 46">
            <a:extLst>
              <a:ext uri="{FF2B5EF4-FFF2-40B4-BE49-F238E27FC236}">
                <a16:creationId xmlns="" xmlns:a16="http://schemas.microsoft.com/office/drawing/2014/main" id="{BE6710F9-BA62-497B-A5C5-3DD85D788FF0}"/>
              </a:ext>
            </a:extLst>
          </p:cNvPr>
          <p:cNvSpPr/>
          <p:nvPr/>
        </p:nvSpPr>
        <p:spPr>
          <a:xfrm>
            <a:off x="3053971" y="3856145"/>
            <a:ext cx="1605250" cy="1033933"/>
          </a:xfrm>
          <a:prstGeom prst="flowChartDecision">
            <a:avLst/>
          </a:prstGeom>
          <a:solidFill>
            <a:srgbClr val="E96B56"/>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Is</a:t>
            </a:r>
            <a:r>
              <a:rPr lang="it-IT" dirty="0"/>
              <a:t>-made-by</a:t>
            </a:r>
            <a:endParaRPr lang="en-US" dirty="0"/>
          </a:p>
        </p:txBody>
      </p:sp>
      <p:cxnSp>
        <p:nvCxnSpPr>
          <p:cNvPr id="49" name="Straight Connector 48">
            <a:extLst>
              <a:ext uri="{FF2B5EF4-FFF2-40B4-BE49-F238E27FC236}">
                <a16:creationId xmlns="" xmlns:a16="http://schemas.microsoft.com/office/drawing/2014/main" id="{FA708749-7AE7-46A2-8A42-D3F6327553B9}"/>
              </a:ext>
            </a:extLst>
          </p:cNvPr>
          <p:cNvCxnSpPr>
            <a:cxnSpLocks/>
            <a:stCxn id="6" idx="3"/>
            <a:endCxn id="47" idx="1"/>
          </p:cNvCxnSpPr>
          <p:nvPr/>
        </p:nvCxnSpPr>
        <p:spPr>
          <a:xfrm>
            <a:off x="2673824" y="4373111"/>
            <a:ext cx="380147" cy="1"/>
          </a:xfrm>
          <a:prstGeom prst="line">
            <a:avLst/>
          </a:prstGeom>
          <a:ln>
            <a:solidFill>
              <a:srgbClr val="445469"/>
            </a:solidFill>
          </a:ln>
        </p:spPr>
        <p:style>
          <a:lnRef idx="1">
            <a:schemeClr val="accent1"/>
          </a:lnRef>
          <a:fillRef idx="0">
            <a:schemeClr val="accent1"/>
          </a:fillRef>
          <a:effectRef idx="0">
            <a:schemeClr val="accent1"/>
          </a:effectRef>
          <a:fontRef idx="minor">
            <a:schemeClr val="tx1"/>
          </a:fontRef>
        </p:style>
      </p:cxnSp>
      <p:sp>
        <p:nvSpPr>
          <p:cNvPr id="52" name="Flowchart: Decision 51">
            <a:extLst>
              <a:ext uri="{FF2B5EF4-FFF2-40B4-BE49-F238E27FC236}">
                <a16:creationId xmlns="" xmlns:a16="http://schemas.microsoft.com/office/drawing/2014/main" id="{00840562-6806-4915-8586-426A03FD0624}"/>
              </a:ext>
            </a:extLst>
          </p:cNvPr>
          <p:cNvSpPr/>
          <p:nvPr/>
        </p:nvSpPr>
        <p:spPr>
          <a:xfrm>
            <a:off x="7297902" y="3856145"/>
            <a:ext cx="1605250" cy="1033933"/>
          </a:xfrm>
          <a:prstGeom prst="flowChartDecision">
            <a:avLst/>
          </a:prstGeom>
          <a:solidFill>
            <a:srgbClr val="E96B56"/>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err="1"/>
              <a:t>Is</a:t>
            </a:r>
            <a:r>
              <a:rPr lang="it-IT" dirty="0"/>
              <a:t>-made-by</a:t>
            </a:r>
            <a:endParaRPr lang="en-US" dirty="0"/>
          </a:p>
        </p:txBody>
      </p:sp>
      <p:cxnSp>
        <p:nvCxnSpPr>
          <p:cNvPr id="54" name="Straight Connector 53">
            <a:extLst>
              <a:ext uri="{FF2B5EF4-FFF2-40B4-BE49-F238E27FC236}">
                <a16:creationId xmlns="" xmlns:a16="http://schemas.microsoft.com/office/drawing/2014/main" id="{409EFCB0-44F3-4A1B-98F5-E75D83CA9751}"/>
              </a:ext>
            </a:extLst>
          </p:cNvPr>
          <p:cNvCxnSpPr>
            <a:cxnSpLocks/>
            <a:stCxn id="5" idx="3"/>
            <a:endCxn id="52" idx="1"/>
          </p:cNvCxnSpPr>
          <p:nvPr/>
        </p:nvCxnSpPr>
        <p:spPr>
          <a:xfrm>
            <a:off x="6896373" y="4373111"/>
            <a:ext cx="401529" cy="1"/>
          </a:xfrm>
          <a:prstGeom prst="line">
            <a:avLst/>
          </a:prstGeom>
          <a:ln>
            <a:solidFill>
              <a:srgbClr val="445469"/>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 xmlns:a16="http://schemas.microsoft.com/office/drawing/2014/main" id="{6396D621-C308-4822-8820-40BC7086DC55}"/>
              </a:ext>
            </a:extLst>
          </p:cNvPr>
          <p:cNvSpPr txBox="1"/>
          <p:nvPr/>
        </p:nvSpPr>
        <p:spPr>
          <a:xfrm>
            <a:off x="6896856" y="4063210"/>
            <a:ext cx="429220" cy="369332"/>
          </a:xfrm>
          <a:prstGeom prst="rect">
            <a:avLst/>
          </a:prstGeom>
          <a:noFill/>
        </p:spPr>
        <p:txBody>
          <a:bodyPr wrap="square" rtlCol="0">
            <a:spAutoFit/>
          </a:bodyPr>
          <a:lstStyle/>
          <a:p>
            <a:pPr algn="ctr"/>
            <a:r>
              <a:rPr lang="it-IT" dirty="0">
                <a:solidFill>
                  <a:srgbClr val="445469"/>
                </a:solidFill>
              </a:rPr>
              <a:t>n</a:t>
            </a:r>
            <a:endParaRPr lang="en-US" dirty="0">
              <a:solidFill>
                <a:srgbClr val="445469"/>
              </a:solidFill>
            </a:endParaRPr>
          </a:p>
        </p:txBody>
      </p:sp>
      <p:sp>
        <p:nvSpPr>
          <p:cNvPr id="62" name="TextBox 61">
            <a:extLst>
              <a:ext uri="{FF2B5EF4-FFF2-40B4-BE49-F238E27FC236}">
                <a16:creationId xmlns="" xmlns:a16="http://schemas.microsoft.com/office/drawing/2014/main" id="{6AA1BC16-3FD8-4CB0-974A-85A01B951559}"/>
              </a:ext>
            </a:extLst>
          </p:cNvPr>
          <p:cNvSpPr txBox="1"/>
          <p:nvPr/>
        </p:nvSpPr>
        <p:spPr>
          <a:xfrm>
            <a:off x="4684500" y="4027228"/>
            <a:ext cx="354727" cy="369332"/>
          </a:xfrm>
          <a:prstGeom prst="rect">
            <a:avLst/>
          </a:prstGeom>
          <a:noFill/>
        </p:spPr>
        <p:txBody>
          <a:bodyPr wrap="square" rtlCol="0">
            <a:spAutoFit/>
          </a:bodyPr>
          <a:lstStyle/>
          <a:p>
            <a:pPr algn="ctr"/>
            <a:r>
              <a:rPr lang="en-US" dirty="0">
                <a:solidFill>
                  <a:srgbClr val="445469"/>
                </a:solidFill>
              </a:rPr>
              <a:t>1</a:t>
            </a:r>
          </a:p>
        </p:txBody>
      </p:sp>
      <p:sp>
        <p:nvSpPr>
          <p:cNvPr id="63" name="TextBox 62">
            <a:extLst>
              <a:ext uri="{FF2B5EF4-FFF2-40B4-BE49-F238E27FC236}">
                <a16:creationId xmlns="" xmlns:a16="http://schemas.microsoft.com/office/drawing/2014/main" id="{A0CD2B89-2003-4FDE-8973-D9871517B599}"/>
              </a:ext>
            </a:extLst>
          </p:cNvPr>
          <p:cNvSpPr txBox="1"/>
          <p:nvPr/>
        </p:nvSpPr>
        <p:spPr>
          <a:xfrm>
            <a:off x="2668399" y="4003779"/>
            <a:ext cx="429220" cy="369332"/>
          </a:xfrm>
          <a:prstGeom prst="rect">
            <a:avLst/>
          </a:prstGeom>
          <a:noFill/>
        </p:spPr>
        <p:txBody>
          <a:bodyPr wrap="square" rtlCol="0">
            <a:spAutoFit/>
          </a:bodyPr>
          <a:lstStyle/>
          <a:p>
            <a:pPr algn="ctr"/>
            <a:r>
              <a:rPr lang="it-IT" dirty="0">
                <a:solidFill>
                  <a:srgbClr val="445469"/>
                </a:solidFill>
              </a:rPr>
              <a:t>n</a:t>
            </a:r>
            <a:endParaRPr lang="en-US" dirty="0">
              <a:solidFill>
                <a:srgbClr val="445469"/>
              </a:solidFill>
            </a:endParaRPr>
          </a:p>
        </p:txBody>
      </p:sp>
    </p:spTree>
    <p:extLst>
      <p:ext uri="{BB962C8B-B14F-4D97-AF65-F5344CB8AC3E}">
        <p14:creationId xmlns:p14="http://schemas.microsoft.com/office/powerpoint/2010/main" val="4248887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789E535-434B-46A1-B684-A9361BFA1B83}"/>
              </a:ext>
            </a:extLst>
          </p:cNvPr>
          <p:cNvSpPr>
            <a:spLocks noGrp="1"/>
          </p:cNvSpPr>
          <p:nvPr>
            <p:ph type="body" sz="quarter" idx="11"/>
          </p:nvPr>
        </p:nvSpPr>
        <p:spPr/>
        <p:txBody>
          <a:bodyPr/>
          <a:lstStyle/>
          <a:p>
            <a:pPr marL="0" indent="0">
              <a:buNone/>
            </a:pPr>
            <a:r>
              <a:rPr lang="it-IT" dirty="0"/>
              <a:t>Multiple </a:t>
            </a:r>
            <a:r>
              <a:rPr lang="it-IT" dirty="0" err="1"/>
              <a:t>Descriptions</a:t>
            </a:r>
            <a:endParaRPr lang="en-US" dirty="0"/>
          </a:p>
        </p:txBody>
      </p:sp>
      <p:sp>
        <p:nvSpPr>
          <p:cNvPr id="15" name="Rectangle 14">
            <a:extLst>
              <a:ext uri="{FF2B5EF4-FFF2-40B4-BE49-F238E27FC236}">
                <a16:creationId xmlns="" xmlns:a16="http://schemas.microsoft.com/office/drawing/2014/main" id="{3EDCCDC1-10C9-41BB-888B-38A7ECCDA1E6}"/>
              </a:ext>
            </a:extLst>
          </p:cNvPr>
          <p:cNvSpPr/>
          <p:nvPr/>
        </p:nvSpPr>
        <p:spPr>
          <a:xfrm>
            <a:off x="838199" y="2272869"/>
            <a:ext cx="5733197" cy="1404999"/>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lIns="91440" rIns="3108960" rtlCol="0" anchor="ctr"/>
          <a:lstStyle/>
          <a:p>
            <a:pPr algn="ctr"/>
            <a:r>
              <a:rPr lang="it-IT" b="1" dirty="0">
                <a:solidFill>
                  <a:srgbClr val="445469"/>
                </a:solidFill>
              </a:rPr>
              <a:t>Input-</a:t>
            </a:r>
            <a:r>
              <a:rPr lang="it-IT" b="1" dirty="0" err="1">
                <a:solidFill>
                  <a:srgbClr val="445469"/>
                </a:solidFill>
              </a:rPr>
              <a:t>Process</a:t>
            </a:r>
            <a:r>
              <a:rPr lang="it-IT" b="1" dirty="0">
                <a:solidFill>
                  <a:srgbClr val="445469"/>
                </a:solidFill>
              </a:rPr>
              <a:t>-Output</a:t>
            </a:r>
          </a:p>
          <a:p>
            <a:r>
              <a:rPr lang="en-US" dirty="0">
                <a:solidFill>
                  <a:srgbClr val="445469"/>
                </a:solidFill>
              </a:rPr>
              <a:t>Product description in detail w.r.t intended capabilities, appearance, and interactions with users</a:t>
            </a:r>
            <a:endParaRPr lang="en-US" b="1" dirty="0">
              <a:solidFill>
                <a:srgbClr val="E96B56"/>
              </a:solidFill>
            </a:endParaRPr>
          </a:p>
        </p:txBody>
      </p:sp>
      <p:sp>
        <p:nvSpPr>
          <p:cNvPr id="16" name="Rectangle 15">
            <a:extLst>
              <a:ext uri="{FF2B5EF4-FFF2-40B4-BE49-F238E27FC236}">
                <a16:creationId xmlns="" xmlns:a16="http://schemas.microsoft.com/office/drawing/2014/main" id="{73B38D94-5074-416C-AC2C-F18F91C88093}"/>
              </a:ext>
            </a:extLst>
          </p:cNvPr>
          <p:cNvSpPr/>
          <p:nvPr/>
        </p:nvSpPr>
        <p:spPr>
          <a:xfrm>
            <a:off x="2156787" y="3736544"/>
            <a:ext cx="5733197" cy="1404999"/>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lIns="91440" rIns="3108960" rtlCol="0" anchor="ctr"/>
          <a:lstStyle/>
          <a:p>
            <a:pPr algn="ctr"/>
            <a:r>
              <a:rPr lang="it-IT" b="1" dirty="0" err="1">
                <a:solidFill>
                  <a:srgbClr val="445469"/>
                </a:solidFill>
              </a:rPr>
              <a:t>Entity-Relationship-Entity</a:t>
            </a:r>
            <a:endParaRPr lang="it-IT" b="1" dirty="0">
              <a:solidFill>
                <a:srgbClr val="445469"/>
              </a:solidFill>
            </a:endParaRPr>
          </a:p>
          <a:p>
            <a:r>
              <a:rPr lang="it-IT" dirty="0">
                <a:solidFill>
                  <a:srgbClr val="445469"/>
                </a:solidFill>
              </a:rPr>
              <a:t>«</a:t>
            </a:r>
            <a:r>
              <a:rPr lang="it-IT" dirty="0" err="1">
                <a:solidFill>
                  <a:srgbClr val="445469"/>
                </a:solidFill>
              </a:rPr>
              <a:t>Stuff</a:t>
            </a:r>
            <a:r>
              <a:rPr lang="it-IT" dirty="0">
                <a:solidFill>
                  <a:srgbClr val="445469"/>
                </a:solidFill>
              </a:rPr>
              <a:t> </a:t>
            </a:r>
            <a:r>
              <a:rPr lang="it-IT" dirty="0" err="1">
                <a:solidFill>
                  <a:srgbClr val="445469"/>
                </a:solidFill>
              </a:rPr>
              <a:t>things</a:t>
            </a:r>
            <a:r>
              <a:rPr lang="it-IT" dirty="0">
                <a:solidFill>
                  <a:srgbClr val="445469"/>
                </a:solidFill>
              </a:rPr>
              <a:t> </a:t>
            </a:r>
            <a:r>
              <a:rPr lang="it-IT" dirty="0" err="1">
                <a:solidFill>
                  <a:srgbClr val="445469"/>
                </a:solidFill>
              </a:rPr>
              <a:t>is</a:t>
            </a:r>
            <a:r>
              <a:rPr lang="it-IT" dirty="0">
                <a:solidFill>
                  <a:srgbClr val="445469"/>
                </a:solidFill>
              </a:rPr>
              <a:t> made of», </a:t>
            </a:r>
            <a:r>
              <a:rPr lang="it-IT" dirty="0" err="1">
                <a:solidFill>
                  <a:srgbClr val="445469"/>
                </a:solidFill>
              </a:rPr>
              <a:t>description</a:t>
            </a:r>
            <a:r>
              <a:rPr lang="it-IT" dirty="0">
                <a:solidFill>
                  <a:srgbClr val="445469"/>
                </a:solidFill>
              </a:rPr>
              <a:t> of data in </a:t>
            </a:r>
            <a:r>
              <a:rPr lang="it-IT" dirty="0" err="1">
                <a:solidFill>
                  <a:srgbClr val="445469"/>
                </a:solidFill>
              </a:rPr>
              <a:t>each</a:t>
            </a:r>
            <a:r>
              <a:rPr lang="it-IT" dirty="0">
                <a:solidFill>
                  <a:srgbClr val="445469"/>
                </a:solidFill>
              </a:rPr>
              <a:t> building </a:t>
            </a:r>
            <a:r>
              <a:rPr lang="it-IT" dirty="0" err="1">
                <a:solidFill>
                  <a:srgbClr val="445469"/>
                </a:solidFill>
              </a:rPr>
              <a:t>blocks</a:t>
            </a:r>
            <a:r>
              <a:rPr lang="it-IT" dirty="0">
                <a:solidFill>
                  <a:srgbClr val="445469"/>
                </a:solidFill>
              </a:rPr>
              <a:t>. </a:t>
            </a:r>
            <a:br>
              <a:rPr lang="it-IT" dirty="0">
                <a:solidFill>
                  <a:srgbClr val="445469"/>
                </a:solidFill>
              </a:rPr>
            </a:br>
            <a:endParaRPr lang="en-US" dirty="0">
              <a:solidFill>
                <a:srgbClr val="445469"/>
              </a:solidFill>
            </a:endParaRPr>
          </a:p>
        </p:txBody>
      </p:sp>
      <p:sp>
        <p:nvSpPr>
          <p:cNvPr id="17" name="Rectangle 16">
            <a:extLst>
              <a:ext uri="{FF2B5EF4-FFF2-40B4-BE49-F238E27FC236}">
                <a16:creationId xmlns="" xmlns:a16="http://schemas.microsoft.com/office/drawing/2014/main" id="{DFE18A2D-9CCD-472C-BDE4-63D703E9E4F9}"/>
              </a:ext>
            </a:extLst>
          </p:cNvPr>
          <p:cNvSpPr/>
          <p:nvPr/>
        </p:nvSpPr>
        <p:spPr>
          <a:xfrm>
            <a:off x="3475375" y="5200218"/>
            <a:ext cx="5733197" cy="1404999"/>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lIns="91440" rIns="3108960" rtlCol="0" anchor="ctr"/>
          <a:lstStyle/>
          <a:p>
            <a:pPr algn="ctr"/>
            <a:r>
              <a:rPr lang="it-IT" b="1" dirty="0" err="1">
                <a:solidFill>
                  <a:srgbClr val="445469"/>
                </a:solidFill>
              </a:rPr>
              <a:t>Node</a:t>
            </a:r>
            <a:r>
              <a:rPr lang="it-IT" b="1" dirty="0">
                <a:solidFill>
                  <a:srgbClr val="445469"/>
                </a:solidFill>
              </a:rPr>
              <a:t>-Line-</a:t>
            </a:r>
            <a:r>
              <a:rPr lang="it-IT" b="1" dirty="0" err="1">
                <a:solidFill>
                  <a:srgbClr val="445469"/>
                </a:solidFill>
              </a:rPr>
              <a:t>Node</a:t>
            </a:r>
            <a:r>
              <a:rPr lang="it-IT" b="1" dirty="0">
                <a:solidFill>
                  <a:srgbClr val="445469"/>
                </a:solidFill>
              </a:rPr>
              <a:t> </a:t>
            </a:r>
          </a:p>
          <a:p>
            <a:r>
              <a:rPr lang="it-IT" dirty="0">
                <a:solidFill>
                  <a:srgbClr val="445469"/>
                </a:solidFill>
              </a:rPr>
              <a:t>Flows </a:t>
            </a:r>
            <a:r>
              <a:rPr lang="it-IT" dirty="0" err="1">
                <a:solidFill>
                  <a:srgbClr val="445469"/>
                </a:solidFill>
              </a:rPr>
              <a:t>between</a:t>
            </a:r>
            <a:r>
              <a:rPr lang="it-IT" dirty="0">
                <a:solidFill>
                  <a:srgbClr val="445469"/>
                </a:solidFill>
              </a:rPr>
              <a:t> </a:t>
            </a:r>
            <a:r>
              <a:rPr lang="it-IT" dirty="0" err="1">
                <a:solidFill>
                  <a:srgbClr val="445469"/>
                </a:solidFill>
              </a:rPr>
              <a:t>each</a:t>
            </a:r>
            <a:r>
              <a:rPr lang="it-IT" dirty="0">
                <a:solidFill>
                  <a:srgbClr val="445469"/>
                </a:solidFill>
              </a:rPr>
              <a:t> component</a:t>
            </a:r>
            <a:endParaRPr lang="en-US" b="1" dirty="0">
              <a:solidFill>
                <a:srgbClr val="E96B56"/>
              </a:solidFill>
            </a:endParaRPr>
          </a:p>
        </p:txBody>
      </p:sp>
      <p:sp>
        <p:nvSpPr>
          <p:cNvPr id="25" name="Rectangle 24">
            <a:extLst>
              <a:ext uri="{FF2B5EF4-FFF2-40B4-BE49-F238E27FC236}">
                <a16:creationId xmlns="" xmlns:a16="http://schemas.microsoft.com/office/drawing/2014/main" id="{D43FD454-91B3-48D4-AF9B-57409B7427A6}"/>
              </a:ext>
            </a:extLst>
          </p:cNvPr>
          <p:cNvSpPr/>
          <p:nvPr/>
        </p:nvSpPr>
        <p:spPr>
          <a:xfrm>
            <a:off x="838200" y="1383105"/>
            <a:ext cx="8070927" cy="830997"/>
          </a:xfrm>
          <a:prstGeom prst="rect">
            <a:avLst/>
          </a:prstGeom>
        </p:spPr>
        <p:txBody>
          <a:bodyPr wrap="none">
            <a:spAutoFit/>
          </a:bodyPr>
          <a:lstStyle/>
          <a:p>
            <a:r>
              <a:rPr lang="it-IT" sz="2400" dirty="0" err="1">
                <a:solidFill>
                  <a:srgbClr val="445469"/>
                </a:solidFill>
              </a:rPr>
              <a:t>Each</a:t>
            </a:r>
            <a:r>
              <a:rPr lang="it-IT" sz="2400" dirty="0">
                <a:solidFill>
                  <a:srgbClr val="445469"/>
                </a:solidFill>
              </a:rPr>
              <a:t> </a:t>
            </a:r>
            <a:r>
              <a:rPr lang="it-IT" sz="2400" dirty="0" err="1">
                <a:solidFill>
                  <a:srgbClr val="445469"/>
                </a:solidFill>
              </a:rPr>
              <a:t>perspective</a:t>
            </a:r>
            <a:r>
              <a:rPr lang="it-IT" sz="2400" dirty="0">
                <a:solidFill>
                  <a:srgbClr val="445469"/>
                </a:solidFill>
              </a:rPr>
              <a:t> </a:t>
            </a:r>
            <a:r>
              <a:rPr lang="it-IT" sz="2400" dirty="0" err="1">
                <a:solidFill>
                  <a:srgbClr val="445469"/>
                </a:solidFill>
              </a:rPr>
              <a:t>is</a:t>
            </a:r>
            <a:r>
              <a:rPr lang="it-IT" sz="2400" dirty="0">
                <a:solidFill>
                  <a:srgbClr val="445469"/>
                </a:solidFill>
              </a:rPr>
              <a:t> </a:t>
            </a:r>
            <a:r>
              <a:rPr lang="it-IT" sz="2400" dirty="0" err="1">
                <a:solidFill>
                  <a:srgbClr val="445469"/>
                </a:solidFill>
              </a:rPr>
              <a:t>not</a:t>
            </a:r>
            <a:r>
              <a:rPr lang="it-IT" sz="2400" dirty="0">
                <a:solidFill>
                  <a:srgbClr val="445469"/>
                </a:solidFill>
              </a:rPr>
              <a:t> just a </a:t>
            </a:r>
            <a:r>
              <a:rPr lang="it-IT" sz="2400" dirty="0" err="1">
                <a:solidFill>
                  <a:srgbClr val="445469"/>
                </a:solidFill>
              </a:rPr>
              <a:t>matter</a:t>
            </a:r>
            <a:r>
              <a:rPr lang="it-IT" sz="2400" dirty="0">
                <a:solidFill>
                  <a:srgbClr val="445469"/>
                </a:solidFill>
              </a:rPr>
              <a:t> of </a:t>
            </a:r>
            <a:r>
              <a:rPr lang="it-IT" sz="2400" dirty="0" err="1">
                <a:solidFill>
                  <a:srgbClr val="445469"/>
                </a:solidFill>
              </a:rPr>
              <a:t>different</a:t>
            </a:r>
            <a:r>
              <a:rPr lang="it-IT" sz="2400" dirty="0">
                <a:solidFill>
                  <a:srgbClr val="445469"/>
                </a:solidFill>
              </a:rPr>
              <a:t> </a:t>
            </a:r>
            <a:r>
              <a:rPr lang="it-IT" sz="2400" dirty="0" err="1">
                <a:solidFill>
                  <a:srgbClr val="445469"/>
                </a:solidFill>
              </a:rPr>
              <a:t>level</a:t>
            </a:r>
            <a:r>
              <a:rPr lang="it-IT" sz="2400" dirty="0">
                <a:solidFill>
                  <a:srgbClr val="445469"/>
                </a:solidFill>
              </a:rPr>
              <a:t> of </a:t>
            </a:r>
            <a:r>
              <a:rPr lang="it-IT" sz="2400" dirty="0" err="1">
                <a:solidFill>
                  <a:srgbClr val="445469"/>
                </a:solidFill>
              </a:rPr>
              <a:t>detail</a:t>
            </a:r>
            <a:r>
              <a:rPr lang="it-IT" sz="2400" dirty="0">
                <a:solidFill>
                  <a:srgbClr val="445469"/>
                </a:solidFill>
              </a:rPr>
              <a:t>. </a:t>
            </a:r>
            <a:br>
              <a:rPr lang="it-IT" sz="2400" dirty="0">
                <a:solidFill>
                  <a:srgbClr val="445469"/>
                </a:solidFill>
              </a:rPr>
            </a:br>
            <a:r>
              <a:rPr lang="it-IT" sz="2400" dirty="0" err="1">
                <a:solidFill>
                  <a:srgbClr val="445469"/>
                </a:solidFill>
              </a:rPr>
              <a:t>It</a:t>
            </a:r>
            <a:r>
              <a:rPr lang="it-IT" sz="2400" dirty="0">
                <a:solidFill>
                  <a:srgbClr val="445469"/>
                </a:solidFill>
              </a:rPr>
              <a:t> </a:t>
            </a:r>
            <a:r>
              <a:rPr lang="it-IT" sz="2400" dirty="0" err="1">
                <a:solidFill>
                  <a:srgbClr val="445469"/>
                </a:solidFill>
              </a:rPr>
              <a:t>is</a:t>
            </a:r>
            <a:r>
              <a:rPr lang="it-IT" sz="2400" dirty="0">
                <a:solidFill>
                  <a:srgbClr val="445469"/>
                </a:solidFill>
              </a:rPr>
              <a:t> </a:t>
            </a:r>
            <a:r>
              <a:rPr lang="it-IT" sz="2400" dirty="0" err="1">
                <a:solidFill>
                  <a:srgbClr val="445469"/>
                </a:solidFill>
              </a:rPr>
              <a:t>linked</a:t>
            </a:r>
            <a:r>
              <a:rPr lang="it-IT" sz="2400" dirty="0">
                <a:solidFill>
                  <a:srgbClr val="445469"/>
                </a:solidFill>
              </a:rPr>
              <a:t> with </a:t>
            </a:r>
            <a:r>
              <a:rPr lang="it-IT" sz="2400" b="1" dirty="0" err="1">
                <a:solidFill>
                  <a:srgbClr val="E96B56"/>
                </a:solidFill>
              </a:rPr>
              <a:t>different</a:t>
            </a:r>
            <a:r>
              <a:rPr lang="it-IT" sz="2400" b="1" dirty="0">
                <a:solidFill>
                  <a:srgbClr val="E96B56"/>
                </a:solidFill>
              </a:rPr>
              <a:t> </a:t>
            </a:r>
            <a:r>
              <a:rPr lang="it-IT" sz="2400" b="1" dirty="0" err="1">
                <a:solidFill>
                  <a:srgbClr val="E96B56"/>
                </a:solidFill>
              </a:rPr>
              <a:t>natures</a:t>
            </a:r>
            <a:r>
              <a:rPr lang="it-IT" sz="2400" b="1" dirty="0">
                <a:solidFill>
                  <a:srgbClr val="E96B56"/>
                </a:solidFill>
              </a:rPr>
              <a:t> </a:t>
            </a:r>
            <a:r>
              <a:rPr lang="it-IT" sz="2400" dirty="0">
                <a:solidFill>
                  <a:srgbClr val="445469"/>
                </a:solidFill>
              </a:rPr>
              <a:t>and </a:t>
            </a:r>
            <a:r>
              <a:rPr lang="it-IT" sz="2400" b="1" dirty="0">
                <a:solidFill>
                  <a:srgbClr val="E96B56"/>
                </a:solidFill>
              </a:rPr>
              <a:t>accountability</a:t>
            </a:r>
            <a:r>
              <a:rPr lang="it-IT" sz="2400" dirty="0">
                <a:solidFill>
                  <a:srgbClr val="445469"/>
                </a:solidFill>
              </a:rPr>
              <a:t>.</a:t>
            </a:r>
            <a:endParaRPr lang="en-US" sz="2400" dirty="0">
              <a:solidFill>
                <a:srgbClr val="445469"/>
              </a:solidFill>
            </a:endParaRPr>
          </a:p>
        </p:txBody>
      </p:sp>
      <p:pic>
        <p:nvPicPr>
          <p:cNvPr id="5" name="Graphic 4">
            <a:extLst>
              <a:ext uri="{FF2B5EF4-FFF2-40B4-BE49-F238E27FC236}">
                <a16:creationId xmlns="" xmlns:a16="http://schemas.microsoft.com/office/drawing/2014/main" id="{2813303C-ED16-4FC0-B502-9EFD2144CC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22674" y="2966466"/>
            <a:ext cx="2267712" cy="2267712"/>
          </a:xfrm>
          <a:prstGeom prst="rect">
            <a:avLst/>
          </a:prstGeom>
        </p:spPr>
      </p:pic>
      <p:sp>
        <p:nvSpPr>
          <p:cNvPr id="9" name="Rectangle 8">
            <a:extLst>
              <a:ext uri="{FF2B5EF4-FFF2-40B4-BE49-F238E27FC236}">
                <a16:creationId xmlns="" xmlns:a16="http://schemas.microsoft.com/office/drawing/2014/main" id="{95A9F4BB-247D-45E8-887F-9C8BECD6D497}"/>
              </a:ext>
            </a:extLst>
          </p:cNvPr>
          <p:cNvSpPr/>
          <p:nvPr/>
        </p:nvSpPr>
        <p:spPr>
          <a:xfrm>
            <a:off x="3500645" y="2394790"/>
            <a:ext cx="1405720" cy="1161156"/>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t>Functional</a:t>
            </a:r>
            <a:r>
              <a:rPr lang="it-IT" sz="2000" dirty="0"/>
              <a:t> </a:t>
            </a:r>
            <a:r>
              <a:rPr lang="it-IT" sz="2000" dirty="0" err="1"/>
              <a:t>Description</a:t>
            </a:r>
            <a:endParaRPr lang="en-US" sz="2000" dirty="0"/>
          </a:p>
        </p:txBody>
      </p:sp>
      <p:sp>
        <p:nvSpPr>
          <p:cNvPr id="18" name="Rectangle 17">
            <a:extLst>
              <a:ext uri="{FF2B5EF4-FFF2-40B4-BE49-F238E27FC236}">
                <a16:creationId xmlns="" xmlns:a16="http://schemas.microsoft.com/office/drawing/2014/main" id="{B6ACE40C-3FBA-4AA0-A833-C9DC0A81B7A7}"/>
              </a:ext>
            </a:extLst>
          </p:cNvPr>
          <p:cNvSpPr/>
          <p:nvPr/>
        </p:nvSpPr>
        <p:spPr>
          <a:xfrm>
            <a:off x="4805586" y="3858465"/>
            <a:ext cx="1405720" cy="1161156"/>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t>Material</a:t>
            </a:r>
            <a:r>
              <a:rPr lang="it-IT" sz="2000" dirty="0"/>
              <a:t> </a:t>
            </a:r>
            <a:r>
              <a:rPr lang="it-IT" sz="2000" dirty="0" err="1"/>
              <a:t>Description</a:t>
            </a:r>
            <a:endParaRPr lang="en-US" sz="2000" dirty="0"/>
          </a:p>
        </p:txBody>
      </p:sp>
      <p:sp>
        <p:nvSpPr>
          <p:cNvPr id="19" name="Rectangle 18">
            <a:extLst>
              <a:ext uri="{FF2B5EF4-FFF2-40B4-BE49-F238E27FC236}">
                <a16:creationId xmlns="" xmlns:a16="http://schemas.microsoft.com/office/drawing/2014/main" id="{829E7FB0-DF4C-4193-84F3-E3EA68A5B95A}"/>
              </a:ext>
            </a:extLst>
          </p:cNvPr>
          <p:cNvSpPr/>
          <p:nvPr/>
        </p:nvSpPr>
        <p:spPr>
          <a:xfrm>
            <a:off x="6124174" y="5322139"/>
            <a:ext cx="1405720" cy="1161156"/>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Location </a:t>
            </a:r>
            <a:r>
              <a:rPr lang="it-IT" sz="2000" dirty="0" err="1"/>
              <a:t>Description</a:t>
            </a:r>
            <a:endParaRPr lang="en-US" sz="2000" dirty="0"/>
          </a:p>
        </p:txBody>
      </p:sp>
      <p:sp>
        <p:nvSpPr>
          <p:cNvPr id="27" name="Rectangle 26">
            <a:extLst>
              <a:ext uri="{FF2B5EF4-FFF2-40B4-BE49-F238E27FC236}">
                <a16:creationId xmlns="" xmlns:a16="http://schemas.microsoft.com/office/drawing/2014/main" id="{81F1B93B-8D68-4EFE-924F-F39911B6041C}"/>
              </a:ext>
            </a:extLst>
          </p:cNvPr>
          <p:cNvSpPr/>
          <p:nvPr/>
        </p:nvSpPr>
        <p:spPr>
          <a:xfrm>
            <a:off x="5045119" y="2394790"/>
            <a:ext cx="1405720" cy="1161156"/>
          </a:xfrm>
          <a:prstGeom prst="rect">
            <a:avLst/>
          </a:prstGeom>
          <a:solidFill>
            <a:srgbClr val="E96B56"/>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t>Process</a:t>
            </a:r>
            <a:r>
              <a:rPr lang="it-IT" sz="2000" dirty="0"/>
              <a:t> Model</a:t>
            </a:r>
            <a:endParaRPr lang="en-US" sz="2000" dirty="0"/>
          </a:p>
        </p:txBody>
      </p:sp>
      <p:sp>
        <p:nvSpPr>
          <p:cNvPr id="28" name="Rectangle 27">
            <a:extLst>
              <a:ext uri="{FF2B5EF4-FFF2-40B4-BE49-F238E27FC236}">
                <a16:creationId xmlns="" xmlns:a16="http://schemas.microsoft.com/office/drawing/2014/main" id="{84ED3272-CE3B-4C80-B825-28B9D8BDDFB8}"/>
              </a:ext>
            </a:extLst>
          </p:cNvPr>
          <p:cNvSpPr/>
          <p:nvPr/>
        </p:nvSpPr>
        <p:spPr>
          <a:xfrm>
            <a:off x="6350060" y="3858465"/>
            <a:ext cx="1405720" cy="1161156"/>
          </a:xfrm>
          <a:prstGeom prst="rect">
            <a:avLst/>
          </a:prstGeom>
          <a:solidFill>
            <a:srgbClr val="E96B56"/>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Data </a:t>
            </a:r>
          </a:p>
          <a:p>
            <a:pPr algn="ctr"/>
            <a:r>
              <a:rPr lang="it-IT" sz="2000" dirty="0"/>
              <a:t>Model</a:t>
            </a:r>
            <a:endParaRPr lang="en-US" sz="2000" dirty="0"/>
          </a:p>
        </p:txBody>
      </p:sp>
      <p:sp>
        <p:nvSpPr>
          <p:cNvPr id="29" name="Rectangle 28">
            <a:extLst>
              <a:ext uri="{FF2B5EF4-FFF2-40B4-BE49-F238E27FC236}">
                <a16:creationId xmlns="" xmlns:a16="http://schemas.microsoft.com/office/drawing/2014/main" id="{8A91CF47-5F5A-4C53-8337-A9B5E9EF3EC4}"/>
              </a:ext>
            </a:extLst>
          </p:cNvPr>
          <p:cNvSpPr/>
          <p:nvPr/>
        </p:nvSpPr>
        <p:spPr>
          <a:xfrm>
            <a:off x="7668648" y="5322139"/>
            <a:ext cx="1405720" cy="1161156"/>
          </a:xfrm>
          <a:prstGeom prst="rect">
            <a:avLst/>
          </a:prstGeom>
          <a:solidFill>
            <a:srgbClr val="E96B56"/>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Network Model</a:t>
            </a:r>
            <a:endParaRPr lang="en-US" sz="2000" dirty="0"/>
          </a:p>
        </p:txBody>
      </p:sp>
    </p:spTree>
    <p:extLst>
      <p:ext uri="{BB962C8B-B14F-4D97-AF65-F5344CB8AC3E}">
        <p14:creationId xmlns:p14="http://schemas.microsoft.com/office/powerpoint/2010/main" val="11601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9D2E5A-53B1-435F-9DF0-3AEC86AE352E}"/>
              </a:ext>
            </a:extLst>
          </p:cNvPr>
          <p:cNvSpPr>
            <a:spLocks noGrp="1"/>
          </p:cNvSpPr>
          <p:nvPr>
            <p:ph idx="1"/>
          </p:nvPr>
        </p:nvSpPr>
        <p:spPr/>
        <p:txBody>
          <a:bodyPr/>
          <a:lstStyle/>
          <a:p>
            <a:pPr marL="0" indent="0">
              <a:buNone/>
            </a:pPr>
            <a:r>
              <a:rPr lang="en-US" dirty="0"/>
              <a:t>A flow diagram represents subsystems connections </a:t>
            </a:r>
          </a:p>
        </p:txBody>
      </p:sp>
      <p:sp>
        <p:nvSpPr>
          <p:cNvPr id="4" name="Text Placeholder 3">
            <a:extLst>
              <a:ext uri="{FF2B5EF4-FFF2-40B4-BE49-F238E27FC236}">
                <a16:creationId xmlns="" xmlns:a16="http://schemas.microsoft.com/office/drawing/2014/main" id="{21787951-49E6-433C-9890-A0E54D0F4CF7}"/>
              </a:ext>
            </a:extLst>
          </p:cNvPr>
          <p:cNvSpPr>
            <a:spLocks noGrp="1"/>
          </p:cNvSpPr>
          <p:nvPr>
            <p:ph type="body" sz="quarter" idx="11"/>
          </p:nvPr>
        </p:nvSpPr>
        <p:spPr/>
        <p:txBody>
          <a:bodyPr>
            <a:normAutofit/>
          </a:bodyPr>
          <a:lstStyle/>
          <a:p>
            <a:pPr marL="0" indent="0">
              <a:buNone/>
            </a:pPr>
            <a:r>
              <a:rPr lang="it-IT" dirty="0" err="1"/>
              <a:t>Node</a:t>
            </a:r>
            <a:r>
              <a:rPr lang="it-IT" dirty="0"/>
              <a:t> Line </a:t>
            </a:r>
            <a:r>
              <a:rPr lang="it-IT" dirty="0" err="1"/>
              <a:t>Node</a:t>
            </a:r>
            <a:endParaRPr lang="en-US" dirty="0"/>
          </a:p>
        </p:txBody>
      </p:sp>
      <p:grpSp>
        <p:nvGrpSpPr>
          <p:cNvPr id="25" name="Group 24">
            <a:extLst>
              <a:ext uri="{FF2B5EF4-FFF2-40B4-BE49-F238E27FC236}">
                <a16:creationId xmlns="" xmlns:a16="http://schemas.microsoft.com/office/drawing/2014/main" id="{7D3C4532-115B-43B4-8216-C885221FE06C}"/>
              </a:ext>
            </a:extLst>
          </p:cNvPr>
          <p:cNvGrpSpPr/>
          <p:nvPr/>
        </p:nvGrpSpPr>
        <p:grpSpPr>
          <a:xfrm>
            <a:off x="1889590" y="3537766"/>
            <a:ext cx="8955572" cy="1407268"/>
            <a:chOff x="1046907" y="4201154"/>
            <a:chExt cx="8955572" cy="1407268"/>
          </a:xfrm>
        </p:grpSpPr>
        <p:grpSp>
          <p:nvGrpSpPr>
            <p:cNvPr id="2" name="Group 1">
              <a:extLst>
                <a:ext uri="{FF2B5EF4-FFF2-40B4-BE49-F238E27FC236}">
                  <a16:creationId xmlns="" xmlns:a16="http://schemas.microsoft.com/office/drawing/2014/main" id="{9BE46AC2-1A35-499F-9A85-4789E199A370}"/>
                </a:ext>
              </a:extLst>
            </p:cNvPr>
            <p:cNvGrpSpPr/>
            <p:nvPr/>
          </p:nvGrpSpPr>
          <p:grpSpPr>
            <a:xfrm>
              <a:off x="1046907" y="4201154"/>
              <a:ext cx="2106038" cy="1407268"/>
              <a:chOff x="1046907" y="4201154"/>
              <a:chExt cx="2106038" cy="1407268"/>
            </a:xfrm>
          </p:grpSpPr>
          <p:sp>
            <p:nvSpPr>
              <p:cNvPr id="5" name="Rounded Rectangle 40">
                <a:extLst>
                  <a:ext uri="{FF2B5EF4-FFF2-40B4-BE49-F238E27FC236}">
                    <a16:creationId xmlns="" xmlns:a16="http://schemas.microsoft.com/office/drawing/2014/main" id="{7E2048BC-FC40-4BBD-8B75-A227632A9DE0}"/>
                  </a:ext>
                </a:extLst>
              </p:cNvPr>
              <p:cNvSpPr/>
              <p:nvPr/>
            </p:nvSpPr>
            <p:spPr>
              <a:xfrm>
                <a:off x="1046907" y="4201154"/>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MES</a:t>
                </a:r>
                <a:endParaRPr lang="en-US" b="1" dirty="0">
                  <a:solidFill>
                    <a:srgbClr val="5B9BD5"/>
                  </a:solidFill>
                </a:endParaRPr>
              </a:p>
            </p:txBody>
          </p:sp>
          <p:sp>
            <p:nvSpPr>
              <p:cNvPr id="6" name="Flowchart: Magnetic Disk 5">
                <a:extLst>
                  <a:ext uri="{FF2B5EF4-FFF2-40B4-BE49-F238E27FC236}">
                    <a16:creationId xmlns="" xmlns:a16="http://schemas.microsoft.com/office/drawing/2014/main" id="{50648894-A688-4A75-8222-88330D7FFCED}"/>
                  </a:ext>
                </a:extLst>
              </p:cNvPr>
              <p:cNvSpPr/>
              <p:nvPr/>
            </p:nvSpPr>
            <p:spPr>
              <a:xfrm>
                <a:off x="1202518" y="4701015"/>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Sql</a:t>
                </a:r>
                <a:r>
                  <a:rPr lang="it-IT" sz="1200" dirty="0"/>
                  <a:t> Server 2016</a:t>
                </a:r>
                <a:endParaRPr lang="en-US" sz="1200" dirty="0"/>
              </a:p>
            </p:txBody>
          </p:sp>
          <p:sp>
            <p:nvSpPr>
              <p:cNvPr id="7" name="Rectangle 6">
                <a:extLst>
                  <a:ext uri="{FF2B5EF4-FFF2-40B4-BE49-F238E27FC236}">
                    <a16:creationId xmlns="" xmlns:a16="http://schemas.microsoft.com/office/drawing/2014/main" id="{265B377C-D668-4659-A60A-CBA17D406370}"/>
                  </a:ext>
                </a:extLst>
              </p:cNvPr>
              <p:cNvSpPr/>
              <p:nvPr/>
            </p:nvSpPr>
            <p:spPr>
              <a:xfrm>
                <a:off x="2132798" y="47010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Java</a:t>
                </a:r>
                <a:endParaRPr lang="en-US" sz="1200" dirty="0"/>
              </a:p>
            </p:txBody>
          </p:sp>
          <p:sp>
            <p:nvSpPr>
              <p:cNvPr id="8" name="Rectangle 7">
                <a:extLst>
                  <a:ext uri="{FF2B5EF4-FFF2-40B4-BE49-F238E27FC236}">
                    <a16:creationId xmlns="" xmlns:a16="http://schemas.microsoft.com/office/drawing/2014/main" id="{12BFD2D7-4397-4253-9168-8BC2283AAB0C}"/>
                  </a:ext>
                </a:extLst>
              </p:cNvPr>
              <p:cNvSpPr/>
              <p:nvPr/>
            </p:nvSpPr>
            <p:spPr>
              <a:xfrm>
                <a:off x="2132798" y="5148407"/>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Javascript</a:t>
                </a:r>
                <a:endParaRPr lang="en-US" sz="1200" dirty="0"/>
              </a:p>
            </p:txBody>
          </p:sp>
        </p:grpSp>
        <p:sp>
          <p:nvSpPr>
            <p:cNvPr id="9" name="Flowchart: Magnetic Disk 8">
              <a:extLst>
                <a:ext uri="{FF2B5EF4-FFF2-40B4-BE49-F238E27FC236}">
                  <a16:creationId xmlns="" xmlns:a16="http://schemas.microsoft.com/office/drawing/2014/main" id="{EB9E3515-2071-40A2-BBF9-4BC21DA1AA9A}"/>
                </a:ext>
              </a:extLst>
            </p:cNvPr>
            <p:cNvSpPr/>
            <p:nvPr/>
          </p:nvSpPr>
          <p:spPr>
            <a:xfrm>
              <a:off x="3836087" y="4505908"/>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10" name="Rectangle 9">
              <a:extLst>
                <a:ext uri="{FF2B5EF4-FFF2-40B4-BE49-F238E27FC236}">
                  <a16:creationId xmlns="" xmlns:a16="http://schemas.microsoft.com/office/drawing/2014/main" id="{ABDE2162-624E-4AED-86EF-17964553D139}"/>
                </a:ext>
              </a:extLst>
            </p:cNvPr>
            <p:cNvSpPr/>
            <p:nvPr/>
          </p:nvSpPr>
          <p:spPr>
            <a:xfrm>
              <a:off x="5435603" y="4765866"/>
              <a:ext cx="950991" cy="277845"/>
            </a:xfrm>
            <a:prstGeom prst="rect">
              <a:avLst/>
            </a:prstGeom>
            <a:solidFill>
              <a:srgbClr val="E96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11" name="Flowchart: Magnetic Disk 10">
              <a:extLst>
                <a:ext uri="{FF2B5EF4-FFF2-40B4-BE49-F238E27FC236}">
                  <a16:creationId xmlns="" xmlns:a16="http://schemas.microsoft.com/office/drawing/2014/main" id="{D7F96944-413E-481D-B511-DB6700516CE8}"/>
                </a:ext>
              </a:extLst>
            </p:cNvPr>
            <p:cNvSpPr/>
            <p:nvPr/>
          </p:nvSpPr>
          <p:spPr>
            <a:xfrm>
              <a:off x="7069736" y="4505908"/>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High </a:t>
              </a:r>
              <a:r>
                <a:rPr lang="it-IT" sz="1200" dirty="0" err="1"/>
                <a:t>Perf</a:t>
              </a:r>
              <a:r>
                <a:rPr lang="it-IT" sz="1200" dirty="0"/>
                <a:t> Cache</a:t>
              </a:r>
              <a:endParaRPr lang="en-US" sz="1200" dirty="0"/>
            </a:p>
          </p:txBody>
        </p:sp>
        <p:sp>
          <p:nvSpPr>
            <p:cNvPr id="12" name="Rectangle 11">
              <a:extLst>
                <a:ext uri="{FF2B5EF4-FFF2-40B4-BE49-F238E27FC236}">
                  <a16:creationId xmlns="" xmlns:a16="http://schemas.microsoft.com/office/drawing/2014/main" id="{305A7867-8FB0-4EA7-B581-66212958ACC0}"/>
                </a:ext>
              </a:extLst>
            </p:cNvPr>
            <p:cNvSpPr/>
            <p:nvPr/>
          </p:nvSpPr>
          <p:spPr>
            <a:xfrm>
              <a:off x="8669252" y="4451772"/>
              <a:ext cx="1333227" cy="906032"/>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rgbClr val="445469"/>
                  </a:solidFill>
                </a:rPr>
                <a:t>Presentation Layer</a:t>
              </a:r>
            </a:p>
          </p:txBody>
        </p:sp>
      </p:grpSp>
      <p:cxnSp>
        <p:nvCxnSpPr>
          <p:cNvPr id="14" name="Straight Arrow Connector 13">
            <a:extLst>
              <a:ext uri="{FF2B5EF4-FFF2-40B4-BE49-F238E27FC236}">
                <a16:creationId xmlns="" xmlns:a16="http://schemas.microsoft.com/office/drawing/2014/main" id="{A264F2B4-01FB-4255-9849-E4C625621A57}"/>
              </a:ext>
            </a:extLst>
          </p:cNvPr>
          <p:cNvCxnSpPr>
            <a:stCxn id="5" idx="3"/>
            <a:endCxn id="9" idx="2"/>
          </p:cNvCxnSpPr>
          <p:nvPr/>
        </p:nvCxnSpPr>
        <p:spPr>
          <a:xfrm>
            <a:off x="3995628" y="4241400"/>
            <a:ext cx="683142" cy="1"/>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420574DC-B15E-4637-B3A5-BA2015FB135B}"/>
              </a:ext>
            </a:extLst>
          </p:cNvPr>
          <p:cNvCxnSpPr>
            <a:cxnSpLocks/>
            <a:stCxn id="9" idx="4"/>
            <a:endCxn id="10" idx="1"/>
          </p:cNvCxnSpPr>
          <p:nvPr/>
        </p:nvCxnSpPr>
        <p:spPr>
          <a:xfrm>
            <a:off x="5595144" y="4241401"/>
            <a:ext cx="683142"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6E326B6E-D69D-4CE0-95C8-A95497D766C3}"/>
              </a:ext>
            </a:extLst>
          </p:cNvPr>
          <p:cNvCxnSpPr>
            <a:cxnSpLocks/>
            <a:stCxn id="10" idx="3"/>
            <a:endCxn id="11" idx="2"/>
          </p:cNvCxnSpPr>
          <p:nvPr/>
        </p:nvCxnSpPr>
        <p:spPr>
          <a:xfrm>
            <a:off x="7229277" y="4241401"/>
            <a:ext cx="683142" cy="0"/>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D1B4C644-B715-40F8-A17F-20E4572D9BEC}"/>
              </a:ext>
            </a:extLst>
          </p:cNvPr>
          <p:cNvCxnSpPr>
            <a:cxnSpLocks/>
            <a:stCxn id="11" idx="4"/>
            <a:endCxn id="12" idx="1"/>
          </p:cNvCxnSpPr>
          <p:nvPr/>
        </p:nvCxnSpPr>
        <p:spPr>
          <a:xfrm flipV="1">
            <a:off x="8828793" y="4241400"/>
            <a:ext cx="683142" cy="1"/>
          </a:xfrm>
          <a:prstGeom prst="straightConnector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46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4DD05CEB-A928-400C-93CE-6B0EAADD5B9E}"/>
              </a:ext>
            </a:extLst>
          </p:cNvPr>
          <p:cNvSpPr>
            <a:spLocks noGrp="1"/>
          </p:cNvSpPr>
          <p:nvPr>
            <p:ph type="body" sz="quarter" idx="10"/>
          </p:nvPr>
        </p:nvSpPr>
        <p:spPr/>
        <p:txBody>
          <a:bodyPr/>
          <a:lstStyle/>
          <a:p>
            <a:r>
              <a:rPr lang="it-IT" b="1" i="1" dirty="0">
                <a:solidFill>
                  <a:srgbClr val="E96B56"/>
                </a:solidFill>
              </a:rPr>
              <a:t>Coming back to </a:t>
            </a:r>
            <a:r>
              <a:rPr lang="it-IT" b="1" i="1" dirty="0" err="1">
                <a:solidFill>
                  <a:srgbClr val="E96B56"/>
                </a:solidFill>
              </a:rPr>
              <a:t>real</a:t>
            </a:r>
            <a:r>
              <a:rPr lang="it-IT" b="1" i="1" dirty="0">
                <a:solidFill>
                  <a:srgbClr val="E96B56"/>
                </a:solidFill>
              </a:rPr>
              <a:t> world…</a:t>
            </a:r>
          </a:p>
        </p:txBody>
      </p:sp>
    </p:spTree>
    <p:extLst>
      <p:ext uri="{BB962C8B-B14F-4D97-AF65-F5344CB8AC3E}">
        <p14:creationId xmlns:p14="http://schemas.microsoft.com/office/powerpoint/2010/main" val="28321928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B401EF0-3F53-452D-B712-78B98298B97F}"/>
              </a:ext>
            </a:extLst>
          </p:cNvPr>
          <p:cNvSpPr>
            <a:spLocks noGrp="1"/>
          </p:cNvSpPr>
          <p:nvPr>
            <p:ph type="body" sz="quarter" idx="11"/>
          </p:nvPr>
        </p:nvSpPr>
        <p:spPr>
          <a:xfrm>
            <a:off x="838200" y="183814"/>
            <a:ext cx="10515600" cy="1083629"/>
          </a:xfrm>
        </p:spPr>
        <p:txBody>
          <a:bodyPr>
            <a:normAutofit/>
          </a:bodyPr>
          <a:lstStyle/>
          <a:p>
            <a:pPr marL="0" indent="0">
              <a:buNone/>
            </a:pPr>
            <a:r>
              <a:rPr lang="it-IT" dirty="0"/>
              <a:t>Architecture to </a:t>
            </a:r>
            <a:r>
              <a:rPr lang="it-IT" dirty="0" err="1">
                <a:solidFill>
                  <a:srgbClr val="E96B56"/>
                </a:solidFill>
              </a:rPr>
              <a:t>find</a:t>
            </a:r>
            <a:r>
              <a:rPr lang="it-IT" dirty="0">
                <a:solidFill>
                  <a:srgbClr val="E96B56"/>
                </a:solidFill>
              </a:rPr>
              <a:t> </a:t>
            </a:r>
            <a:r>
              <a:rPr lang="it-IT" dirty="0" err="1">
                <a:solidFill>
                  <a:srgbClr val="E96B56"/>
                </a:solidFill>
              </a:rPr>
              <a:t>anomalies</a:t>
            </a:r>
            <a:r>
              <a:rPr lang="it-IT" dirty="0">
                <a:solidFill>
                  <a:srgbClr val="E96B56"/>
                </a:solidFill>
              </a:rPr>
              <a:t> over </a:t>
            </a:r>
            <a:r>
              <a:rPr lang="it-IT" dirty="0" err="1">
                <a:solidFill>
                  <a:srgbClr val="E96B56"/>
                </a:solidFill>
              </a:rPr>
              <a:t>inventory</a:t>
            </a:r>
            <a:endParaRPr lang="en-US" dirty="0">
              <a:solidFill>
                <a:srgbClr val="E96B56"/>
              </a:solidFill>
            </a:endParaRPr>
          </a:p>
        </p:txBody>
      </p:sp>
      <p:cxnSp>
        <p:nvCxnSpPr>
          <p:cNvPr id="12" name="Elbow Connector 96">
            <a:extLst>
              <a:ext uri="{FF2B5EF4-FFF2-40B4-BE49-F238E27FC236}">
                <a16:creationId xmlns="" xmlns:a16="http://schemas.microsoft.com/office/drawing/2014/main" id="{A2A97E04-A788-4F89-90B3-FF1EC053665F}"/>
              </a:ext>
            </a:extLst>
          </p:cNvPr>
          <p:cNvCxnSpPr>
            <a:cxnSpLocks/>
            <a:stCxn id="3" idx="3"/>
            <a:endCxn id="75" idx="0"/>
          </p:cNvCxnSpPr>
          <p:nvPr/>
        </p:nvCxnSpPr>
        <p:spPr>
          <a:xfrm>
            <a:off x="2441959" y="1789192"/>
            <a:ext cx="2872870" cy="150969"/>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44">
            <a:extLst>
              <a:ext uri="{FF2B5EF4-FFF2-40B4-BE49-F238E27FC236}">
                <a16:creationId xmlns="" xmlns:a16="http://schemas.microsoft.com/office/drawing/2014/main" id="{7AB3197F-6B07-43EB-A3B4-E3E56FE79327}"/>
              </a:ext>
            </a:extLst>
          </p:cNvPr>
          <p:cNvCxnSpPr>
            <a:cxnSpLocks/>
            <a:stCxn id="26" idx="3"/>
            <a:endCxn id="87" idx="0"/>
          </p:cNvCxnSpPr>
          <p:nvPr/>
        </p:nvCxnSpPr>
        <p:spPr>
          <a:xfrm flipV="1">
            <a:off x="2919862" y="3844501"/>
            <a:ext cx="2397111" cy="343972"/>
          </a:xfrm>
          <a:prstGeom prst="bentConnector4">
            <a:avLst>
              <a:gd name="adj1" fmla="val 39052"/>
              <a:gd name="adj2" fmla="val 27102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7">
            <a:extLst>
              <a:ext uri="{FF2B5EF4-FFF2-40B4-BE49-F238E27FC236}">
                <a16:creationId xmlns="" xmlns:a16="http://schemas.microsoft.com/office/drawing/2014/main" id="{61B7CDB6-9C02-4462-ABB1-CAAA42D08844}"/>
              </a:ext>
            </a:extLst>
          </p:cNvPr>
          <p:cNvCxnSpPr>
            <a:cxnSpLocks/>
            <a:stCxn id="34" idx="3"/>
            <a:endCxn id="93" idx="1"/>
          </p:cNvCxnSpPr>
          <p:nvPr/>
        </p:nvCxnSpPr>
        <p:spPr>
          <a:xfrm flipV="1">
            <a:off x="2441959" y="6131098"/>
            <a:ext cx="1492235" cy="456657"/>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 xmlns:a16="http://schemas.microsoft.com/office/drawing/2014/main" id="{4F1A58C8-7C42-4F2E-A937-D1FC01089A4C}"/>
              </a:ext>
            </a:extLst>
          </p:cNvPr>
          <p:cNvGrpSpPr/>
          <p:nvPr/>
        </p:nvGrpSpPr>
        <p:grpSpPr>
          <a:xfrm>
            <a:off x="813824" y="1568659"/>
            <a:ext cx="2106038" cy="5239629"/>
            <a:chOff x="813824" y="1568659"/>
            <a:chExt cx="2106038" cy="5239629"/>
          </a:xfrm>
        </p:grpSpPr>
        <p:sp>
          <p:nvSpPr>
            <p:cNvPr id="3" name="Rounded Rectangle 10">
              <a:extLst>
                <a:ext uri="{FF2B5EF4-FFF2-40B4-BE49-F238E27FC236}">
                  <a16:creationId xmlns="" xmlns:a16="http://schemas.microsoft.com/office/drawing/2014/main" id="{4CBB7D68-FA7A-4A47-9E7F-3E489F2DC1E0}"/>
                </a:ext>
              </a:extLst>
            </p:cNvPr>
            <p:cNvSpPr/>
            <p:nvPr/>
          </p:nvSpPr>
          <p:spPr>
            <a:xfrm>
              <a:off x="1291727" y="1568659"/>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SAP</a:t>
              </a:r>
              <a:endParaRPr lang="en-US" b="1" dirty="0">
                <a:solidFill>
                  <a:srgbClr val="5B9BD5"/>
                </a:solidFill>
              </a:endParaRPr>
            </a:p>
          </p:txBody>
        </p:sp>
        <p:grpSp>
          <p:nvGrpSpPr>
            <p:cNvPr id="25" name="Group 24">
              <a:extLst>
                <a:ext uri="{FF2B5EF4-FFF2-40B4-BE49-F238E27FC236}">
                  <a16:creationId xmlns="" xmlns:a16="http://schemas.microsoft.com/office/drawing/2014/main" id="{E829C35D-06B0-404D-B5DB-139B6E4C9D5E}"/>
                </a:ext>
              </a:extLst>
            </p:cNvPr>
            <p:cNvGrpSpPr/>
            <p:nvPr/>
          </p:nvGrpSpPr>
          <p:grpSpPr>
            <a:xfrm>
              <a:off x="813824" y="3484839"/>
              <a:ext cx="2106038" cy="1407268"/>
              <a:chOff x="838200" y="2243847"/>
              <a:chExt cx="2106038" cy="1407268"/>
            </a:xfrm>
          </p:grpSpPr>
          <p:sp>
            <p:nvSpPr>
              <p:cNvPr id="26" name="Rounded Rectangle 31">
                <a:extLst>
                  <a:ext uri="{FF2B5EF4-FFF2-40B4-BE49-F238E27FC236}">
                    <a16:creationId xmlns="" xmlns:a16="http://schemas.microsoft.com/office/drawing/2014/main" id="{8EE23800-F258-4CF9-B6C9-D8B0F12BCB14}"/>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Mainframe</a:t>
                </a:r>
                <a:endParaRPr lang="en-US" b="1" dirty="0">
                  <a:solidFill>
                    <a:srgbClr val="5B9BD5"/>
                  </a:solidFill>
                </a:endParaRPr>
              </a:p>
            </p:txBody>
          </p:sp>
          <p:grpSp>
            <p:nvGrpSpPr>
              <p:cNvPr id="27" name="Group 26">
                <a:extLst>
                  <a:ext uri="{FF2B5EF4-FFF2-40B4-BE49-F238E27FC236}">
                    <a16:creationId xmlns="" xmlns:a16="http://schemas.microsoft.com/office/drawing/2014/main" id="{9631082A-3BEC-41BD-AB2E-5B0EB534DCC0}"/>
                  </a:ext>
                </a:extLst>
              </p:cNvPr>
              <p:cNvGrpSpPr/>
              <p:nvPr/>
            </p:nvGrpSpPr>
            <p:grpSpPr>
              <a:xfrm>
                <a:off x="993811" y="2743708"/>
                <a:ext cx="1794817" cy="725237"/>
                <a:chOff x="935413" y="2737223"/>
                <a:chExt cx="1794817" cy="725237"/>
              </a:xfrm>
            </p:grpSpPr>
            <p:sp>
              <p:nvSpPr>
                <p:cNvPr id="28" name="Flowchart: Magnetic Disk 27">
                  <a:extLst>
                    <a:ext uri="{FF2B5EF4-FFF2-40B4-BE49-F238E27FC236}">
                      <a16:creationId xmlns="" xmlns:a16="http://schemas.microsoft.com/office/drawing/2014/main" id="{F8FCDBA4-11CA-46FE-8137-146CA19F0527}"/>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DB2</a:t>
                  </a:r>
                  <a:endParaRPr lang="en-US" sz="1200" dirty="0"/>
                </a:p>
              </p:txBody>
            </p:sp>
            <p:sp>
              <p:nvSpPr>
                <p:cNvPr id="29" name="Rectangle 28">
                  <a:extLst>
                    <a:ext uri="{FF2B5EF4-FFF2-40B4-BE49-F238E27FC236}">
                      <a16:creationId xmlns="" xmlns:a16="http://schemas.microsoft.com/office/drawing/2014/main" id="{8F7580C2-8214-4AFC-8FE6-B0CF59E74604}"/>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Cobol</a:t>
                  </a:r>
                  <a:endParaRPr lang="en-US" sz="1200" dirty="0"/>
                </a:p>
              </p:txBody>
            </p:sp>
            <p:sp>
              <p:nvSpPr>
                <p:cNvPr id="30" name="Rectangle 29">
                  <a:extLst>
                    <a:ext uri="{FF2B5EF4-FFF2-40B4-BE49-F238E27FC236}">
                      <a16:creationId xmlns="" xmlns:a16="http://schemas.microsoft.com/office/drawing/2014/main" id="{F32D6259-5822-4532-A9B9-7D639E60CBC8}"/>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Perl</a:t>
                  </a:r>
                  <a:endParaRPr lang="en-US" sz="1200" dirty="0"/>
                </a:p>
              </p:txBody>
            </p:sp>
          </p:grpSp>
        </p:grpSp>
        <p:sp>
          <p:nvSpPr>
            <p:cNvPr id="34" name="Rounded Rectangle 36">
              <a:extLst>
                <a:ext uri="{FF2B5EF4-FFF2-40B4-BE49-F238E27FC236}">
                  <a16:creationId xmlns="" xmlns:a16="http://schemas.microsoft.com/office/drawing/2014/main" id="{B956EC18-20C7-495F-9295-E0D9B1C5444A}"/>
                </a:ext>
              </a:extLst>
            </p:cNvPr>
            <p:cNvSpPr/>
            <p:nvPr/>
          </p:nvSpPr>
          <p:spPr>
            <a:xfrm>
              <a:off x="1291727" y="6367222"/>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Zucchetti</a:t>
              </a:r>
              <a:endParaRPr lang="en-US" b="1" dirty="0">
                <a:solidFill>
                  <a:srgbClr val="5B9BD5"/>
                </a:solidFill>
              </a:endParaRPr>
            </a:p>
          </p:txBody>
        </p:sp>
        <p:grpSp>
          <p:nvGrpSpPr>
            <p:cNvPr id="38" name="Group 37">
              <a:extLst>
                <a:ext uri="{FF2B5EF4-FFF2-40B4-BE49-F238E27FC236}">
                  <a16:creationId xmlns="" xmlns:a16="http://schemas.microsoft.com/office/drawing/2014/main" id="{7BFB3D0D-73A5-47C0-8CA6-3650F9297529}"/>
                </a:ext>
              </a:extLst>
            </p:cNvPr>
            <p:cNvGrpSpPr/>
            <p:nvPr/>
          </p:nvGrpSpPr>
          <p:grpSpPr>
            <a:xfrm>
              <a:off x="813824" y="2043648"/>
              <a:ext cx="2106038" cy="1407268"/>
              <a:chOff x="838200" y="2243847"/>
              <a:chExt cx="2106038" cy="1407268"/>
            </a:xfrm>
          </p:grpSpPr>
          <p:sp>
            <p:nvSpPr>
              <p:cNvPr id="39" name="Rounded Rectangle 40">
                <a:extLst>
                  <a:ext uri="{FF2B5EF4-FFF2-40B4-BE49-F238E27FC236}">
                    <a16:creationId xmlns="" xmlns:a16="http://schemas.microsoft.com/office/drawing/2014/main" id="{78EEF681-261C-4E25-80D7-A12B45FCF0DB}"/>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MES</a:t>
                </a:r>
                <a:endParaRPr lang="en-US" b="1" dirty="0">
                  <a:solidFill>
                    <a:srgbClr val="5B9BD5"/>
                  </a:solidFill>
                </a:endParaRPr>
              </a:p>
            </p:txBody>
          </p:sp>
          <p:grpSp>
            <p:nvGrpSpPr>
              <p:cNvPr id="40" name="Group 39">
                <a:extLst>
                  <a:ext uri="{FF2B5EF4-FFF2-40B4-BE49-F238E27FC236}">
                    <a16:creationId xmlns="" xmlns:a16="http://schemas.microsoft.com/office/drawing/2014/main" id="{35404455-61CA-4747-A8A5-11E778FBF23A}"/>
                  </a:ext>
                </a:extLst>
              </p:cNvPr>
              <p:cNvGrpSpPr/>
              <p:nvPr/>
            </p:nvGrpSpPr>
            <p:grpSpPr>
              <a:xfrm>
                <a:off x="993811" y="2743708"/>
                <a:ext cx="1794817" cy="725237"/>
                <a:chOff x="935413" y="2737223"/>
                <a:chExt cx="1794817" cy="725237"/>
              </a:xfrm>
            </p:grpSpPr>
            <p:sp>
              <p:nvSpPr>
                <p:cNvPr id="41" name="Flowchart: Magnetic Disk 40">
                  <a:extLst>
                    <a:ext uri="{FF2B5EF4-FFF2-40B4-BE49-F238E27FC236}">
                      <a16:creationId xmlns="" xmlns:a16="http://schemas.microsoft.com/office/drawing/2014/main" id="{9F10AD08-CB62-4B7D-9F83-55C12E9A2AE1}"/>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Sql</a:t>
                  </a:r>
                  <a:r>
                    <a:rPr lang="it-IT" sz="1200" dirty="0"/>
                    <a:t> Server 2016</a:t>
                  </a:r>
                  <a:endParaRPr lang="en-US" sz="1200" dirty="0"/>
                </a:p>
              </p:txBody>
            </p:sp>
            <p:sp>
              <p:nvSpPr>
                <p:cNvPr id="42" name="Rectangle 41">
                  <a:extLst>
                    <a:ext uri="{FF2B5EF4-FFF2-40B4-BE49-F238E27FC236}">
                      <a16:creationId xmlns="" xmlns:a16="http://schemas.microsoft.com/office/drawing/2014/main" id="{11B8A68E-1EB1-4439-9BDC-4E0F2045245A}"/>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Java</a:t>
                  </a:r>
                  <a:endParaRPr lang="en-US" sz="1200" dirty="0"/>
                </a:p>
              </p:txBody>
            </p:sp>
            <p:sp>
              <p:nvSpPr>
                <p:cNvPr id="43" name="Rectangle 42">
                  <a:extLst>
                    <a:ext uri="{FF2B5EF4-FFF2-40B4-BE49-F238E27FC236}">
                      <a16:creationId xmlns="" xmlns:a16="http://schemas.microsoft.com/office/drawing/2014/main" id="{AFF07CAB-BE9A-4434-A761-63EEAC8D971B}"/>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Javascript</a:t>
                  </a:r>
                  <a:endParaRPr lang="en-US" sz="1200" dirty="0"/>
                </a:p>
              </p:txBody>
            </p:sp>
          </p:grpSp>
        </p:grpSp>
        <p:grpSp>
          <p:nvGrpSpPr>
            <p:cNvPr id="44" name="Group 43">
              <a:extLst>
                <a:ext uri="{FF2B5EF4-FFF2-40B4-BE49-F238E27FC236}">
                  <a16:creationId xmlns="" xmlns:a16="http://schemas.microsoft.com/office/drawing/2014/main" id="{33C226AA-E570-4C69-BD6D-438BEABAEAAF}"/>
                </a:ext>
              </a:extLst>
            </p:cNvPr>
            <p:cNvGrpSpPr/>
            <p:nvPr/>
          </p:nvGrpSpPr>
          <p:grpSpPr>
            <a:xfrm>
              <a:off x="813824" y="4926030"/>
              <a:ext cx="2106038" cy="1407268"/>
              <a:chOff x="838200" y="2243847"/>
              <a:chExt cx="2106038" cy="1407268"/>
            </a:xfrm>
          </p:grpSpPr>
          <p:sp>
            <p:nvSpPr>
              <p:cNvPr id="45" name="Rounded Rectangle 57">
                <a:extLst>
                  <a:ext uri="{FF2B5EF4-FFF2-40B4-BE49-F238E27FC236}">
                    <a16:creationId xmlns="" xmlns:a16="http://schemas.microsoft.com/office/drawing/2014/main" id="{70B4AA90-9BD8-4FCD-B4D1-3FFFE3893BAC}"/>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err="1">
                    <a:solidFill>
                      <a:srgbClr val="5B9BD5"/>
                    </a:solidFill>
                  </a:rPr>
                  <a:t>Mission</a:t>
                </a:r>
                <a:r>
                  <a:rPr lang="it-IT" b="1" dirty="0">
                    <a:solidFill>
                      <a:srgbClr val="5B9BD5"/>
                    </a:solidFill>
                  </a:rPr>
                  <a:t> </a:t>
                </a:r>
                <a:r>
                  <a:rPr lang="it-IT" b="1" dirty="0" err="1">
                    <a:solidFill>
                      <a:srgbClr val="5B9BD5"/>
                    </a:solidFill>
                  </a:rPr>
                  <a:t>Tracking</a:t>
                </a:r>
                <a:endParaRPr lang="en-US" b="1" dirty="0">
                  <a:solidFill>
                    <a:srgbClr val="5B9BD5"/>
                  </a:solidFill>
                </a:endParaRPr>
              </a:p>
            </p:txBody>
          </p:sp>
          <p:grpSp>
            <p:nvGrpSpPr>
              <p:cNvPr id="46" name="Group 45">
                <a:extLst>
                  <a:ext uri="{FF2B5EF4-FFF2-40B4-BE49-F238E27FC236}">
                    <a16:creationId xmlns="" xmlns:a16="http://schemas.microsoft.com/office/drawing/2014/main" id="{1616764A-D2EE-425A-998D-E5C7032BC652}"/>
                  </a:ext>
                </a:extLst>
              </p:cNvPr>
              <p:cNvGrpSpPr/>
              <p:nvPr/>
            </p:nvGrpSpPr>
            <p:grpSpPr>
              <a:xfrm>
                <a:off x="993811" y="2743708"/>
                <a:ext cx="1794817" cy="725237"/>
                <a:chOff x="935413" y="2737223"/>
                <a:chExt cx="1794817" cy="725237"/>
              </a:xfrm>
            </p:grpSpPr>
            <p:sp>
              <p:nvSpPr>
                <p:cNvPr id="47" name="Flowchart: Magnetic Disk 46">
                  <a:extLst>
                    <a:ext uri="{FF2B5EF4-FFF2-40B4-BE49-F238E27FC236}">
                      <a16:creationId xmlns="" xmlns:a16="http://schemas.microsoft.com/office/drawing/2014/main" id="{D32A249B-D80D-4975-8DFB-44F4DCA379A4}"/>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Sql</a:t>
                  </a:r>
                  <a:r>
                    <a:rPr lang="it-IT" sz="1200" dirty="0"/>
                    <a:t> Server 2016</a:t>
                  </a:r>
                  <a:endParaRPr lang="en-US" sz="1200" dirty="0"/>
                </a:p>
              </p:txBody>
            </p:sp>
            <p:sp>
              <p:nvSpPr>
                <p:cNvPr id="48" name="Rectangle 47">
                  <a:extLst>
                    <a:ext uri="{FF2B5EF4-FFF2-40B4-BE49-F238E27FC236}">
                      <a16:creationId xmlns="" xmlns:a16="http://schemas.microsoft.com/office/drawing/2014/main" id="{FAC21CDF-2314-4A36-B004-6C9B3115458D}"/>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a:t>
                  </a:r>
                  <a:endParaRPr lang="en-US" sz="1200" dirty="0"/>
                </a:p>
              </p:txBody>
            </p:sp>
            <p:sp>
              <p:nvSpPr>
                <p:cNvPr id="49" name="Rectangle 48">
                  <a:extLst>
                    <a:ext uri="{FF2B5EF4-FFF2-40B4-BE49-F238E27FC236}">
                      <a16:creationId xmlns="" xmlns:a16="http://schemas.microsoft.com/office/drawing/2014/main" id="{74F0AB92-22C9-45F8-BC42-C3586F77746E}"/>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grpSp>
        </p:grpSp>
      </p:grpSp>
      <p:cxnSp>
        <p:nvCxnSpPr>
          <p:cNvPr id="50" name="Elbow Connector 62">
            <a:extLst>
              <a:ext uri="{FF2B5EF4-FFF2-40B4-BE49-F238E27FC236}">
                <a16:creationId xmlns="" xmlns:a16="http://schemas.microsoft.com/office/drawing/2014/main" id="{2021CC97-1536-4994-AE09-B604E57B6238}"/>
              </a:ext>
            </a:extLst>
          </p:cNvPr>
          <p:cNvCxnSpPr>
            <a:cxnSpLocks/>
            <a:stCxn id="45" idx="3"/>
            <a:endCxn id="81" idx="1"/>
          </p:cNvCxnSpPr>
          <p:nvPr/>
        </p:nvCxnSpPr>
        <p:spPr>
          <a:xfrm flipV="1">
            <a:off x="2919862" y="4722094"/>
            <a:ext cx="784423" cy="907570"/>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64">
            <a:extLst>
              <a:ext uri="{FF2B5EF4-FFF2-40B4-BE49-F238E27FC236}">
                <a16:creationId xmlns="" xmlns:a16="http://schemas.microsoft.com/office/drawing/2014/main" id="{9300DBE8-94BD-485A-BC08-AFEDAF496B27}"/>
              </a:ext>
            </a:extLst>
          </p:cNvPr>
          <p:cNvCxnSpPr>
            <a:cxnSpLocks/>
            <a:stCxn id="39" idx="3"/>
            <a:endCxn id="64" idx="1"/>
          </p:cNvCxnSpPr>
          <p:nvPr/>
        </p:nvCxnSpPr>
        <p:spPr>
          <a:xfrm>
            <a:off x="2919862" y="2747282"/>
            <a:ext cx="782279" cy="70472"/>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 xmlns:a16="http://schemas.microsoft.com/office/drawing/2014/main" id="{9006F20F-A668-45E7-858F-6E6DF9DF8652}"/>
              </a:ext>
            </a:extLst>
          </p:cNvPr>
          <p:cNvGrpSpPr/>
          <p:nvPr/>
        </p:nvGrpSpPr>
        <p:grpSpPr>
          <a:xfrm>
            <a:off x="3561380" y="1440044"/>
            <a:ext cx="2312267" cy="5300234"/>
            <a:chOff x="3908539" y="1440044"/>
            <a:chExt cx="2312267" cy="5300234"/>
          </a:xfrm>
        </p:grpSpPr>
        <p:sp>
          <p:nvSpPr>
            <p:cNvPr id="59" name="Rectangle 58">
              <a:extLst>
                <a:ext uri="{FF2B5EF4-FFF2-40B4-BE49-F238E27FC236}">
                  <a16:creationId xmlns="" xmlns:a16="http://schemas.microsoft.com/office/drawing/2014/main" id="{A1076BAD-C886-4BD5-B095-2F12E9265ED5}"/>
                </a:ext>
              </a:extLst>
            </p:cNvPr>
            <p:cNvSpPr/>
            <p:nvPr/>
          </p:nvSpPr>
          <p:spPr>
            <a:xfrm>
              <a:off x="3908539" y="1440044"/>
              <a:ext cx="2312267" cy="5300234"/>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Data Integration</a:t>
              </a:r>
              <a:r>
                <a:rPr lang="en-US" sz="1600" b="1" dirty="0">
                  <a:solidFill>
                    <a:srgbClr val="445469"/>
                  </a:solidFill>
                </a:rPr>
                <a:t> Layer</a:t>
              </a:r>
              <a:endParaRPr lang="it-IT" sz="1600" b="1" dirty="0">
                <a:solidFill>
                  <a:srgbClr val="445469"/>
                </a:solidFill>
              </a:endParaRPr>
            </a:p>
          </p:txBody>
        </p:sp>
        <p:sp>
          <p:nvSpPr>
            <p:cNvPr id="60" name="Rectangle 59">
              <a:extLst>
                <a:ext uri="{FF2B5EF4-FFF2-40B4-BE49-F238E27FC236}">
                  <a16:creationId xmlns="" xmlns:a16="http://schemas.microsoft.com/office/drawing/2014/main" id="{AD2EE474-6137-411A-8126-E03F35009F55}"/>
                </a:ext>
              </a:extLst>
            </p:cNvPr>
            <p:cNvSpPr/>
            <p:nvPr/>
          </p:nvSpPr>
          <p:spPr>
            <a:xfrm>
              <a:off x="4204487" y="331281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61" name="Rectangle 60">
              <a:extLst>
                <a:ext uri="{FF2B5EF4-FFF2-40B4-BE49-F238E27FC236}">
                  <a16:creationId xmlns="" xmlns:a16="http://schemas.microsoft.com/office/drawing/2014/main" id="{F0B591D8-EEC8-4148-8AAA-CE62B277E6DC}"/>
                </a:ext>
              </a:extLst>
            </p:cNvPr>
            <p:cNvSpPr/>
            <p:nvPr/>
          </p:nvSpPr>
          <p:spPr>
            <a:xfrm>
              <a:off x="4204487" y="298682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62" name="Rectangle 61">
              <a:extLst>
                <a:ext uri="{FF2B5EF4-FFF2-40B4-BE49-F238E27FC236}">
                  <a16:creationId xmlns="" xmlns:a16="http://schemas.microsoft.com/office/drawing/2014/main" id="{C692313B-CD6B-4CA6-A353-A4149FAA4D2D}"/>
                </a:ext>
              </a:extLst>
            </p:cNvPr>
            <p:cNvSpPr/>
            <p:nvPr/>
          </p:nvSpPr>
          <p:spPr>
            <a:xfrm>
              <a:off x="4204487" y="233482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63" name="Rectangle 62">
              <a:extLst>
                <a:ext uri="{FF2B5EF4-FFF2-40B4-BE49-F238E27FC236}">
                  <a16:creationId xmlns="" xmlns:a16="http://schemas.microsoft.com/office/drawing/2014/main" id="{FB2BAC9A-F277-400F-859B-CA2D2B179331}"/>
                </a:ext>
              </a:extLst>
            </p:cNvPr>
            <p:cNvSpPr/>
            <p:nvPr/>
          </p:nvSpPr>
          <p:spPr>
            <a:xfrm>
              <a:off x="4204487" y="266082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64" name="Rectangle 63">
              <a:extLst>
                <a:ext uri="{FF2B5EF4-FFF2-40B4-BE49-F238E27FC236}">
                  <a16:creationId xmlns="" xmlns:a16="http://schemas.microsoft.com/office/drawing/2014/main" id="{7910E12F-F9A5-4F73-8690-A24558B7B2E7}"/>
                </a:ext>
              </a:extLst>
            </p:cNvPr>
            <p:cNvSpPr/>
            <p:nvPr/>
          </p:nvSpPr>
          <p:spPr>
            <a:xfrm>
              <a:off x="4049300" y="194016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71" name="Rectangle 70">
              <a:extLst>
                <a:ext uri="{FF2B5EF4-FFF2-40B4-BE49-F238E27FC236}">
                  <a16:creationId xmlns="" xmlns:a16="http://schemas.microsoft.com/office/drawing/2014/main" id="{65BC7950-9DB4-456B-968B-20E9E365D2E4}"/>
                </a:ext>
              </a:extLst>
            </p:cNvPr>
            <p:cNvSpPr/>
            <p:nvPr/>
          </p:nvSpPr>
          <p:spPr>
            <a:xfrm>
              <a:off x="5292281" y="331281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72" name="Rectangle 71">
              <a:extLst>
                <a:ext uri="{FF2B5EF4-FFF2-40B4-BE49-F238E27FC236}">
                  <a16:creationId xmlns="" xmlns:a16="http://schemas.microsoft.com/office/drawing/2014/main" id="{086B4BE8-D734-4EF3-8F10-B5B7A7E394E0}"/>
                </a:ext>
              </a:extLst>
            </p:cNvPr>
            <p:cNvSpPr/>
            <p:nvPr/>
          </p:nvSpPr>
          <p:spPr>
            <a:xfrm>
              <a:off x="5292281" y="298682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73" name="Rectangle 72">
              <a:extLst>
                <a:ext uri="{FF2B5EF4-FFF2-40B4-BE49-F238E27FC236}">
                  <a16:creationId xmlns="" xmlns:a16="http://schemas.microsoft.com/office/drawing/2014/main" id="{4C2CD15E-D8FB-459D-A704-7AEA8F781FB9}"/>
                </a:ext>
              </a:extLst>
            </p:cNvPr>
            <p:cNvSpPr/>
            <p:nvPr/>
          </p:nvSpPr>
          <p:spPr>
            <a:xfrm>
              <a:off x="5292281" y="233482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74" name="Rectangle 73">
              <a:extLst>
                <a:ext uri="{FF2B5EF4-FFF2-40B4-BE49-F238E27FC236}">
                  <a16:creationId xmlns="" xmlns:a16="http://schemas.microsoft.com/office/drawing/2014/main" id="{64055158-CE9F-4A2E-AC8C-3041599498EA}"/>
                </a:ext>
              </a:extLst>
            </p:cNvPr>
            <p:cNvSpPr/>
            <p:nvPr/>
          </p:nvSpPr>
          <p:spPr>
            <a:xfrm>
              <a:off x="5292281" y="266082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75" name="Rectangle 74">
              <a:extLst>
                <a:ext uri="{FF2B5EF4-FFF2-40B4-BE49-F238E27FC236}">
                  <a16:creationId xmlns="" xmlns:a16="http://schemas.microsoft.com/office/drawing/2014/main" id="{A6E2383B-D497-46D8-9F30-430F48FED501}"/>
                </a:ext>
              </a:extLst>
            </p:cNvPr>
            <p:cNvSpPr/>
            <p:nvPr/>
          </p:nvSpPr>
          <p:spPr>
            <a:xfrm>
              <a:off x="5137094" y="194016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77" name="Rectangle 76">
              <a:extLst>
                <a:ext uri="{FF2B5EF4-FFF2-40B4-BE49-F238E27FC236}">
                  <a16:creationId xmlns="" xmlns:a16="http://schemas.microsoft.com/office/drawing/2014/main" id="{015F4BC8-1560-405F-A447-50DCA696D0DF}"/>
                </a:ext>
              </a:extLst>
            </p:cNvPr>
            <p:cNvSpPr/>
            <p:nvPr/>
          </p:nvSpPr>
          <p:spPr>
            <a:xfrm>
              <a:off x="4206631" y="521715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78" name="Rectangle 77">
              <a:extLst>
                <a:ext uri="{FF2B5EF4-FFF2-40B4-BE49-F238E27FC236}">
                  <a16:creationId xmlns="" xmlns:a16="http://schemas.microsoft.com/office/drawing/2014/main" id="{711BB5B3-4B72-445E-B803-1723B52AD7EE}"/>
                </a:ext>
              </a:extLst>
            </p:cNvPr>
            <p:cNvSpPr/>
            <p:nvPr/>
          </p:nvSpPr>
          <p:spPr>
            <a:xfrm>
              <a:off x="4206631" y="489116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79" name="Rectangle 78">
              <a:extLst>
                <a:ext uri="{FF2B5EF4-FFF2-40B4-BE49-F238E27FC236}">
                  <a16:creationId xmlns="" xmlns:a16="http://schemas.microsoft.com/office/drawing/2014/main" id="{750FB3B6-133D-4B9B-88A2-F4569F5F595F}"/>
                </a:ext>
              </a:extLst>
            </p:cNvPr>
            <p:cNvSpPr/>
            <p:nvPr/>
          </p:nvSpPr>
          <p:spPr>
            <a:xfrm>
              <a:off x="4206631" y="423916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80" name="Rectangle 79">
              <a:extLst>
                <a:ext uri="{FF2B5EF4-FFF2-40B4-BE49-F238E27FC236}">
                  <a16:creationId xmlns="" xmlns:a16="http://schemas.microsoft.com/office/drawing/2014/main" id="{0C493C91-E0F2-44C3-99DE-8A03C35AE523}"/>
                </a:ext>
              </a:extLst>
            </p:cNvPr>
            <p:cNvSpPr/>
            <p:nvPr/>
          </p:nvSpPr>
          <p:spPr>
            <a:xfrm>
              <a:off x="4206631" y="456516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81" name="Rectangle 80">
              <a:extLst>
                <a:ext uri="{FF2B5EF4-FFF2-40B4-BE49-F238E27FC236}">
                  <a16:creationId xmlns="" xmlns:a16="http://schemas.microsoft.com/office/drawing/2014/main" id="{D9639FF7-14FB-42C9-B7BE-424769FB1106}"/>
                </a:ext>
              </a:extLst>
            </p:cNvPr>
            <p:cNvSpPr/>
            <p:nvPr/>
          </p:nvSpPr>
          <p:spPr>
            <a:xfrm>
              <a:off x="4051444" y="384450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83" name="Rectangle 82">
              <a:extLst>
                <a:ext uri="{FF2B5EF4-FFF2-40B4-BE49-F238E27FC236}">
                  <a16:creationId xmlns="" xmlns:a16="http://schemas.microsoft.com/office/drawing/2014/main" id="{02D61A7B-4DF8-4B2E-A926-84163A0B71CC}"/>
                </a:ext>
              </a:extLst>
            </p:cNvPr>
            <p:cNvSpPr/>
            <p:nvPr/>
          </p:nvSpPr>
          <p:spPr>
            <a:xfrm>
              <a:off x="5294425" y="521715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84" name="Rectangle 83">
              <a:extLst>
                <a:ext uri="{FF2B5EF4-FFF2-40B4-BE49-F238E27FC236}">
                  <a16:creationId xmlns="" xmlns:a16="http://schemas.microsoft.com/office/drawing/2014/main" id="{E3F15948-2304-4E68-8010-B14D1A1C72EF}"/>
                </a:ext>
              </a:extLst>
            </p:cNvPr>
            <p:cNvSpPr/>
            <p:nvPr/>
          </p:nvSpPr>
          <p:spPr>
            <a:xfrm>
              <a:off x="5294425" y="489116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85" name="Rectangle 84">
              <a:extLst>
                <a:ext uri="{FF2B5EF4-FFF2-40B4-BE49-F238E27FC236}">
                  <a16:creationId xmlns="" xmlns:a16="http://schemas.microsoft.com/office/drawing/2014/main" id="{E7C89F40-F3F2-472C-8455-0B78811DC91B}"/>
                </a:ext>
              </a:extLst>
            </p:cNvPr>
            <p:cNvSpPr/>
            <p:nvPr/>
          </p:nvSpPr>
          <p:spPr>
            <a:xfrm>
              <a:off x="5294425" y="423916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86" name="Rectangle 85">
              <a:extLst>
                <a:ext uri="{FF2B5EF4-FFF2-40B4-BE49-F238E27FC236}">
                  <a16:creationId xmlns="" xmlns:a16="http://schemas.microsoft.com/office/drawing/2014/main" id="{0E169D9F-8D51-4EE5-94E2-7A90E86E3EDD}"/>
                </a:ext>
              </a:extLst>
            </p:cNvPr>
            <p:cNvSpPr/>
            <p:nvPr/>
          </p:nvSpPr>
          <p:spPr>
            <a:xfrm>
              <a:off x="5294425" y="456516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87" name="Rectangle 86">
              <a:extLst>
                <a:ext uri="{FF2B5EF4-FFF2-40B4-BE49-F238E27FC236}">
                  <a16:creationId xmlns="" xmlns:a16="http://schemas.microsoft.com/office/drawing/2014/main" id="{43935196-2505-4D98-925B-2198B8E9F4EB}"/>
                </a:ext>
              </a:extLst>
            </p:cNvPr>
            <p:cNvSpPr/>
            <p:nvPr/>
          </p:nvSpPr>
          <p:spPr>
            <a:xfrm>
              <a:off x="5139238" y="384450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grpSp>
          <p:nvGrpSpPr>
            <p:cNvPr id="96" name="Group 95">
              <a:extLst>
                <a:ext uri="{FF2B5EF4-FFF2-40B4-BE49-F238E27FC236}">
                  <a16:creationId xmlns="" xmlns:a16="http://schemas.microsoft.com/office/drawing/2014/main" id="{6EB0E933-9FEC-4364-8FE4-982C0F39AFC5}"/>
                </a:ext>
              </a:extLst>
            </p:cNvPr>
            <p:cNvGrpSpPr/>
            <p:nvPr/>
          </p:nvGrpSpPr>
          <p:grpSpPr>
            <a:xfrm>
              <a:off x="4281353" y="5654977"/>
              <a:ext cx="1666479" cy="952241"/>
              <a:chOff x="7253677" y="1606943"/>
              <a:chExt cx="1666479" cy="952241"/>
            </a:xfrm>
          </p:grpSpPr>
          <p:grpSp>
            <p:nvGrpSpPr>
              <p:cNvPr id="94" name="Group 93">
                <a:extLst>
                  <a:ext uri="{FF2B5EF4-FFF2-40B4-BE49-F238E27FC236}">
                    <a16:creationId xmlns="" xmlns:a16="http://schemas.microsoft.com/office/drawing/2014/main" id="{FCAB31F8-3F3F-43FE-912E-34E758D118F2}"/>
                  </a:ext>
                </a:extLst>
              </p:cNvPr>
              <p:cNvGrpSpPr/>
              <p:nvPr/>
            </p:nvGrpSpPr>
            <p:grpSpPr>
              <a:xfrm>
                <a:off x="7337931" y="1852755"/>
                <a:ext cx="1497970" cy="658041"/>
                <a:chOff x="6875582" y="1981373"/>
                <a:chExt cx="1497970" cy="658041"/>
              </a:xfrm>
            </p:grpSpPr>
            <p:sp>
              <p:nvSpPr>
                <p:cNvPr id="89" name="Rectangle 88">
                  <a:extLst>
                    <a:ext uri="{FF2B5EF4-FFF2-40B4-BE49-F238E27FC236}">
                      <a16:creationId xmlns="" xmlns:a16="http://schemas.microsoft.com/office/drawing/2014/main" id="{C61BB6C6-51F6-4AED-9D71-BFBEEEC7836D}"/>
                    </a:ext>
                  </a:extLst>
                </p:cNvPr>
                <p:cNvSpPr/>
                <p:nvPr/>
              </p:nvSpPr>
              <p:spPr>
                <a:xfrm>
                  <a:off x="7659058" y="233378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90" name="Rectangle 89">
                  <a:extLst>
                    <a:ext uri="{FF2B5EF4-FFF2-40B4-BE49-F238E27FC236}">
                      <a16:creationId xmlns="" xmlns:a16="http://schemas.microsoft.com/office/drawing/2014/main" id="{457B05E3-D6E4-44B7-9337-A1136EF1CD65}"/>
                    </a:ext>
                  </a:extLst>
                </p:cNvPr>
                <p:cNvSpPr/>
                <p:nvPr/>
              </p:nvSpPr>
              <p:spPr>
                <a:xfrm>
                  <a:off x="6875582" y="233378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91" name="Rectangle 90">
                  <a:extLst>
                    <a:ext uri="{FF2B5EF4-FFF2-40B4-BE49-F238E27FC236}">
                      <a16:creationId xmlns="" xmlns:a16="http://schemas.microsoft.com/office/drawing/2014/main" id="{49E55C9D-A41C-4BC8-8518-9C9994C143BA}"/>
                    </a:ext>
                  </a:extLst>
                </p:cNvPr>
                <p:cNvSpPr/>
                <p:nvPr/>
              </p:nvSpPr>
              <p:spPr>
                <a:xfrm>
                  <a:off x="6882117" y="198137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92" name="Rectangle 91">
                  <a:extLst>
                    <a:ext uri="{FF2B5EF4-FFF2-40B4-BE49-F238E27FC236}">
                      <a16:creationId xmlns="" xmlns:a16="http://schemas.microsoft.com/office/drawing/2014/main" id="{66E8C054-7F4E-4396-84EC-E470558899C1}"/>
                    </a:ext>
                  </a:extLst>
                </p:cNvPr>
                <p:cNvSpPr/>
                <p:nvPr/>
              </p:nvSpPr>
              <p:spPr>
                <a:xfrm>
                  <a:off x="7659058" y="198137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grpSp>
          <p:sp>
            <p:nvSpPr>
              <p:cNvPr id="93" name="Rectangle 92">
                <a:extLst>
                  <a:ext uri="{FF2B5EF4-FFF2-40B4-BE49-F238E27FC236}">
                    <a16:creationId xmlns="" xmlns:a16="http://schemas.microsoft.com/office/drawing/2014/main" id="{F1166EE8-A923-4115-8EC4-20357C574E70}"/>
                  </a:ext>
                </a:extLst>
              </p:cNvPr>
              <p:cNvSpPr/>
              <p:nvPr/>
            </p:nvSpPr>
            <p:spPr>
              <a:xfrm>
                <a:off x="7253677" y="1606943"/>
                <a:ext cx="1666479" cy="952241"/>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Module</a:t>
                </a:r>
                <a:endParaRPr lang="en-US" sz="1200" b="1" dirty="0">
                  <a:solidFill>
                    <a:srgbClr val="445469"/>
                  </a:solidFill>
                </a:endParaRPr>
              </a:p>
            </p:txBody>
          </p:sp>
        </p:grpSp>
      </p:grpSp>
      <p:sp>
        <p:nvSpPr>
          <p:cNvPr id="112" name="Rectangle 111">
            <a:extLst>
              <a:ext uri="{FF2B5EF4-FFF2-40B4-BE49-F238E27FC236}">
                <a16:creationId xmlns="" xmlns:a16="http://schemas.microsoft.com/office/drawing/2014/main" id="{D94CF03C-49EA-40FF-BE16-401F3A74804B}"/>
              </a:ext>
            </a:extLst>
          </p:cNvPr>
          <p:cNvSpPr/>
          <p:nvPr/>
        </p:nvSpPr>
        <p:spPr>
          <a:xfrm>
            <a:off x="6515165" y="1440044"/>
            <a:ext cx="532809" cy="5300234"/>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b="1" dirty="0">
                <a:solidFill>
                  <a:schemeClr val="bg1"/>
                </a:solidFill>
              </a:rPr>
              <a:t>Message Bus</a:t>
            </a:r>
          </a:p>
        </p:txBody>
      </p:sp>
      <p:grpSp>
        <p:nvGrpSpPr>
          <p:cNvPr id="127" name="Group 126">
            <a:extLst>
              <a:ext uri="{FF2B5EF4-FFF2-40B4-BE49-F238E27FC236}">
                <a16:creationId xmlns="" xmlns:a16="http://schemas.microsoft.com/office/drawing/2014/main" id="{A1D625C9-A238-4451-B531-03928F9B2EA0}"/>
              </a:ext>
            </a:extLst>
          </p:cNvPr>
          <p:cNvGrpSpPr/>
          <p:nvPr/>
        </p:nvGrpSpPr>
        <p:grpSpPr>
          <a:xfrm>
            <a:off x="7974048" y="1836124"/>
            <a:ext cx="3237885" cy="797761"/>
            <a:chOff x="6801151" y="1781371"/>
            <a:chExt cx="3237885" cy="797761"/>
          </a:xfrm>
        </p:grpSpPr>
        <p:sp>
          <p:nvSpPr>
            <p:cNvPr id="115" name="Flowchart: Magnetic Disk 114">
              <a:extLst>
                <a:ext uri="{FF2B5EF4-FFF2-40B4-BE49-F238E27FC236}">
                  <a16:creationId xmlns="" xmlns:a16="http://schemas.microsoft.com/office/drawing/2014/main" id="{7D19676A-EEA1-4ED9-9488-F9CC198D96E7}"/>
                </a:ext>
              </a:extLst>
            </p:cNvPr>
            <p:cNvSpPr/>
            <p:nvPr/>
          </p:nvSpPr>
          <p:spPr>
            <a:xfrm>
              <a:off x="7922738" y="1781371"/>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116" name="Rectangle 115">
              <a:extLst>
                <a:ext uri="{FF2B5EF4-FFF2-40B4-BE49-F238E27FC236}">
                  <a16:creationId xmlns="" xmlns:a16="http://schemas.microsoft.com/office/drawing/2014/main" id="{EEB91067-FA13-4680-BC02-76C87E15FFB4}"/>
                </a:ext>
              </a:extLst>
            </p:cNvPr>
            <p:cNvSpPr/>
            <p:nvPr/>
          </p:nvSpPr>
          <p:spPr>
            <a:xfrm>
              <a:off x="6801151" y="1852679"/>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Data </a:t>
              </a:r>
            </a:p>
            <a:p>
              <a:pPr algn="ctr"/>
              <a:r>
                <a:rPr lang="it-IT" sz="1200" dirty="0"/>
                <a:t>Reader</a:t>
              </a:r>
              <a:endParaRPr lang="en-US" sz="1200" dirty="0"/>
            </a:p>
          </p:txBody>
        </p:sp>
        <p:sp>
          <p:nvSpPr>
            <p:cNvPr id="117" name="Rectangle 116">
              <a:extLst>
                <a:ext uri="{FF2B5EF4-FFF2-40B4-BE49-F238E27FC236}">
                  <a16:creationId xmlns="" xmlns:a16="http://schemas.microsoft.com/office/drawing/2014/main" id="{85524E89-3E5C-4594-BE5D-CE9C24962708}"/>
                </a:ext>
              </a:extLst>
            </p:cNvPr>
            <p:cNvSpPr/>
            <p:nvPr/>
          </p:nvSpPr>
          <p:spPr>
            <a:xfrm>
              <a:off x="9088045" y="1852679"/>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Data </a:t>
              </a:r>
              <a:r>
                <a:rPr lang="it-IT" sz="1200" dirty="0" err="1"/>
                <a:t>Exposer</a:t>
              </a:r>
              <a:endParaRPr lang="en-US" sz="1200" dirty="0"/>
            </a:p>
          </p:txBody>
        </p:sp>
      </p:grpSp>
      <p:grpSp>
        <p:nvGrpSpPr>
          <p:cNvPr id="122" name="Group 121">
            <a:extLst>
              <a:ext uri="{FF2B5EF4-FFF2-40B4-BE49-F238E27FC236}">
                <a16:creationId xmlns="" xmlns:a16="http://schemas.microsoft.com/office/drawing/2014/main" id="{3F29A567-BA25-408E-B3E5-CA382C9D642D}"/>
              </a:ext>
            </a:extLst>
          </p:cNvPr>
          <p:cNvGrpSpPr/>
          <p:nvPr/>
        </p:nvGrpSpPr>
        <p:grpSpPr>
          <a:xfrm>
            <a:off x="7974048" y="2736630"/>
            <a:ext cx="3237885" cy="797761"/>
            <a:chOff x="6801151" y="2619784"/>
            <a:chExt cx="3237885" cy="797761"/>
          </a:xfrm>
        </p:grpSpPr>
        <p:sp>
          <p:nvSpPr>
            <p:cNvPr id="119" name="Rectangle 118">
              <a:extLst>
                <a:ext uri="{FF2B5EF4-FFF2-40B4-BE49-F238E27FC236}">
                  <a16:creationId xmlns="" xmlns:a16="http://schemas.microsoft.com/office/drawing/2014/main" id="{3B7A9028-B70D-4E00-9F46-57F7FA946876}"/>
                </a:ext>
              </a:extLst>
            </p:cNvPr>
            <p:cNvSpPr/>
            <p:nvPr/>
          </p:nvSpPr>
          <p:spPr>
            <a:xfrm>
              <a:off x="9088045"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API </a:t>
              </a:r>
              <a:r>
                <a:rPr lang="it-IT" sz="1200" dirty="0" err="1"/>
                <a:t>Get</a:t>
              </a:r>
              <a:endParaRPr lang="en-US" sz="1200" dirty="0"/>
            </a:p>
          </p:txBody>
        </p:sp>
        <p:sp>
          <p:nvSpPr>
            <p:cNvPr id="120" name="Rectangle 119">
              <a:extLst>
                <a:ext uri="{FF2B5EF4-FFF2-40B4-BE49-F238E27FC236}">
                  <a16:creationId xmlns="" xmlns:a16="http://schemas.microsoft.com/office/drawing/2014/main" id="{4A8C9DFA-22C1-43C3-9BF4-8AF9F507BD20}"/>
                </a:ext>
              </a:extLst>
            </p:cNvPr>
            <p:cNvSpPr/>
            <p:nvPr/>
          </p:nvSpPr>
          <p:spPr>
            <a:xfrm>
              <a:off x="6801151"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API Put</a:t>
              </a:r>
              <a:endParaRPr lang="en-US" sz="1200" dirty="0"/>
            </a:p>
          </p:txBody>
        </p:sp>
        <p:sp>
          <p:nvSpPr>
            <p:cNvPr id="121" name="Flowchart: Magnetic Disk 120">
              <a:extLst>
                <a:ext uri="{FF2B5EF4-FFF2-40B4-BE49-F238E27FC236}">
                  <a16:creationId xmlns="" xmlns:a16="http://schemas.microsoft.com/office/drawing/2014/main" id="{ABECEDDD-574C-44A6-9335-46CF18228CA8}"/>
                </a:ext>
              </a:extLst>
            </p:cNvPr>
            <p:cNvSpPr/>
            <p:nvPr/>
          </p:nvSpPr>
          <p:spPr>
            <a:xfrm>
              <a:off x="7934517" y="2619784"/>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Technical Data</a:t>
              </a:r>
              <a:endParaRPr lang="en-US" sz="1200" dirty="0"/>
            </a:p>
          </p:txBody>
        </p:sp>
      </p:grpSp>
      <p:grpSp>
        <p:nvGrpSpPr>
          <p:cNvPr id="123" name="Group 122">
            <a:extLst>
              <a:ext uri="{FF2B5EF4-FFF2-40B4-BE49-F238E27FC236}">
                <a16:creationId xmlns="" xmlns:a16="http://schemas.microsoft.com/office/drawing/2014/main" id="{65E2FAB3-5159-4089-BD67-B4415EB74A2C}"/>
              </a:ext>
            </a:extLst>
          </p:cNvPr>
          <p:cNvGrpSpPr/>
          <p:nvPr/>
        </p:nvGrpSpPr>
        <p:grpSpPr>
          <a:xfrm>
            <a:off x="7974048" y="3637135"/>
            <a:ext cx="3237885" cy="797761"/>
            <a:chOff x="6801151" y="2619784"/>
            <a:chExt cx="3237885" cy="797761"/>
          </a:xfrm>
        </p:grpSpPr>
        <p:sp>
          <p:nvSpPr>
            <p:cNvPr id="124" name="Rectangle 123">
              <a:extLst>
                <a:ext uri="{FF2B5EF4-FFF2-40B4-BE49-F238E27FC236}">
                  <a16:creationId xmlns="" xmlns:a16="http://schemas.microsoft.com/office/drawing/2014/main" id="{4739C020-0F47-4A76-B74E-801339213E24}"/>
                </a:ext>
              </a:extLst>
            </p:cNvPr>
            <p:cNvSpPr/>
            <p:nvPr/>
          </p:nvSpPr>
          <p:spPr>
            <a:xfrm>
              <a:off x="9088045"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API </a:t>
              </a:r>
              <a:r>
                <a:rPr lang="it-IT" sz="1200" dirty="0" err="1"/>
                <a:t>Get</a:t>
              </a:r>
              <a:endParaRPr lang="en-US" sz="1200" dirty="0"/>
            </a:p>
          </p:txBody>
        </p:sp>
        <p:sp>
          <p:nvSpPr>
            <p:cNvPr id="125" name="Rectangle 124">
              <a:extLst>
                <a:ext uri="{FF2B5EF4-FFF2-40B4-BE49-F238E27FC236}">
                  <a16:creationId xmlns="" xmlns:a16="http://schemas.microsoft.com/office/drawing/2014/main" id="{80FC91B1-D665-4D76-8ECC-BDB452EB42A6}"/>
                </a:ext>
              </a:extLst>
            </p:cNvPr>
            <p:cNvSpPr/>
            <p:nvPr/>
          </p:nvSpPr>
          <p:spPr>
            <a:xfrm>
              <a:off x="6801151"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Topic</a:t>
              </a:r>
              <a:r>
                <a:rPr lang="it-IT" sz="1200" dirty="0"/>
                <a:t> </a:t>
              </a:r>
              <a:r>
                <a:rPr lang="it-IT" sz="1200" dirty="0" err="1"/>
                <a:t>Subscriber</a:t>
              </a:r>
              <a:endParaRPr lang="en-US" sz="1200" dirty="0"/>
            </a:p>
          </p:txBody>
        </p:sp>
        <p:sp>
          <p:nvSpPr>
            <p:cNvPr id="126" name="Flowchart: Magnetic Disk 125">
              <a:extLst>
                <a:ext uri="{FF2B5EF4-FFF2-40B4-BE49-F238E27FC236}">
                  <a16:creationId xmlns="" xmlns:a16="http://schemas.microsoft.com/office/drawing/2014/main" id="{F3F23B8C-4F3D-48A1-9EFA-9B7B8624D03B}"/>
                </a:ext>
              </a:extLst>
            </p:cNvPr>
            <p:cNvSpPr/>
            <p:nvPr/>
          </p:nvSpPr>
          <p:spPr>
            <a:xfrm>
              <a:off x="7934517" y="2619784"/>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High </a:t>
              </a:r>
              <a:r>
                <a:rPr lang="it-IT" sz="1200" dirty="0" err="1"/>
                <a:t>Perf</a:t>
              </a:r>
              <a:r>
                <a:rPr lang="it-IT" sz="1200" dirty="0"/>
                <a:t> Cache</a:t>
              </a:r>
              <a:endParaRPr lang="en-US" sz="1200" dirty="0"/>
            </a:p>
          </p:txBody>
        </p:sp>
      </p:grpSp>
      <p:sp>
        <p:nvSpPr>
          <p:cNvPr id="129" name="Rectangle 128">
            <a:extLst>
              <a:ext uri="{FF2B5EF4-FFF2-40B4-BE49-F238E27FC236}">
                <a16:creationId xmlns="" xmlns:a16="http://schemas.microsoft.com/office/drawing/2014/main" id="{57F17B21-89C6-45DA-8B70-6FE7EF7A6579}"/>
              </a:ext>
            </a:extLst>
          </p:cNvPr>
          <p:cNvSpPr/>
          <p:nvPr/>
        </p:nvSpPr>
        <p:spPr>
          <a:xfrm>
            <a:off x="7693495" y="5841381"/>
            <a:ext cx="3803855" cy="906032"/>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Presentation Layer</a:t>
            </a:r>
          </a:p>
        </p:txBody>
      </p:sp>
      <p:grpSp>
        <p:nvGrpSpPr>
          <p:cNvPr id="154" name="Group 153">
            <a:extLst>
              <a:ext uri="{FF2B5EF4-FFF2-40B4-BE49-F238E27FC236}">
                <a16:creationId xmlns="" xmlns:a16="http://schemas.microsoft.com/office/drawing/2014/main" id="{51A7CFF5-A348-48D8-BB53-734B012136AF}"/>
              </a:ext>
            </a:extLst>
          </p:cNvPr>
          <p:cNvGrpSpPr/>
          <p:nvPr/>
        </p:nvGrpSpPr>
        <p:grpSpPr>
          <a:xfrm>
            <a:off x="7776447" y="6130858"/>
            <a:ext cx="3637951" cy="571169"/>
            <a:chOff x="6718094" y="6130858"/>
            <a:chExt cx="3637951" cy="571169"/>
          </a:xfrm>
        </p:grpSpPr>
        <p:grpSp>
          <p:nvGrpSpPr>
            <p:cNvPr id="147" name="Group 146">
              <a:extLst>
                <a:ext uri="{FF2B5EF4-FFF2-40B4-BE49-F238E27FC236}">
                  <a16:creationId xmlns="" xmlns:a16="http://schemas.microsoft.com/office/drawing/2014/main" id="{A7806024-0C6B-49D9-9F4B-EB905DCEF2D4}"/>
                </a:ext>
              </a:extLst>
            </p:cNvPr>
            <p:cNvGrpSpPr/>
            <p:nvPr/>
          </p:nvGrpSpPr>
          <p:grpSpPr>
            <a:xfrm>
              <a:off x="6718094" y="6130858"/>
              <a:ext cx="952701" cy="571169"/>
              <a:chOff x="6740538" y="6130858"/>
              <a:chExt cx="787356" cy="571169"/>
            </a:xfrm>
          </p:grpSpPr>
          <p:sp>
            <p:nvSpPr>
              <p:cNvPr id="7" name="Rectangle 6">
                <a:extLst>
                  <a:ext uri="{FF2B5EF4-FFF2-40B4-BE49-F238E27FC236}">
                    <a16:creationId xmlns="" xmlns:a16="http://schemas.microsoft.com/office/drawing/2014/main" id="{46F94107-04C6-48E4-B844-4628CBDF0DCD}"/>
                  </a:ext>
                </a:extLst>
              </p:cNvPr>
              <p:cNvSpPr/>
              <p:nvPr/>
            </p:nvSpPr>
            <p:spPr>
              <a:xfrm>
                <a:off x="6740538" y="6424182"/>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Data</a:t>
                </a:r>
                <a:endParaRPr lang="en-US" sz="1200" dirty="0"/>
              </a:p>
            </p:txBody>
          </p:sp>
          <p:sp>
            <p:nvSpPr>
              <p:cNvPr id="143" name="Rectangle 142">
                <a:extLst>
                  <a:ext uri="{FF2B5EF4-FFF2-40B4-BE49-F238E27FC236}">
                    <a16:creationId xmlns="" xmlns:a16="http://schemas.microsoft.com/office/drawing/2014/main" id="{69D521B3-ECB2-4AC6-9FD7-88A6192D7311}"/>
                  </a:ext>
                </a:extLst>
              </p:cNvPr>
              <p:cNvSpPr/>
              <p:nvPr/>
            </p:nvSpPr>
            <p:spPr>
              <a:xfrm>
                <a:off x="6741951" y="6130858"/>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Info</a:t>
                </a:r>
                <a:endParaRPr lang="en-US" sz="1200" dirty="0"/>
              </a:p>
            </p:txBody>
          </p:sp>
        </p:grpSp>
        <p:grpSp>
          <p:nvGrpSpPr>
            <p:cNvPr id="146" name="Group 145">
              <a:extLst>
                <a:ext uri="{FF2B5EF4-FFF2-40B4-BE49-F238E27FC236}">
                  <a16:creationId xmlns="" xmlns:a16="http://schemas.microsoft.com/office/drawing/2014/main" id="{7B5FBE2C-E486-41CD-99F6-DC908B9369E6}"/>
                </a:ext>
              </a:extLst>
            </p:cNvPr>
            <p:cNvGrpSpPr/>
            <p:nvPr/>
          </p:nvGrpSpPr>
          <p:grpSpPr>
            <a:xfrm>
              <a:off x="8060719" y="6130858"/>
              <a:ext cx="952701" cy="571169"/>
              <a:chOff x="7801861" y="6157327"/>
              <a:chExt cx="787356" cy="571169"/>
            </a:xfrm>
          </p:grpSpPr>
          <p:sp>
            <p:nvSpPr>
              <p:cNvPr id="144" name="Rectangle 143">
                <a:extLst>
                  <a:ext uri="{FF2B5EF4-FFF2-40B4-BE49-F238E27FC236}">
                    <a16:creationId xmlns="" xmlns:a16="http://schemas.microsoft.com/office/drawing/2014/main" id="{7466FA52-39A2-46FA-925F-F9DE287BF002}"/>
                  </a:ext>
                </a:extLst>
              </p:cNvPr>
              <p:cNvSpPr/>
              <p:nvPr/>
            </p:nvSpPr>
            <p:spPr>
              <a:xfrm>
                <a:off x="7801861" y="6450651"/>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Session</a:t>
                </a:r>
                <a:endParaRPr lang="en-US" sz="1200" dirty="0"/>
              </a:p>
            </p:txBody>
          </p:sp>
          <p:sp>
            <p:nvSpPr>
              <p:cNvPr id="145" name="Rectangle 144">
                <a:extLst>
                  <a:ext uri="{FF2B5EF4-FFF2-40B4-BE49-F238E27FC236}">
                    <a16:creationId xmlns="" xmlns:a16="http://schemas.microsoft.com/office/drawing/2014/main" id="{89FCDED3-28BD-45EA-8B6B-EE4BC5F8198C}"/>
                  </a:ext>
                </a:extLst>
              </p:cNvPr>
              <p:cNvSpPr/>
              <p:nvPr/>
            </p:nvSpPr>
            <p:spPr>
              <a:xfrm>
                <a:off x="7803274" y="6157327"/>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ACL</a:t>
                </a:r>
                <a:endParaRPr lang="en-US" sz="1200" dirty="0"/>
              </a:p>
            </p:txBody>
          </p:sp>
        </p:grpSp>
        <p:grpSp>
          <p:nvGrpSpPr>
            <p:cNvPr id="151" name="Group 150">
              <a:extLst>
                <a:ext uri="{FF2B5EF4-FFF2-40B4-BE49-F238E27FC236}">
                  <a16:creationId xmlns="" xmlns:a16="http://schemas.microsoft.com/office/drawing/2014/main" id="{2D3B895E-7FCD-4302-98CA-CAEBEAE4F9B2}"/>
                </a:ext>
              </a:extLst>
            </p:cNvPr>
            <p:cNvGrpSpPr/>
            <p:nvPr/>
          </p:nvGrpSpPr>
          <p:grpSpPr>
            <a:xfrm>
              <a:off x="9403344" y="6130858"/>
              <a:ext cx="952701" cy="571169"/>
              <a:chOff x="7801861" y="6157327"/>
              <a:chExt cx="787356" cy="571169"/>
            </a:xfrm>
          </p:grpSpPr>
          <p:sp>
            <p:nvSpPr>
              <p:cNvPr id="152" name="Rectangle 151">
                <a:extLst>
                  <a:ext uri="{FF2B5EF4-FFF2-40B4-BE49-F238E27FC236}">
                    <a16:creationId xmlns="" xmlns:a16="http://schemas.microsoft.com/office/drawing/2014/main" id="{F9944E48-C0C6-4C58-8ABA-7AC657AF16EE}"/>
                  </a:ext>
                </a:extLst>
              </p:cNvPr>
              <p:cNvSpPr/>
              <p:nvPr/>
            </p:nvSpPr>
            <p:spPr>
              <a:xfrm>
                <a:off x="7801861" y="6450651"/>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Drill Down</a:t>
                </a:r>
                <a:endParaRPr lang="en-US" sz="1200" dirty="0"/>
              </a:p>
            </p:txBody>
          </p:sp>
          <p:sp>
            <p:nvSpPr>
              <p:cNvPr id="153" name="Rectangle 152">
                <a:extLst>
                  <a:ext uri="{FF2B5EF4-FFF2-40B4-BE49-F238E27FC236}">
                    <a16:creationId xmlns="" xmlns:a16="http://schemas.microsoft.com/office/drawing/2014/main" id="{95039E91-54FC-4F1A-888F-C739F12AF8B0}"/>
                  </a:ext>
                </a:extLst>
              </p:cNvPr>
              <p:cNvSpPr/>
              <p:nvPr/>
            </p:nvSpPr>
            <p:spPr>
              <a:xfrm>
                <a:off x="7803274" y="6157327"/>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Anomaly</a:t>
                </a:r>
                <a:endParaRPr lang="en-US" sz="1200" dirty="0"/>
              </a:p>
            </p:txBody>
          </p:sp>
        </p:grpSp>
      </p:grpSp>
      <p:sp>
        <p:nvSpPr>
          <p:cNvPr id="95" name="Rectangle 94">
            <a:extLst>
              <a:ext uri="{FF2B5EF4-FFF2-40B4-BE49-F238E27FC236}">
                <a16:creationId xmlns="" xmlns:a16="http://schemas.microsoft.com/office/drawing/2014/main" id="{825B7C2A-56C7-47EE-8FF8-59096E9F2227}"/>
              </a:ext>
            </a:extLst>
          </p:cNvPr>
          <p:cNvSpPr/>
          <p:nvPr/>
        </p:nvSpPr>
        <p:spPr>
          <a:xfrm>
            <a:off x="7689492" y="4609598"/>
            <a:ext cx="3803855" cy="1154885"/>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err="1">
                <a:solidFill>
                  <a:srgbClr val="E96B56"/>
                </a:solidFill>
              </a:rPr>
              <a:t>Computation</a:t>
            </a:r>
            <a:r>
              <a:rPr lang="it-IT" sz="1600" b="1" dirty="0">
                <a:solidFill>
                  <a:srgbClr val="E96B56"/>
                </a:solidFill>
              </a:rPr>
              <a:t> Layer</a:t>
            </a:r>
          </a:p>
        </p:txBody>
      </p:sp>
      <p:grpSp>
        <p:nvGrpSpPr>
          <p:cNvPr id="97" name="Group 96">
            <a:extLst>
              <a:ext uri="{FF2B5EF4-FFF2-40B4-BE49-F238E27FC236}">
                <a16:creationId xmlns="" xmlns:a16="http://schemas.microsoft.com/office/drawing/2014/main" id="{01042AEB-9016-4DED-8BF8-8811AAB3215A}"/>
              </a:ext>
            </a:extLst>
          </p:cNvPr>
          <p:cNvGrpSpPr/>
          <p:nvPr/>
        </p:nvGrpSpPr>
        <p:grpSpPr>
          <a:xfrm>
            <a:off x="7809397" y="5014559"/>
            <a:ext cx="3479112" cy="277845"/>
            <a:chOff x="6796445" y="4905053"/>
            <a:chExt cx="3479112" cy="277845"/>
          </a:xfrm>
          <a:solidFill>
            <a:srgbClr val="E96B56"/>
          </a:solidFill>
        </p:grpSpPr>
        <p:sp>
          <p:nvSpPr>
            <p:cNvPr id="98" name="Rectangle 97">
              <a:extLst>
                <a:ext uri="{FF2B5EF4-FFF2-40B4-BE49-F238E27FC236}">
                  <a16:creationId xmlns="" xmlns:a16="http://schemas.microsoft.com/office/drawing/2014/main" id="{24E86195-0E67-4538-BF0F-885E1F95507C}"/>
                </a:ext>
              </a:extLst>
            </p:cNvPr>
            <p:cNvSpPr/>
            <p:nvPr/>
          </p:nvSpPr>
          <p:spPr>
            <a:xfrm>
              <a:off x="806050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99" name="Rectangle 98">
              <a:extLst>
                <a:ext uri="{FF2B5EF4-FFF2-40B4-BE49-F238E27FC236}">
                  <a16:creationId xmlns="" xmlns:a16="http://schemas.microsoft.com/office/drawing/2014/main" id="{BAE22828-1FB2-405E-8360-D4F94133262C}"/>
                </a:ext>
              </a:extLst>
            </p:cNvPr>
            <p:cNvSpPr/>
            <p:nvPr/>
          </p:nvSpPr>
          <p:spPr>
            <a:xfrm>
              <a:off x="6796445"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Read</a:t>
              </a:r>
              <a:endParaRPr lang="en-US" sz="1200" dirty="0"/>
            </a:p>
          </p:txBody>
        </p:sp>
        <p:sp>
          <p:nvSpPr>
            <p:cNvPr id="100" name="Rectangle 99">
              <a:extLst>
                <a:ext uri="{FF2B5EF4-FFF2-40B4-BE49-F238E27FC236}">
                  <a16:creationId xmlns="" xmlns:a16="http://schemas.microsoft.com/office/drawing/2014/main" id="{AD1E01D9-142C-4790-813D-2A0F6BF86820}"/>
                </a:ext>
              </a:extLst>
            </p:cNvPr>
            <p:cNvSpPr/>
            <p:nvPr/>
          </p:nvSpPr>
          <p:spPr>
            <a:xfrm>
              <a:off x="932456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Write</a:t>
              </a:r>
              <a:endParaRPr lang="en-US" sz="1200" dirty="0"/>
            </a:p>
          </p:txBody>
        </p:sp>
      </p:grpSp>
      <p:grpSp>
        <p:nvGrpSpPr>
          <p:cNvPr id="101" name="Group 100">
            <a:extLst>
              <a:ext uri="{FF2B5EF4-FFF2-40B4-BE49-F238E27FC236}">
                <a16:creationId xmlns="" xmlns:a16="http://schemas.microsoft.com/office/drawing/2014/main" id="{B19D0FD3-481A-4068-ADBB-66AC6D9CF6AA}"/>
              </a:ext>
            </a:extLst>
          </p:cNvPr>
          <p:cNvGrpSpPr/>
          <p:nvPr/>
        </p:nvGrpSpPr>
        <p:grpSpPr>
          <a:xfrm>
            <a:off x="7809397" y="5369551"/>
            <a:ext cx="3479112" cy="277845"/>
            <a:chOff x="6796445" y="4905053"/>
            <a:chExt cx="3479112" cy="277845"/>
          </a:xfrm>
          <a:solidFill>
            <a:srgbClr val="E96B56"/>
          </a:solidFill>
        </p:grpSpPr>
        <p:sp>
          <p:nvSpPr>
            <p:cNvPr id="102" name="Rectangle 101">
              <a:extLst>
                <a:ext uri="{FF2B5EF4-FFF2-40B4-BE49-F238E27FC236}">
                  <a16:creationId xmlns="" xmlns:a16="http://schemas.microsoft.com/office/drawing/2014/main" id="{8FB9A452-C196-4CD7-85F6-03322DCE7535}"/>
                </a:ext>
              </a:extLst>
            </p:cNvPr>
            <p:cNvSpPr/>
            <p:nvPr/>
          </p:nvSpPr>
          <p:spPr>
            <a:xfrm>
              <a:off x="806050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103" name="Rectangle 102">
              <a:extLst>
                <a:ext uri="{FF2B5EF4-FFF2-40B4-BE49-F238E27FC236}">
                  <a16:creationId xmlns="" xmlns:a16="http://schemas.microsoft.com/office/drawing/2014/main" id="{7B32AAF8-CD1D-40D2-A485-FC32AD339E79}"/>
                </a:ext>
              </a:extLst>
            </p:cNvPr>
            <p:cNvSpPr/>
            <p:nvPr/>
          </p:nvSpPr>
          <p:spPr>
            <a:xfrm>
              <a:off x="6796445"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Read</a:t>
              </a:r>
              <a:endParaRPr lang="en-US" sz="1200" dirty="0"/>
            </a:p>
          </p:txBody>
        </p:sp>
        <p:sp>
          <p:nvSpPr>
            <p:cNvPr id="104" name="Rectangle 103">
              <a:extLst>
                <a:ext uri="{FF2B5EF4-FFF2-40B4-BE49-F238E27FC236}">
                  <a16:creationId xmlns="" xmlns:a16="http://schemas.microsoft.com/office/drawing/2014/main" id="{823002BC-D147-40AF-9E23-5FEF7936EC99}"/>
                </a:ext>
              </a:extLst>
            </p:cNvPr>
            <p:cNvSpPr/>
            <p:nvPr/>
          </p:nvSpPr>
          <p:spPr>
            <a:xfrm>
              <a:off x="932456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Write</a:t>
              </a:r>
              <a:endParaRPr lang="en-US" sz="1200" dirty="0"/>
            </a:p>
          </p:txBody>
        </p:sp>
      </p:grpSp>
      <p:sp>
        <p:nvSpPr>
          <p:cNvPr id="114" name="Rectangle 113">
            <a:extLst>
              <a:ext uri="{FF2B5EF4-FFF2-40B4-BE49-F238E27FC236}">
                <a16:creationId xmlns="" xmlns:a16="http://schemas.microsoft.com/office/drawing/2014/main" id="{013A704A-0F7A-4D60-A25C-E64CD74AF042}"/>
              </a:ext>
            </a:extLst>
          </p:cNvPr>
          <p:cNvSpPr/>
          <p:nvPr/>
        </p:nvSpPr>
        <p:spPr>
          <a:xfrm>
            <a:off x="7691063" y="1440044"/>
            <a:ext cx="3803855" cy="3104751"/>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Data Layer</a:t>
            </a:r>
          </a:p>
        </p:txBody>
      </p:sp>
      <p:sp>
        <p:nvSpPr>
          <p:cNvPr id="105" name="Arrow: Right 104">
            <a:extLst>
              <a:ext uri="{FF2B5EF4-FFF2-40B4-BE49-F238E27FC236}">
                <a16:creationId xmlns="" xmlns:a16="http://schemas.microsoft.com/office/drawing/2014/main" id="{1D19CDD1-31E4-45A8-9A2E-CD267054078C}"/>
              </a:ext>
            </a:extLst>
          </p:cNvPr>
          <p:cNvSpPr/>
          <p:nvPr/>
        </p:nvSpPr>
        <p:spPr>
          <a:xfrm>
            <a:off x="7256074" y="2506152"/>
            <a:ext cx="284972" cy="97253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 xmlns:a16="http://schemas.microsoft.com/office/drawing/2014/main" id="{64FDBF81-B860-4AA7-BCE1-F345C3945848}"/>
              </a:ext>
            </a:extLst>
          </p:cNvPr>
          <p:cNvSpPr/>
          <p:nvPr/>
        </p:nvSpPr>
        <p:spPr>
          <a:xfrm>
            <a:off x="6051920" y="4180947"/>
            <a:ext cx="284972" cy="97253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row: Right 106">
            <a:extLst>
              <a:ext uri="{FF2B5EF4-FFF2-40B4-BE49-F238E27FC236}">
                <a16:creationId xmlns="" xmlns:a16="http://schemas.microsoft.com/office/drawing/2014/main" id="{DB159885-C4BC-4A7D-A278-93C9AC210ED6}"/>
              </a:ext>
            </a:extLst>
          </p:cNvPr>
          <p:cNvSpPr/>
          <p:nvPr/>
        </p:nvSpPr>
        <p:spPr>
          <a:xfrm>
            <a:off x="6051920" y="5669199"/>
            <a:ext cx="284972" cy="97253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row: Right 109">
            <a:extLst>
              <a:ext uri="{FF2B5EF4-FFF2-40B4-BE49-F238E27FC236}">
                <a16:creationId xmlns="" xmlns:a16="http://schemas.microsoft.com/office/drawing/2014/main" id="{52229774-584F-4FA7-99EF-C41D46DB64BE}"/>
              </a:ext>
            </a:extLst>
          </p:cNvPr>
          <p:cNvSpPr/>
          <p:nvPr/>
        </p:nvSpPr>
        <p:spPr>
          <a:xfrm>
            <a:off x="6051920" y="2419860"/>
            <a:ext cx="284972" cy="972534"/>
          </a:xfrm>
          <a:prstGeom prst="rightArrow">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Arrow: Right 110">
            <a:extLst>
              <a:ext uri="{FF2B5EF4-FFF2-40B4-BE49-F238E27FC236}">
                <a16:creationId xmlns="" xmlns:a16="http://schemas.microsoft.com/office/drawing/2014/main" id="{65A6A2E4-9E45-4B8E-9B46-BBB11623CF44}"/>
              </a:ext>
            </a:extLst>
          </p:cNvPr>
          <p:cNvSpPr/>
          <p:nvPr/>
        </p:nvSpPr>
        <p:spPr>
          <a:xfrm>
            <a:off x="7256074" y="4791949"/>
            <a:ext cx="284972" cy="972534"/>
          </a:xfrm>
          <a:prstGeom prst="rightArrow">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3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29" grpId="0" animBg="1"/>
      <p:bldP spid="9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1800"/>
              </a:spcAft>
              <a:buNone/>
            </a:pPr>
            <a:r>
              <a:rPr lang="en-US" b="1" i="1" dirty="0">
                <a:solidFill>
                  <a:srgbClr val="E96B56"/>
                </a:solidFill>
              </a:rPr>
              <a:t>Software Architecture </a:t>
            </a:r>
            <a:r>
              <a:rPr lang="en-US" i="1" dirty="0"/>
              <a:t>must become:</a:t>
            </a:r>
          </a:p>
          <a:p>
            <a:pPr marL="514350" indent="-514350">
              <a:spcBef>
                <a:spcPts val="0"/>
              </a:spcBef>
              <a:spcAft>
                <a:spcPts val="1800"/>
              </a:spcAft>
              <a:buFont typeface="+mj-lt"/>
              <a:buAutoNum type="arabicPeriod"/>
            </a:pPr>
            <a:r>
              <a:rPr lang="en-US" i="1" dirty="0"/>
              <a:t>the framework for </a:t>
            </a:r>
            <a:r>
              <a:rPr lang="en-US" b="1" i="1" dirty="0"/>
              <a:t>satisfying requirements</a:t>
            </a:r>
          </a:p>
          <a:p>
            <a:pPr marL="514350" indent="-514350">
              <a:spcBef>
                <a:spcPts val="0"/>
              </a:spcBef>
              <a:spcAft>
                <a:spcPts val="1800"/>
              </a:spcAft>
              <a:buFont typeface="+mj-lt"/>
              <a:buAutoNum type="arabicPeriod"/>
            </a:pPr>
            <a:r>
              <a:rPr lang="en-US" i="1" dirty="0"/>
              <a:t>the technical basis for </a:t>
            </a:r>
            <a:r>
              <a:rPr lang="en-US" b="1" i="1" dirty="0"/>
              <a:t>design </a:t>
            </a:r>
          </a:p>
          <a:p>
            <a:pPr marL="514350" indent="-514350">
              <a:spcBef>
                <a:spcPts val="0"/>
              </a:spcBef>
              <a:spcAft>
                <a:spcPts val="1800"/>
              </a:spcAft>
              <a:buFont typeface="+mj-lt"/>
              <a:buAutoNum type="arabicPeriod"/>
            </a:pPr>
            <a:r>
              <a:rPr lang="en-US" i="1" dirty="0"/>
              <a:t>the managerial basis for </a:t>
            </a:r>
            <a:r>
              <a:rPr lang="en-US" b="1" i="1" dirty="0"/>
              <a:t>cost estimation </a:t>
            </a:r>
            <a:r>
              <a:rPr lang="en-US" i="1" dirty="0"/>
              <a:t>and </a:t>
            </a:r>
            <a:r>
              <a:rPr lang="en-US" b="1" i="1" dirty="0"/>
              <a:t>process management</a:t>
            </a:r>
          </a:p>
          <a:p>
            <a:pPr marL="514350" indent="-514350">
              <a:spcBef>
                <a:spcPts val="0"/>
              </a:spcBef>
              <a:spcAft>
                <a:spcPts val="1800"/>
              </a:spcAft>
              <a:buFont typeface="+mj-lt"/>
              <a:buAutoNum type="arabicPeriod"/>
            </a:pPr>
            <a:r>
              <a:rPr lang="en-US" i="1" dirty="0"/>
              <a:t>an effective basis for </a:t>
            </a:r>
            <a:r>
              <a:rPr lang="en-US" b="1" i="1" dirty="0"/>
              <a:t>reuse</a:t>
            </a:r>
          </a:p>
          <a:p>
            <a:pPr marL="514350" indent="-514350">
              <a:spcBef>
                <a:spcPts val="0"/>
              </a:spcBef>
              <a:spcAft>
                <a:spcPts val="1800"/>
              </a:spcAft>
              <a:buFont typeface="+mj-lt"/>
              <a:buAutoNum type="arabicPeriod"/>
            </a:pPr>
            <a:r>
              <a:rPr lang="en-US" i="1" dirty="0"/>
              <a:t>…</a:t>
            </a:r>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Software Architecture Pillars</a:t>
            </a:r>
          </a:p>
        </p:txBody>
      </p:sp>
    </p:spTree>
    <p:extLst>
      <p:ext uri="{BB962C8B-B14F-4D97-AF65-F5344CB8AC3E}">
        <p14:creationId xmlns:p14="http://schemas.microsoft.com/office/powerpoint/2010/main" val="36751215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spcBef>
                <a:spcPts val="0"/>
              </a:spcBef>
            </a:pPr>
            <a:r>
              <a:rPr lang="it-IT" i="1" dirty="0"/>
              <a:t>Will I be </a:t>
            </a:r>
            <a:r>
              <a:rPr lang="it-IT" i="1" dirty="0" err="1"/>
              <a:t>able</a:t>
            </a:r>
            <a:r>
              <a:rPr lang="it-IT" i="1" dirty="0"/>
              <a:t> to </a:t>
            </a:r>
            <a:r>
              <a:rPr lang="it-IT" b="1" i="1" dirty="0" err="1">
                <a:solidFill>
                  <a:srgbClr val="E96B56"/>
                </a:solidFill>
              </a:rPr>
              <a:t>identify</a:t>
            </a:r>
            <a:r>
              <a:rPr lang="it-IT" b="1" i="1" dirty="0">
                <a:solidFill>
                  <a:srgbClr val="E96B56"/>
                </a:solidFill>
              </a:rPr>
              <a:t> </a:t>
            </a:r>
            <a:r>
              <a:rPr lang="it-IT" b="1" i="1" dirty="0" err="1">
                <a:solidFill>
                  <a:srgbClr val="E96B56"/>
                </a:solidFill>
              </a:rPr>
              <a:t>anomalous</a:t>
            </a:r>
            <a:r>
              <a:rPr lang="it-IT" b="1" i="1" dirty="0">
                <a:solidFill>
                  <a:srgbClr val="E96B56"/>
                </a:solidFill>
              </a:rPr>
              <a:t> </a:t>
            </a:r>
            <a:r>
              <a:rPr lang="it-IT" b="1" i="1" dirty="0" err="1">
                <a:solidFill>
                  <a:srgbClr val="E96B56"/>
                </a:solidFill>
              </a:rPr>
              <a:t>behavior</a:t>
            </a:r>
            <a:r>
              <a:rPr lang="it-IT" i="1" dirty="0"/>
              <a:t>? </a:t>
            </a:r>
          </a:p>
          <a:p>
            <a:pPr lvl="1">
              <a:spcBef>
                <a:spcPts val="0"/>
              </a:spcBef>
            </a:pPr>
            <a:r>
              <a:rPr lang="it-IT" b="1" i="1" dirty="0"/>
              <a:t>Real time </a:t>
            </a:r>
            <a:r>
              <a:rPr lang="it-IT" i="1" dirty="0"/>
              <a:t>and </a:t>
            </a:r>
            <a:r>
              <a:rPr lang="it-IT" b="1" i="1" dirty="0"/>
              <a:t>batch</a:t>
            </a:r>
            <a:r>
              <a:rPr lang="it-IT" i="1" dirty="0"/>
              <a:t> </a:t>
            </a:r>
            <a:r>
              <a:rPr lang="it-IT" i="1" dirty="0" err="1"/>
              <a:t>ingestion</a:t>
            </a:r>
            <a:r>
              <a:rPr lang="it-IT" i="1" dirty="0"/>
              <a:t> </a:t>
            </a:r>
            <a:r>
              <a:rPr lang="it-IT" i="1" dirty="0" err="1"/>
              <a:t>layer</a:t>
            </a:r>
            <a:r>
              <a:rPr lang="it-IT" i="1" dirty="0"/>
              <a:t> to </a:t>
            </a:r>
            <a:r>
              <a:rPr lang="it-IT" i="1" dirty="0" err="1"/>
              <a:t>get</a:t>
            </a:r>
            <a:r>
              <a:rPr lang="it-IT" i="1" dirty="0"/>
              <a:t> data</a:t>
            </a:r>
          </a:p>
          <a:p>
            <a:pPr lvl="1">
              <a:spcBef>
                <a:spcPts val="0"/>
              </a:spcBef>
            </a:pPr>
            <a:r>
              <a:rPr lang="it-IT" b="1" i="1" dirty="0" err="1"/>
              <a:t>Incremental</a:t>
            </a:r>
            <a:r>
              <a:rPr lang="it-IT" i="1" dirty="0"/>
              <a:t> </a:t>
            </a:r>
            <a:r>
              <a:rPr lang="it-IT" b="1" i="1" dirty="0"/>
              <a:t>data</a:t>
            </a:r>
            <a:r>
              <a:rPr lang="it-IT" i="1" dirty="0"/>
              <a:t> </a:t>
            </a:r>
            <a:r>
              <a:rPr lang="it-IT" b="1" i="1" dirty="0" err="1"/>
              <a:t>extraction</a:t>
            </a:r>
            <a:r>
              <a:rPr lang="it-IT" i="1" dirty="0"/>
              <a:t> strategy to </a:t>
            </a:r>
            <a:r>
              <a:rPr lang="it-IT" i="1" dirty="0" err="1"/>
              <a:t>avoid</a:t>
            </a:r>
            <a:r>
              <a:rPr lang="it-IT" i="1" dirty="0"/>
              <a:t> to reduce legacy system performances</a:t>
            </a:r>
          </a:p>
          <a:p>
            <a:pPr lvl="1">
              <a:spcBef>
                <a:spcPts val="0"/>
              </a:spcBef>
            </a:pPr>
            <a:r>
              <a:rPr lang="it-IT" b="1" i="1" dirty="0"/>
              <a:t>Processing Layer </a:t>
            </a:r>
            <a:r>
              <a:rPr lang="it-IT" i="1" dirty="0"/>
              <a:t>to </a:t>
            </a:r>
            <a:r>
              <a:rPr lang="it-IT" i="1" dirty="0" err="1"/>
              <a:t>identify</a:t>
            </a:r>
            <a:r>
              <a:rPr lang="it-IT" i="1" dirty="0"/>
              <a:t> </a:t>
            </a:r>
            <a:r>
              <a:rPr lang="it-IT" i="1" dirty="0" err="1"/>
              <a:t>anomalies</a:t>
            </a:r>
            <a:endParaRPr lang="it-IT" i="1" dirty="0"/>
          </a:p>
          <a:p>
            <a:pPr marL="457200" lvl="1" indent="0">
              <a:spcBef>
                <a:spcPts val="0"/>
              </a:spcBef>
              <a:buNone/>
            </a:pPr>
            <a:endParaRPr lang="it-IT" i="1" dirty="0"/>
          </a:p>
          <a:p>
            <a:pPr>
              <a:spcBef>
                <a:spcPts val="0"/>
              </a:spcBef>
            </a:pPr>
            <a:r>
              <a:rPr lang="it-IT" i="1" dirty="0"/>
              <a:t>Will I be </a:t>
            </a:r>
            <a:r>
              <a:rPr lang="it-IT" i="1" dirty="0" err="1"/>
              <a:t>able</a:t>
            </a:r>
            <a:r>
              <a:rPr lang="it-IT" i="1" dirty="0"/>
              <a:t> to </a:t>
            </a:r>
            <a:r>
              <a:rPr lang="it-IT" b="1" i="1" dirty="0" err="1">
                <a:solidFill>
                  <a:srgbClr val="E96B56"/>
                </a:solidFill>
              </a:rPr>
              <a:t>add</a:t>
            </a:r>
            <a:r>
              <a:rPr lang="it-IT" b="1" i="1" dirty="0">
                <a:solidFill>
                  <a:srgbClr val="E96B56"/>
                </a:solidFill>
              </a:rPr>
              <a:t> new sources </a:t>
            </a:r>
            <a:r>
              <a:rPr lang="it-IT" i="1" dirty="0"/>
              <a:t>of data?</a:t>
            </a:r>
          </a:p>
          <a:p>
            <a:pPr lvl="1">
              <a:spcBef>
                <a:spcPts val="0"/>
              </a:spcBef>
            </a:pPr>
            <a:r>
              <a:rPr lang="it-IT" i="1" dirty="0"/>
              <a:t>Data </a:t>
            </a:r>
            <a:r>
              <a:rPr lang="it-IT" i="1" dirty="0" err="1"/>
              <a:t>integration</a:t>
            </a:r>
            <a:r>
              <a:rPr lang="it-IT" i="1" dirty="0"/>
              <a:t> </a:t>
            </a:r>
            <a:r>
              <a:rPr lang="it-IT" i="1" dirty="0" err="1"/>
              <a:t>is</a:t>
            </a:r>
            <a:r>
              <a:rPr lang="it-IT" i="1" dirty="0"/>
              <a:t> </a:t>
            </a:r>
            <a:r>
              <a:rPr lang="it-IT" b="1" i="1" dirty="0" err="1"/>
              <a:t>layered</a:t>
            </a:r>
            <a:r>
              <a:rPr lang="it-IT" i="1" dirty="0"/>
              <a:t> and </a:t>
            </a:r>
            <a:r>
              <a:rPr lang="it-IT" b="1" i="1" dirty="0" err="1"/>
              <a:t>wrapped</a:t>
            </a:r>
            <a:endParaRPr lang="it-IT" b="1" i="1" dirty="0"/>
          </a:p>
          <a:p>
            <a:pPr lvl="1">
              <a:spcBef>
                <a:spcPts val="0"/>
              </a:spcBef>
            </a:pPr>
            <a:r>
              <a:rPr lang="it-IT" i="1" dirty="0"/>
              <a:t>Data to be </a:t>
            </a:r>
            <a:r>
              <a:rPr lang="it-IT" i="1" dirty="0" err="1"/>
              <a:t>processed</a:t>
            </a:r>
            <a:r>
              <a:rPr lang="it-IT" i="1" dirty="0"/>
              <a:t> </a:t>
            </a:r>
            <a:r>
              <a:rPr lang="it-IT" i="1" dirty="0" err="1"/>
              <a:t>is</a:t>
            </a:r>
            <a:r>
              <a:rPr lang="it-IT" i="1" dirty="0"/>
              <a:t> </a:t>
            </a:r>
            <a:r>
              <a:rPr lang="it-IT" b="1" i="1" dirty="0" err="1"/>
              <a:t>always</a:t>
            </a:r>
            <a:r>
              <a:rPr lang="it-IT" b="1" i="1" dirty="0"/>
              <a:t> </a:t>
            </a:r>
            <a:r>
              <a:rPr lang="it-IT" b="1" i="1" dirty="0" err="1"/>
              <a:t>serialized</a:t>
            </a:r>
            <a:r>
              <a:rPr lang="it-IT" b="1" i="1" dirty="0"/>
              <a:t> in the </a:t>
            </a:r>
            <a:r>
              <a:rPr lang="it-IT" b="1" i="1" dirty="0" err="1"/>
              <a:t>same</a:t>
            </a:r>
            <a:r>
              <a:rPr lang="it-IT" b="1" i="1" dirty="0"/>
              <a:t> way</a:t>
            </a:r>
          </a:p>
          <a:p>
            <a:pPr lvl="1">
              <a:spcBef>
                <a:spcPts val="0"/>
              </a:spcBef>
            </a:pPr>
            <a:r>
              <a:rPr lang="it-IT" i="1" dirty="0"/>
              <a:t>Reading and writing of </a:t>
            </a:r>
            <a:r>
              <a:rPr lang="it-IT" i="1" dirty="0" err="1"/>
              <a:t>each</a:t>
            </a:r>
            <a:r>
              <a:rPr lang="it-IT" i="1" dirty="0"/>
              <a:t> </a:t>
            </a:r>
            <a:r>
              <a:rPr lang="it-IT" i="1" dirty="0" err="1"/>
              <a:t>layer</a:t>
            </a:r>
            <a:r>
              <a:rPr lang="it-IT" i="1" dirty="0"/>
              <a:t> </a:t>
            </a:r>
            <a:r>
              <a:rPr lang="it-IT" i="1" dirty="0" err="1"/>
              <a:t>is</a:t>
            </a:r>
            <a:r>
              <a:rPr lang="it-IT" i="1" dirty="0"/>
              <a:t> </a:t>
            </a:r>
            <a:r>
              <a:rPr lang="it-IT" i="1" dirty="0" err="1"/>
              <a:t>always</a:t>
            </a:r>
            <a:r>
              <a:rPr lang="it-IT" i="1" dirty="0"/>
              <a:t> </a:t>
            </a:r>
            <a:r>
              <a:rPr lang="it-IT" b="1" i="1" dirty="0" err="1"/>
              <a:t>wrapped</a:t>
            </a:r>
            <a:endParaRPr lang="it-IT" b="1" i="1" dirty="0"/>
          </a:p>
          <a:p>
            <a:pPr marL="457200" lvl="1" indent="0">
              <a:spcBef>
                <a:spcPts val="0"/>
              </a:spcBef>
              <a:buNone/>
            </a:pPr>
            <a:endParaRPr lang="it-IT" i="1" dirty="0"/>
          </a:p>
          <a:p>
            <a:pPr>
              <a:spcBef>
                <a:spcPts val="0"/>
              </a:spcBef>
            </a:pPr>
            <a:r>
              <a:rPr lang="it-IT" i="1" dirty="0"/>
              <a:t>Will I be </a:t>
            </a:r>
            <a:r>
              <a:rPr lang="it-IT" i="1" dirty="0" err="1"/>
              <a:t>able</a:t>
            </a:r>
            <a:r>
              <a:rPr lang="it-IT" i="1" dirty="0"/>
              <a:t> to </a:t>
            </a:r>
            <a:r>
              <a:rPr lang="it-IT" b="1" i="1" dirty="0" err="1"/>
              <a:t>change</a:t>
            </a:r>
            <a:r>
              <a:rPr lang="it-IT" b="1" i="1" dirty="0"/>
              <a:t> service provider</a:t>
            </a:r>
            <a:r>
              <a:rPr lang="it-IT" i="1" dirty="0"/>
              <a:t>?</a:t>
            </a:r>
          </a:p>
          <a:p>
            <a:pPr lvl="1">
              <a:spcBef>
                <a:spcPts val="0"/>
              </a:spcBef>
            </a:pPr>
            <a:r>
              <a:rPr lang="it-IT" i="1" dirty="0" err="1"/>
              <a:t>Every</a:t>
            </a:r>
            <a:r>
              <a:rPr lang="it-IT" i="1" dirty="0"/>
              <a:t> </a:t>
            </a:r>
            <a:r>
              <a:rPr lang="it-IT" i="1" dirty="0" err="1"/>
              <a:t>external</a:t>
            </a:r>
            <a:r>
              <a:rPr lang="it-IT" i="1" dirty="0"/>
              <a:t> service </a:t>
            </a:r>
            <a:r>
              <a:rPr lang="it-IT" i="1" dirty="0" err="1"/>
              <a:t>is</a:t>
            </a:r>
            <a:r>
              <a:rPr lang="it-IT" i="1" dirty="0"/>
              <a:t> </a:t>
            </a:r>
            <a:r>
              <a:rPr lang="it-IT" i="1" dirty="0" err="1"/>
              <a:t>called</a:t>
            </a:r>
            <a:r>
              <a:rPr lang="it-IT" i="1" dirty="0"/>
              <a:t> </a:t>
            </a:r>
            <a:r>
              <a:rPr lang="it-IT" i="1" dirty="0" err="1"/>
              <a:t>through</a:t>
            </a:r>
            <a:r>
              <a:rPr lang="it-IT" i="1" dirty="0"/>
              <a:t> an </a:t>
            </a:r>
            <a:r>
              <a:rPr lang="it-IT" i="1" dirty="0" err="1"/>
              <a:t>external</a:t>
            </a:r>
            <a:r>
              <a:rPr lang="it-IT" i="1" dirty="0"/>
              <a:t> </a:t>
            </a:r>
            <a:r>
              <a:rPr lang="it-IT" b="1" i="1" dirty="0"/>
              <a:t>put/</a:t>
            </a:r>
            <a:r>
              <a:rPr lang="it-IT" b="1" i="1" dirty="0" err="1"/>
              <a:t>get</a:t>
            </a:r>
            <a:r>
              <a:rPr lang="it-IT" b="1" i="1" dirty="0"/>
              <a:t> decoupling strategy</a:t>
            </a:r>
          </a:p>
          <a:p>
            <a:pPr>
              <a:spcBef>
                <a:spcPts val="0"/>
              </a:spcBef>
            </a:pPr>
            <a:endParaRPr lang="it-IT" i="1" dirty="0"/>
          </a:p>
          <a:p>
            <a:pPr>
              <a:spcBef>
                <a:spcPts val="0"/>
              </a:spcBef>
            </a:pPr>
            <a:endParaRPr lang="en-US" i="1" dirty="0"/>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fontScale="92500" lnSpcReduction="10000"/>
          </a:bodyPr>
          <a:lstStyle/>
          <a:p>
            <a:pPr marL="0" indent="0">
              <a:spcBef>
                <a:spcPts val="0"/>
              </a:spcBef>
              <a:spcAft>
                <a:spcPts val="1800"/>
              </a:spcAft>
              <a:buNone/>
            </a:pPr>
            <a:r>
              <a:rPr lang="en-US" b="1" dirty="0">
                <a:solidFill>
                  <a:srgbClr val="E96B56"/>
                </a:solidFill>
              </a:rPr>
              <a:t>Software Architecture </a:t>
            </a:r>
            <a:r>
              <a:rPr lang="en-US" dirty="0"/>
              <a:t>must become:</a:t>
            </a:r>
          </a:p>
          <a:p>
            <a:pPr marL="0" indent="0">
              <a:spcBef>
                <a:spcPts val="0"/>
              </a:spcBef>
              <a:spcAft>
                <a:spcPts val="1800"/>
              </a:spcAft>
              <a:buNone/>
            </a:pPr>
            <a:r>
              <a:rPr lang="en-US" dirty="0"/>
              <a:t>	1. the framework for </a:t>
            </a:r>
            <a:r>
              <a:rPr lang="en-US" b="1" dirty="0"/>
              <a:t>satisfying requirements</a:t>
            </a:r>
          </a:p>
        </p:txBody>
      </p:sp>
    </p:spTree>
    <p:extLst>
      <p:ext uri="{BB962C8B-B14F-4D97-AF65-F5344CB8AC3E}">
        <p14:creationId xmlns:p14="http://schemas.microsoft.com/office/powerpoint/2010/main" val="248399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pPr>
            <a:r>
              <a:rPr lang="it-IT" i="1" dirty="0" err="1"/>
              <a:t>Every</a:t>
            </a:r>
            <a:r>
              <a:rPr lang="it-IT" i="1" dirty="0"/>
              <a:t> </a:t>
            </a:r>
            <a:r>
              <a:rPr lang="it-IT" i="1" dirty="0" err="1"/>
              <a:t>layer</a:t>
            </a:r>
            <a:r>
              <a:rPr lang="it-IT" i="1" dirty="0"/>
              <a:t> </a:t>
            </a:r>
            <a:r>
              <a:rPr lang="it-IT" i="1" dirty="0" err="1"/>
              <a:t>is</a:t>
            </a:r>
            <a:r>
              <a:rPr lang="it-IT" i="1" dirty="0"/>
              <a:t> </a:t>
            </a:r>
            <a:r>
              <a:rPr lang="it-IT" i="1" dirty="0" err="1"/>
              <a:t>defined</a:t>
            </a:r>
            <a:endParaRPr lang="it-IT" i="1" dirty="0"/>
          </a:p>
          <a:p>
            <a:pPr>
              <a:spcBef>
                <a:spcPts val="0"/>
              </a:spcBef>
            </a:pPr>
            <a:r>
              <a:rPr lang="it-IT" i="1" dirty="0" err="1"/>
              <a:t>Contracts</a:t>
            </a:r>
            <a:r>
              <a:rPr lang="it-IT" i="1" dirty="0"/>
              <a:t> </a:t>
            </a:r>
            <a:r>
              <a:rPr lang="it-IT" i="1" dirty="0" err="1"/>
              <a:t>between</a:t>
            </a:r>
            <a:r>
              <a:rPr lang="it-IT" i="1" dirty="0"/>
              <a:t> </a:t>
            </a:r>
            <a:r>
              <a:rPr lang="it-IT" i="1" dirty="0" err="1"/>
              <a:t>layers</a:t>
            </a:r>
            <a:r>
              <a:rPr lang="it-IT" i="1" dirty="0"/>
              <a:t> are </a:t>
            </a:r>
            <a:r>
              <a:rPr lang="it-IT" i="1" dirty="0" err="1"/>
              <a:t>defined</a:t>
            </a:r>
            <a:endParaRPr lang="it-IT" i="1" dirty="0"/>
          </a:p>
          <a:p>
            <a:pPr>
              <a:spcBef>
                <a:spcPts val="0"/>
              </a:spcBef>
            </a:pPr>
            <a:r>
              <a:rPr lang="it-IT" i="1" dirty="0"/>
              <a:t>Abstract </a:t>
            </a:r>
            <a:r>
              <a:rPr lang="it-IT" i="1" dirty="0" err="1"/>
              <a:t>Modules</a:t>
            </a:r>
            <a:r>
              <a:rPr lang="it-IT" i="1" dirty="0"/>
              <a:t> </a:t>
            </a:r>
            <a:r>
              <a:rPr lang="it-IT" i="1" dirty="0" err="1"/>
              <a:t>describe</a:t>
            </a:r>
            <a:r>
              <a:rPr lang="it-IT" i="1" dirty="0"/>
              <a:t> </a:t>
            </a:r>
            <a:r>
              <a:rPr lang="it-IT" i="1" dirty="0" err="1"/>
              <a:t>complex</a:t>
            </a:r>
            <a:r>
              <a:rPr lang="it-IT" i="1" dirty="0"/>
              <a:t> </a:t>
            </a:r>
            <a:r>
              <a:rPr lang="it-IT" i="1" dirty="0" err="1"/>
              <a:t>components</a:t>
            </a:r>
            <a:endParaRPr lang="it-IT" i="1" dirty="0"/>
          </a:p>
          <a:p>
            <a:pPr>
              <a:spcBef>
                <a:spcPts val="0"/>
              </a:spcBef>
            </a:pPr>
            <a:endParaRPr lang="en-US" i="1" dirty="0"/>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fontScale="92500" lnSpcReduction="10000"/>
          </a:bodyPr>
          <a:lstStyle/>
          <a:p>
            <a:pPr marL="0" indent="0">
              <a:spcBef>
                <a:spcPts val="0"/>
              </a:spcBef>
              <a:spcAft>
                <a:spcPts val="1800"/>
              </a:spcAft>
              <a:buNone/>
            </a:pPr>
            <a:r>
              <a:rPr lang="en-US" b="1" dirty="0">
                <a:solidFill>
                  <a:srgbClr val="E96B56"/>
                </a:solidFill>
              </a:rPr>
              <a:t>Software Architecture </a:t>
            </a:r>
            <a:r>
              <a:rPr lang="en-US" dirty="0"/>
              <a:t>must become:</a:t>
            </a:r>
          </a:p>
          <a:p>
            <a:pPr marL="0" indent="0">
              <a:spcBef>
                <a:spcPts val="0"/>
              </a:spcBef>
              <a:spcAft>
                <a:spcPts val="1800"/>
              </a:spcAft>
              <a:buNone/>
            </a:pPr>
            <a:r>
              <a:rPr lang="en-US" dirty="0"/>
              <a:t>	2. the technical basis for </a:t>
            </a:r>
            <a:r>
              <a:rPr lang="en-US" b="1" dirty="0"/>
              <a:t>design</a:t>
            </a:r>
            <a:r>
              <a:rPr lang="en-US" dirty="0"/>
              <a:t> </a:t>
            </a:r>
          </a:p>
        </p:txBody>
      </p:sp>
    </p:spTree>
    <p:extLst>
      <p:ext uri="{BB962C8B-B14F-4D97-AF65-F5344CB8AC3E}">
        <p14:creationId xmlns:p14="http://schemas.microsoft.com/office/powerpoint/2010/main" val="908279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3;p18"/>
          <p:cNvSpPr>
            <a:spLocks noChangeAspect="1"/>
          </p:cNvSpPr>
          <p:nvPr/>
        </p:nvSpPr>
        <p:spPr>
          <a:xfrm>
            <a:off x="2655788" y="2536592"/>
            <a:ext cx="1868659" cy="1993326"/>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(Data Collection )</a:t>
            </a:r>
          </a:p>
          <a:p>
            <a:pPr algn="ctr">
              <a:buClr>
                <a:prstClr val="black"/>
              </a:buClr>
              <a:buSzPts val="1200"/>
            </a:pPr>
            <a:r>
              <a:rPr lang="en-US" b="1" dirty="0">
                <a:solidFill>
                  <a:srgbClr val="445469"/>
                </a:solidFill>
                <a:ea typeface="Calibri"/>
                <a:cs typeface="Calibri"/>
                <a:sym typeface="Calibri"/>
              </a:rPr>
              <a:t>?</a:t>
            </a:r>
          </a:p>
        </p:txBody>
      </p:sp>
      <p:sp>
        <p:nvSpPr>
          <p:cNvPr id="5" name="Google Shape;254;p18"/>
          <p:cNvSpPr>
            <a:spLocks noChangeAspect="1"/>
          </p:cNvSpPr>
          <p:nvPr/>
        </p:nvSpPr>
        <p:spPr>
          <a:xfrm>
            <a:off x="2655788" y="4639899"/>
            <a:ext cx="3021112" cy="1050159"/>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(Feature Extraction )</a:t>
            </a:r>
          </a:p>
          <a:p>
            <a:pPr algn="ctr">
              <a:buClr>
                <a:prstClr val="black"/>
              </a:buClr>
              <a:buSzPts val="1200"/>
            </a:pPr>
            <a:r>
              <a:rPr lang="en-US" b="1" dirty="0">
                <a:solidFill>
                  <a:srgbClr val="445469"/>
                </a:solidFill>
                <a:ea typeface="Calibri"/>
                <a:cs typeface="Calibri"/>
                <a:sym typeface="Calibri"/>
              </a:rPr>
              <a:t>?</a:t>
            </a:r>
          </a:p>
        </p:txBody>
      </p:sp>
      <p:sp>
        <p:nvSpPr>
          <p:cNvPr id="6" name="Google Shape;255;p18"/>
          <p:cNvSpPr>
            <a:spLocks noChangeAspect="1"/>
          </p:cNvSpPr>
          <p:nvPr/>
        </p:nvSpPr>
        <p:spPr>
          <a:xfrm>
            <a:off x="4598517" y="2320692"/>
            <a:ext cx="1788456" cy="1562715"/>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(Data </a:t>
            </a:r>
          </a:p>
          <a:p>
            <a:pPr algn="ctr">
              <a:buClr>
                <a:prstClr val="black"/>
              </a:buClr>
              <a:buSzPts val="1200"/>
            </a:pPr>
            <a:r>
              <a:rPr lang="en-US" b="1" dirty="0">
                <a:solidFill>
                  <a:srgbClr val="445469"/>
                </a:solidFill>
                <a:ea typeface="Calibri"/>
                <a:cs typeface="Calibri"/>
                <a:sym typeface="Calibri"/>
              </a:rPr>
              <a:t>Verification )</a:t>
            </a:r>
          </a:p>
          <a:p>
            <a:pPr algn="ctr">
              <a:buClr>
                <a:prstClr val="black"/>
              </a:buClr>
              <a:buSzPts val="1200"/>
            </a:pPr>
            <a:r>
              <a:rPr lang="en-US" b="1" dirty="0">
                <a:solidFill>
                  <a:srgbClr val="445469"/>
                </a:solidFill>
                <a:ea typeface="Calibri"/>
                <a:cs typeface="Calibri"/>
                <a:sym typeface="Calibri"/>
              </a:rPr>
              <a:t>?</a:t>
            </a:r>
          </a:p>
        </p:txBody>
      </p:sp>
      <p:sp>
        <p:nvSpPr>
          <p:cNvPr id="7" name="Google Shape;256;p18"/>
          <p:cNvSpPr>
            <a:spLocks noChangeAspect="1"/>
          </p:cNvSpPr>
          <p:nvPr/>
        </p:nvSpPr>
        <p:spPr>
          <a:xfrm>
            <a:off x="4598517" y="4004448"/>
            <a:ext cx="862034" cy="525470"/>
          </a:xfrm>
          <a:prstGeom prst="rect">
            <a:avLst/>
          </a:prstGeom>
          <a:noFill/>
          <a:ln w="28575" cap="flat" cmpd="sng">
            <a:solidFill>
              <a:srgbClr val="E96B56"/>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700"/>
            </a:pPr>
            <a:r>
              <a:rPr lang="en-US" sz="1200" b="1" dirty="0">
                <a:solidFill>
                  <a:srgbClr val="E96B56"/>
                </a:solidFill>
                <a:ea typeface="Calibri"/>
                <a:cs typeface="Calibri"/>
                <a:sym typeface="Calibri"/>
              </a:rPr>
              <a:t>Anomaly Detection</a:t>
            </a:r>
          </a:p>
        </p:txBody>
      </p:sp>
      <p:sp>
        <p:nvSpPr>
          <p:cNvPr id="8" name="Google Shape;257;p18"/>
          <p:cNvSpPr>
            <a:spLocks noChangeAspect="1"/>
          </p:cNvSpPr>
          <p:nvPr/>
        </p:nvSpPr>
        <p:spPr>
          <a:xfrm>
            <a:off x="5578619" y="3991389"/>
            <a:ext cx="3052944" cy="538529"/>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(Analysis Tools )</a:t>
            </a:r>
          </a:p>
          <a:p>
            <a:pPr algn="ctr">
              <a:buClr>
                <a:prstClr val="black"/>
              </a:buClr>
              <a:buSzPts val="1200"/>
            </a:pPr>
            <a:r>
              <a:rPr lang="en-US" b="1" dirty="0">
                <a:solidFill>
                  <a:srgbClr val="445469"/>
                </a:solidFill>
                <a:ea typeface="Calibri"/>
                <a:cs typeface="Calibri"/>
                <a:sym typeface="Calibri"/>
              </a:rPr>
              <a:t>?</a:t>
            </a:r>
          </a:p>
        </p:txBody>
      </p:sp>
      <p:sp>
        <p:nvSpPr>
          <p:cNvPr id="9" name="Google Shape;258;p18"/>
          <p:cNvSpPr>
            <a:spLocks noChangeAspect="1"/>
          </p:cNvSpPr>
          <p:nvPr/>
        </p:nvSpPr>
        <p:spPr>
          <a:xfrm>
            <a:off x="5750971" y="4639899"/>
            <a:ext cx="2880592" cy="1050159"/>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(Process</a:t>
            </a:r>
          </a:p>
          <a:p>
            <a:pPr algn="ctr">
              <a:buClr>
                <a:prstClr val="black"/>
              </a:buClr>
              <a:buSzPts val="1200"/>
            </a:pPr>
            <a:r>
              <a:rPr lang="en-US" b="1" dirty="0">
                <a:solidFill>
                  <a:srgbClr val="445469"/>
                </a:solidFill>
                <a:ea typeface="Calibri"/>
                <a:cs typeface="Calibri"/>
                <a:sym typeface="Calibri"/>
              </a:rPr>
              <a:t>Management Tools )</a:t>
            </a:r>
          </a:p>
          <a:p>
            <a:pPr algn="ctr">
              <a:buClr>
                <a:prstClr val="black"/>
              </a:buClr>
              <a:buSzPts val="1200"/>
            </a:pPr>
            <a:r>
              <a:rPr lang="en-US" b="1" dirty="0">
                <a:solidFill>
                  <a:srgbClr val="445469"/>
                </a:solidFill>
                <a:ea typeface="Calibri"/>
                <a:cs typeface="Calibri"/>
                <a:sym typeface="Calibri"/>
              </a:rPr>
              <a:t>?</a:t>
            </a:r>
          </a:p>
        </p:txBody>
      </p:sp>
      <p:sp>
        <p:nvSpPr>
          <p:cNvPr id="10" name="Google Shape;259;p18"/>
          <p:cNvSpPr>
            <a:spLocks noChangeAspect="1"/>
          </p:cNvSpPr>
          <p:nvPr/>
        </p:nvSpPr>
        <p:spPr>
          <a:xfrm>
            <a:off x="6514722" y="2320692"/>
            <a:ext cx="2116841" cy="1560716"/>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(Machine Resource Management )</a:t>
            </a:r>
          </a:p>
          <a:p>
            <a:pPr algn="ctr">
              <a:buClr>
                <a:prstClr val="black"/>
              </a:buClr>
              <a:buSzPts val="1200"/>
            </a:pPr>
            <a:r>
              <a:rPr lang="en-US" b="1" dirty="0">
                <a:solidFill>
                  <a:srgbClr val="445469"/>
                </a:solidFill>
                <a:ea typeface="Calibri"/>
                <a:cs typeface="Calibri"/>
                <a:sym typeface="Calibri"/>
              </a:rPr>
              <a:t>?</a:t>
            </a:r>
          </a:p>
        </p:txBody>
      </p:sp>
      <p:sp>
        <p:nvSpPr>
          <p:cNvPr id="11" name="Google Shape;260;p18"/>
          <p:cNvSpPr>
            <a:spLocks noChangeAspect="1"/>
          </p:cNvSpPr>
          <p:nvPr/>
        </p:nvSpPr>
        <p:spPr>
          <a:xfrm>
            <a:off x="8705632" y="2536592"/>
            <a:ext cx="1644867" cy="3153466"/>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(Serving</a:t>
            </a:r>
          </a:p>
          <a:p>
            <a:pPr algn="ctr">
              <a:buClr>
                <a:prstClr val="black"/>
              </a:buClr>
              <a:buSzPts val="1200"/>
            </a:pPr>
            <a:r>
              <a:rPr lang="en-US" b="1" dirty="0">
                <a:solidFill>
                  <a:srgbClr val="445469"/>
                </a:solidFill>
                <a:ea typeface="Calibri"/>
                <a:cs typeface="Calibri"/>
                <a:sym typeface="Calibri"/>
              </a:rPr>
              <a:t>Infrastructure )</a:t>
            </a:r>
          </a:p>
          <a:p>
            <a:pPr algn="ctr">
              <a:buClr>
                <a:prstClr val="black"/>
              </a:buClr>
              <a:buSzPts val="1200"/>
            </a:pPr>
            <a:r>
              <a:rPr lang="en-US" b="1" dirty="0">
                <a:solidFill>
                  <a:srgbClr val="445469"/>
                </a:solidFill>
                <a:ea typeface="Calibri"/>
                <a:cs typeface="Calibri"/>
                <a:sym typeface="Calibri"/>
              </a:rPr>
              <a:t>?</a:t>
            </a:r>
          </a:p>
        </p:txBody>
      </p:sp>
      <p:sp>
        <p:nvSpPr>
          <p:cNvPr id="13" name="Google Shape;252;p18"/>
          <p:cNvSpPr>
            <a:spLocks noChangeAspect="1"/>
          </p:cNvSpPr>
          <p:nvPr/>
        </p:nvSpPr>
        <p:spPr>
          <a:xfrm>
            <a:off x="720001" y="2972070"/>
            <a:ext cx="1808038" cy="2050224"/>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(Configuration)</a:t>
            </a:r>
          </a:p>
          <a:p>
            <a:pPr algn="ctr">
              <a:buClr>
                <a:prstClr val="black"/>
              </a:buClr>
              <a:buSzPts val="1200"/>
            </a:pPr>
            <a:r>
              <a:rPr lang="en-US" b="1" dirty="0">
                <a:solidFill>
                  <a:srgbClr val="445469"/>
                </a:solidFill>
                <a:ea typeface="Calibri"/>
                <a:cs typeface="Calibri"/>
                <a:sym typeface="Calibri"/>
              </a:rPr>
              <a:t>?</a:t>
            </a:r>
          </a:p>
        </p:txBody>
      </p:sp>
      <p:sp>
        <p:nvSpPr>
          <p:cNvPr id="14" name="Google Shape;273;p18"/>
          <p:cNvSpPr txBox="1"/>
          <p:nvPr/>
        </p:nvSpPr>
        <p:spPr>
          <a:xfrm>
            <a:off x="720001" y="6023100"/>
            <a:ext cx="11078299" cy="574500"/>
          </a:xfrm>
          <a:prstGeom prst="rect">
            <a:avLst/>
          </a:prstGeom>
          <a:noFill/>
          <a:ln>
            <a:noFill/>
          </a:ln>
        </p:spPr>
        <p:txBody>
          <a:bodyPr spcFirstLastPara="1" wrap="square" lIns="91425" tIns="91425" rIns="91425" bIns="91425" anchor="t" anchorCtr="0">
            <a:noAutofit/>
          </a:bodyPr>
          <a:lstStyle/>
          <a:p>
            <a:pPr>
              <a:buClr>
                <a:srgbClr val="FFFFFF"/>
              </a:buClr>
              <a:buSzPts val="1800"/>
              <a:buFont typeface="Source Sans Pro"/>
              <a:buNone/>
            </a:pPr>
            <a:r>
              <a:rPr lang="en" sz="1400" dirty="0">
                <a:solidFill>
                  <a:srgbClr val="445469"/>
                </a:solidFill>
                <a:latin typeface="Monserrat"/>
                <a:ea typeface="Source Sans Pro"/>
                <a:cs typeface="Source Sans Pro"/>
                <a:sym typeface="Source Sans Pro"/>
              </a:rPr>
              <a:t>Only a small fraction of real-world ML systems is composed of the </a:t>
            </a:r>
            <a:r>
              <a:rPr lang="en" sz="1400" b="1" dirty="0">
                <a:solidFill>
                  <a:srgbClr val="E96B56"/>
                </a:solidFill>
                <a:latin typeface="Monserrat"/>
                <a:ea typeface="Source Sans Pro"/>
                <a:cs typeface="Source Sans Pro"/>
                <a:sym typeface="Source Sans Pro"/>
              </a:rPr>
              <a:t>ML code</a:t>
            </a:r>
            <a:r>
              <a:rPr lang="en" sz="1400" dirty="0">
                <a:solidFill>
                  <a:srgbClr val="445469"/>
                </a:solidFill>
                <a:latin typeface="Monserrat"/>
                <a:ea typeface="Source Sans Pro"/>
                <a:cs typeface="Source Sans Pro"/>
                <a:sym typeface="Source Sans Pro"/>
              </a:rPr>
              <a:t>, as shown by the small green box in the middle.  The required surrounding infrastructure is vast and complex.</a:t>
            </a:r>
            <a:endParaRPr sz="1400" dirty="0">
              <a:solidFill>
                <a:srgbClr val="445469"/>
              </a:solidFill>
              <a:latin typeface="Monserrat"/>
              <a:ea typeface="Source Sans Pro"/>
              <a:cs typeface="Source Sans Pro"/>
              <a:sym typeface="Source Sans Pro"/>
            </a:endParaRPr>
          </a:p>
        </p:txBody>
      </p:sp>
      <p:sp>
        <p:nvSpPr>
          <p:cNvPr id="16" name="Text Placeholder 15">
            <a:extLst>
              <a:ext uri="{FF2B5EF4-FFF2-40B4-BE49-F238E27FC236}">
                <a16:creationId xmlns="" xmlns:a16="http://schemas.microsoft.com/office/drawing/2014/main" id="{4E315D67-37B6-4766-9E9F-E8EEEFB89FF3}"/>
              </a:ext>
            </a:extLst>
          </p:cNvPr>
          <p:cNvSpPr>
            <a:spLocks noGrp="1"/>
          </p:cNvSpPr>
          <p:nvPr>
            <p:ph type="body" sz="quarter" idx="11"/>
          </p:nvPr>
        </p:nvSpPr>
        <p:spPr/>
        <p:txBody>
          <a:bodyPr>
            <a:normAutofit/>
          </a:bodyPr>
          <a:lstStyle/>
          <a:p>
            <a:pPr marL="0" indent="0">
              <a:buNone/>
            </a:pPr>
            <a:r>
              <a:rPr lang="en-US" dirty="0"/>
              <a:t>“Hidden Technical Debt in Machine Learning Systems,” Google NIPS 2015 </a:t>
            </a:r>
          </a:p>
        </p:txBody>
      </p:sp>
      <p:sp>
        <p:nvSpPr>
          <p:cNvPr id="15" name="Google Shape;261;p18">
            <a:extLst>
              <a:ext uri="{FF2B5EF4-FFF2-40B4-BE49-F238E27FC236}">
                <a16:creationId xmlns="" xmlns:a16="http://schemas.microsoft.com/office/drawing/2014/main" id="{B2CAE990-4904-43DF-BA21-6C9DAFEB0C7E}"/>
              </a:ext>
            </a:extLst>
          </p:cNvPr>
          <p:cNvSpPr>
            <a:spLocks noChangeAspect="1"/>
          </p:cNvSpPr>
          <p:nvPr/>
        </p:nvSpPr>
        <p:spPr>
          <a:xfrm>
            <a:off x="10499961" y="3173027"/>
            <a:ext cx="1432688" cy="1648310"/>
          </a:xfrm>
          <a:prstGeom prst="rect">
            <a:avLst/>
          </a:prstGeom>
          <a:noFill/>
          <a:ln w="28575" cap="flat" cmpd="sng">
            <a:solidFill>
              <a:srgbClr val="445469"/>
            </a:solidFill>
            <a:prstDash val="solid"/>
            <a:round/>
            <a:headEnd type="none" w="sm" len="sm"/>
            <a:tailEnd type="none" w="sm" len="sm"/>
          </a:ln>
        </p:spPr>
        <p:txBody>
          <a:bodyPr spcFirstLastPara="1" wrap="square" lIns="91425" tIns="91425" rIns="91425" bIns="91425" anchor="ctr" anchorCtr="0">
            <a:noAutofit/>
          </a:bodyPr>
          <a:lstStyle/>
          <a:p>
            <a:pPr algn="ctr">
              <a:buClr>
                <a:prstClr val="black"/>
              </a:buClr>
              <a:buSzPts val="1200"/>
            </a:pPr>
            <a:r>
              <a:rPr lang="en-US" b="1" dirty="0">
                <a:solidFill>
                  <a:srgbClr val="445469"/>
                </a:solidFill>
                <a:ea typeface="Calibri"/>
                <a:cs typeface="Calibri"/>
                <a:sym typeface="Calibri"/>
              </a:rPr>
              <a:t>(Monitoring)</a:t>
            </a:r>
          </a:p>
          <a:p>
            <a:pPr algn="ctr">
              <a:buClr>
                <a:prstClr val="black"/>
              </a:buClr>
              <a:buSzPts val="1200"/>
            </a:pPr>
            <a:r>
              <a:rPr lang="en-US" b="1" dirty="0">
                <a:solidFill>
                  <a:srgbClr val="445469"/>
                </a:solidFill>
                <a:ea typeface="Calibri"/>
                <a:cs typeface="Calibri"/>
                <a:sym typeface="Calibri"/>
              </a:rPr>
              <a:t>?</a:t>
            </a:r>
          </a:p>
        </p:txBody>
      </p:sp>
    </p:spTree>
    <p:extLst>
      <p:ext uri="{BB962C8B-B14F-4D97-AF65-F5344CB8AC3E}">
        <p14:creationId xmlns:p14="http://schemas.microsoft.com/office/powerpoint/2010/main" val="18879552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 xmlns:a16="http://schemas.microsoft.com/office/drawing/2014/main" id="{5AFE200A-78F4-4DD0-901B-3357D6484EF4}"/>
              </a:ext>
            </a:extLst>
          </p:cNvPr>
          <p:cNvGraphicFramePr>
            <a:graphicFrameLocks noGrp="1"/>
          </p:cNvGraphicFramePr>
          <p:nvPr>
            <p:ph idx="1"/>
            <p:extLst>
              <p:ext uri="{D42A27DB-BD31-4B8C-83A1-F6EECF244321}">
                <p14:modId xmlns:p14="http://schemas.microsoft.com/office/powerpoint/2010/main" val="1639516398"/>
              </p:ext>
            </p:extLst>
          </p:nvPr>
        </p:nvGraphicFramePr>
        <p:xfrm>
          <a:off x="838200" y="1440294"/>
          <a:ext cx="11147559" cy="4820920"/>
        </p:xfrm>
        <a:graphic>
          <a:graphicData uri="http://schemas.openxmlformats.org/drawingml/2006/table">
            <a:tbl>
              <a:tblPr firstRow="1" bandRow="1">
                <a:tableStyleId>{5C22544A-7EE6-4342-B048-85BDC9FD1C3A}</a:tableStyleId>
              </a:tblPr>
              <a:tblGrid>
                <a:gridCol w="2481249">
                  <a:extLst>
                    <a:ext uri="{9D8B030D-6E8A-4147-A177-3AD203B41FA5}">
                      <a16:colId xmlns="" xmlns:a16="http://schemas.microsoft.com/office/drawing/2014/main" val="2847744254"/>
                    </a:ext>
                  </a:extLst>
                </a:gridCol>
                <a:gridCol w="6979871">
                  <a:extLst>
                    <a:ext uri="{9D8B030D-6E8A-4147-A177-3AD203B41FA5}">
                      <a16:colId xmlns="" xmlns:a16="http://schemas.microsoft.com/office/drawing/2014/main" val="1371018735"/>
                    </a:ext>
                  </a:extLst>
                </a:gridCol>
                <a:gridCol w="1686439">
                  <a:extLst>
                    <a:ext uri="{9D8B030D-6E8A-4147-A177-3AD203B41FA5}">
                      <a16:colId xmlns="" xmlns:a16="http://schemas.microsoft.com/office/drawing/2014/main" val="3711354877"/>
                    </a:ext>
                  </a:extLst>
                </a:gridCol>
              </a:tblGrid>
              <a:tr h="370840">
                <a:tc>
                  <a:txBody>
                    <a:bodyPr/>
                    <a:lstStyle/>
                    <a:p>
                      <a:r>
                        <a:rPr lang="it-IT" dirty="0"/>
                        <a:t>Layer</a:t>
                      </a:r>
                      <a:endParaRPr lang="en-US" dirty="0"/>
                    </a:p>
                  </a:txBody>
                  <a:tcPr>
                    <a:solidFill>
                      <a:srgbClr val="445469"/>
                    </a:solidFill>
                  </a:tcPr>
                </a:tc>
                <a:tc>
                  <a:txBody>
                    <a:bodyPr/>
                    <a:lstStyle/>
                    <a:p>
                      <a:r>
                        <a:rPr lang="it-IT" dirty="0"/>
                        <a:t>Activity</a:t>
                      </a:r>
                      <a:endParaRPr lang="en-US" dirty="0"/>
                    </a:p>
                  </a:txBody>
                  <a:tcPr>
                    <a:solidFill>
                      <a:srgbClr val="4454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err="1"/>
                        <a:t>Effort</a:t>
                      </a:r>
                      <a:endParaRPr lang="en-US" dirty="0"/>
                    </a:p>
                  </a:txBody>
                  <a:tcPr>
                    <a:solidFill>
                      <a:srgbClr val="445469"/>
                    </a:solidFill>
                  </a:tcPr>
                </a:tc>
                <a:extLst>
                  <a:ext uri="{0D108BD9-81ED-4DB2-BD59-A6C34878D82A}">
                    <a16:rowId xmlns="" xmlns:a16="http://schemas.microsoft.com/office/drawing/2014/main" val="3058886478"/>
                  </a:ext>
                </a:extLst>
              </a:tr>
              <a:tr h="370840">
                <a:tc>
                  <a:txBody>
                    <a:bodyPr/>
                    <a:lstStyle/>
                    <a:p>
                      <a:r>
                        <a:rPr lang="it-IT" dirty="0">
                          <a:solidFill>
                            <a:srgbClr val="445469"/>
                          </a:solidFill>
                        </a:rPr>
                        <a:t>Data Integration Layer</a:t>
                      </a:r>
                      <a:endParaRPr lang="en-US" dirty="0">
                        <a:solidFill>
                          <a:srgbClr val="445469"/>
                        </a:solidFill>
                      </a:endParaRPr>
                    </a:p>
                  </a:txBody>
                  <a:tcPr/>
                </a:tc>
                <a:tc>
                  <a:txBody>
                    <a:bodyPr/>
                    <a:lstStyle/>
                    <a:p>
                      <a:r>
                        <a:rPr lang="it-IT" dirty="0" err="1">
                          <a:solidFill>
                            <a:srgbClr val="445469"/>
                          </a:solidFill>
                        </a:rPr>
                        <a:t>Develop</a:t>
                      </a:r>
                      <a:r>
                        <a:rPr lang="it-IT" dirty="0">
                          <a:solidFill>
                            <a:srgbClr val="445469"/>
                          </a:solidFill>
                        </a:rPr>
                        <a:t> Abstract Classes</a:t>
                      </a:r>
                      <a:endParaRPr lang="en-US" dirty="0">
                        <a:solidFill>
                          <a:srgbClr val="445469"/>
                        </a:solidFill>
                      </a:endParaRPr>
                    </a:p>
                  </a:txBody>
                  <a:tcPr/>
                </a:tc>
                <a:tc>
                  <a:txBody>
                    <a:bodyPr/>
                    <a:lstStyle/>
                    <a:p>
                      <a:pPr algn="ctr"/>
                      <a:r>
                        <a:rPr lang="it-IT" dirty="0">
                          <a:solidFill>
                            <a:srgbClr val="445469"/>
                          </a:solidFill>
                        </a:rPr>
                        <a:t>15 </a:t>
                      </a:r>
                      <a:r>
                        <a:rPr lang="it-IT" dirty="0" err="1">
                          <a:solidFill>
                            <a:srgbClr val="445469"/>
                          </a:solidFill>
                        </a:rPr>
                        <a:t>Mandays</a:t>
                      </a:r>
                      <a:endParaRPr lang="en-US" dirty="0">
                        <a:solidFill>
                          <a:srgbClr val="445469"/>
                        </a:solidFill>
                      </a:endParaRPr>
                    </a:p>
                  </a:txBody>
                  <a:tcPr/>
                </a:tc>
                <a:extLst>
                  <a:ext uri="{0D108BD9-81ED-4DB2-BD59-A6C34878D82A}">
                    <a16:rowId xmlns="" xmlns:a16="http://schemas.microsoft.com/office/drawing/2014/main" val="4092663585"/>
                  </a:ext>
                </a:extLst>
              </a:tr>
              <a:tr h="370840">
                <a:tc>
                  <a:txBody>
                    <a:bodyPr/>
                    <a:lstStyle/>
                    <a:p>
                      <a:r>
                        <a:rPr lang="it-IT" dirty="0">
                          <a:solidFill>
                            <a:srgbClr val="445469"/>
                          </a:solidFill>
                        </a:rPr>
                        <a:t>Data Integration Layer</a:t>
                      </a:r>
                      <a:endParaRPr lang="en-US" dirty="0">
                        <a:solidFill>
                          <a:srgbClr val="445469"/>
                        </a:solidFill>
                      </a:endParaRPr>
                    </a:p>
                  </a:txBody>
                  <a:tcPr/>
                </a:tc>
                <a:tc>
                  <a:txBody>
                    <a:bodyPr/>
                    <a:lstStyle/>
                    <a:p>
                      <a:r>
                        <a:rPr lang="it-IT" dirty="0" err="1">
                          <a:solidFill>
                            <a:srgbClr val="445469"/>
                          </a:solidFill>
                        </a:rPr>
                        <a:t>Implement</a:t>
                      </a:r>
                      <a:r>
                        <a:rPr lang="it-IT" dirty="0">
                          <a:solidFill>
                            <a:srgbClr val="445469"/>
                          </a:solidFill>
                        </a:rPr>
                        <a:t> </a:t>
                      </a:r>
                      <a:r>
                        <a:rPr lang="it-IT" dirty="0" err="1">
                          <a:solidFill>
                            <a:srgbClr val="445469"/>
                          </a:solidFill>
                        </a:rPr>
                        <a:t>Serialization</a:t>
                      </a:r>
                      <a:r>
                        <a:rPr lang="it-IT" dirty="0">
                          <a:solidFill>
                            <a:srgbClr val="445469"/>
                          </a:solidFill>
                        </a:rPr>
                        <a:t> Class</a:t>
                      </a:r>
                      <a:endParaRPr lang="en-US" dirty="0">
                        <a:solidFill>
                          <a:srgbClr val="445469"/>
                        </a:solidFill>
                      </a:endParaRPr>
                    </a:p>
                  </a:txBody>
                  <a:tcPr/>
                </a:tc>
                <a:tc>
                  <a:txBody>
                    <a:bodyPr/>
                    <a:lstStyle/>
                    <a:p>
                      <a:pPr algn="ctr"/>
                      <a:r>
                        <a:rPr lang="it-IT" dirty="0">
                          <a:solidFill>
                            <a:srgbClr val="445469"/>
                          </a:solidFill>
                        </a:rPr>
                        <a:t>5 </a:t>
                      </a:r>
                      <a:r>
                        <a:rPr lang="it-IT" dirty="0" err="1">
                          <a:solidFill>
                            <a:srgbClr val="445469"/>
                          </a:solidFill>
                        </a:rPr>
                        <a:t>Mandays</a:t>
                      </a:r>
                      <a:endParaRPr lang="en-US" dirty="0">
                        <a:solidFill>
                          <a:srgbClr val="445469"/>
                        </a:solidFill>
                      </a:endParaRPr>
                    </a:p>
                  </a:txBody>
                  <a:tcPr/>
                </a:tc>
                <a:extLst>
                  <a:ext uri="{0D108BD9-81ED-4DB2-BD59-A6C34878D82A}">
                    <a16:rowId xmlns="" xmlns:a16="http://schemas.microsoft.com/office/drawing/2014/main" val="34164110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445469"/>
                          </a:solidFill>
                        </a:rPr>
                        <a:t>Data Integration Layer</a:t>
                      </a:r>
                      <a:endParaRPr lang="en-US" dirty="0">
                        <a:solidFill>
                          <a:srgbClr val="445469"/>
                        </a:solidFill>
                      </a:endParaRPr>
                    </a:p>
                  </a:txBody>
                  <a:tcPr/>
                </a:tc>
                <a:tc>
                  <a:txBody>
                    <a:bodyPr/>
                    <a:lstStyle/>
                    <a:p>
                      <a:r>
                        <a:rPr lang="it-IT" dirty="0" err="1">
                          <a:solidFill>
                            <a:srgbClr val="445469"/>
                          </a:solidFill>
                        </a:rPr>
                        <a:t>Implement</a:t>
                      </a:r>
                      <a:r>
                        <a:rPr lang="it-IT" dirty="0">
                          <a:solidFill>
                            <a:srgbClr val="445469"/>
                          </a:solidFill>
                        </a:rPr>
                        <a:t> SAP Integration Module – Connect, Parse, </a:t>
                      </a:r>
                      <a:r>
                        <a:rPr lang="it-IT" dirty="0" err="1">
                          <a:solidFill>
                            <a:srgbClr val="445469"/>
                          </a:solidFill>
                        </a:rPr>
                        <a:t>Get</a:t>
                      </a:r>
                      <a:r>
                        <a:rPr lang="it-IT" dirty="0">
                          <a:solidFill>
                            <a:srgbClr val="445469"/>
                          </a:solidFill>
                        </a:rPr>
                        <a:t> Delta</a:t>
                      </a:r>
                      <a:endParaRPr lang="en-US" dirty="0">
                        <a:solidFill>
                          <a:srgbClr val="445469"/>
                        </a:solidFill>
                      </a:endParaRPr>
                    </a:p>
                  </a:txBody>
                  <a:tcPr/>
                </a:tc>
                <a:tc>
                  <a:txBody>
                    <a:bodyPr/>
                    <a:lstStyle/>
                    <a:p>
                      <a:pPr algn="ctr"/>
                      <a:r>
                        <a:rPr lang="it-IT" dirty="0">
                          <a:solidFill>
                            <a:srgbClr val="445469"/>
                          </a:solidFill>
                        </a:rPr>
                        <a:t>25 </a:t>
                      </a:r>
                      <a:r>
                        <a:rPr lang="it-IT" dirty="0" err="1">
                          <a:solidFill>
                            <a:srgbClr val="445469"/>
                          </a:solidFill>
                        </a:rPr>
                        <a:t>Mandays</a:t>
                      </a:r>
                      <a:endParaRPr lang="en-US" dirty="0">
                        <a:solidFill>
                          <a:srgbClr val="445469"/>
                        </a:solidFill>
                      </a:endParaRPr>
                    </a:p>
                  </a:txBody>
                  <a:tcPr/>
                </a:tc>
                <a:extLst>
                  <a:ext uri="{0D108BD9-81ED-4DB2-BD59-A6C34878D82A}">
                    <a16:rowId xmlns="" xmlns:a16="http://schemas.microsoft.com/office/drawing/2014/main" val="2768923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445469"/>
                          </a:solidFill>
                        </a:rPr>
                        <a:t>Data Integration Layer</a:t>
                      </a:r>
                      <a:endParaRPr lang="en-US" dirty="0">
                        <a:solidFill>
                          <a:srgbClr val="445469"/>
                        </a:solidFill>
                      </a:endParaRPr>
                    </a:p>
                  </a:txBody>
                  <a:tcPr/>
                </a:tc>
                <a:tc>
                  <a:txBody>
                    <a:bodyPr/>
                    <a:lstStyle/>
                    <a:p>
                      <a:r>
                        <a:rPr lang="it-IT" dirty="0" err="1">
                          <a:solidFill>
                            <a:srgbClr val="445469"/>
                          </a:solidFill>
                        </a:rPr>
                        <a:t>Configure</a:t>
                      </a:r>
                      <a:r>
                        <a:rPr lang="it-IT" dirty="0">
                          <a:solidFill>
                            <a:srgbClr val="445469"/>
                          </a:solidFill>
                        </a:rPr>
                        <a:t> SAP </a:t>
                      </a:r>
                      <a:r>
                        <a:rPr lang="it-IT" dirty="0" err="1">
                          <a:solidFill>
                            <a:srgbClr val="445469"/>
                          </a:solidFill>
                        </a:rPr>
                        <a:t>tables</a:t>
                      </a:r>
                      <a:r>
                        <a:rPr lang="it-IT" dirty="0">
                          <a:solidFill>
                            <a:srgbClr val="445469"/>
                          </a:solidFill>
                        </a:rPr>
                        <a:t> to be </a:t>
                      </a:r>
                      <a:r>
                        <a:rPr lang="it-IT" dirty="0" err="1">
                          <a:solidFill>
                            <a:srgbClr val="445469"/>
                          </a:solidFill>
                        </a:rPr>
                        <a:t>extracted</a:t>
                      </a:r>
                      <a:endParaRPr lang="en-US" dirty="0">
                        <a:solidFill>
                          <a:srgbClr val="445469"/>
                        </a:solidFill>
                      </a:endParaRPr>
                    </a:p>
                  </a:txBody>
                  <a:tcPr/>
                </a:tc>
                <a:tc>
                  <a:txBody>
                    <a:bodyPr/>
                    <a:lstStyle/>
                    <a:p>
                      <a:pPr algn="ctr"/>
                      <a:r>
                        <a:rPr lang="it-IT" dirty="0">
                          <a:solidFill>
                            <a:srgbClr val="445469"/>
                          </a:solidFill>
                        </a:rPr>
                        <a:t>1 </a:t>
                      </a:r>
                      <a:r>
                        <a:rPr lang="it-IT" dirty="0" err="1">
                          <a:solidFill>
                            <a:srgbClr val="445469"/>
                          </a:solidFill>
                        </a:rPr>
                        <a:t>Manday</a:t>
                      </a:r>
                      <a:r>
                        <a:rPr lang="it-IT" dirty="0">
                          <a:solidFill>
                            <a:srgbClr val="445469"/>
                          </a:solidFill>
                        </a:rPr>
                        <a:t>/</a:t>
                      </a:r>
                      <a:r>
                        <a:rPr lang="it-IT" dirty="0" err="1">
                          <a:solidFill>
                            <a:srgbClr val="445469"/>
                          </a:solidFill>
                        </a:rPr>
                        <a:t>table</a:t>
                      </a:r>
                      <a:endParaRPr lang="en-US" dirty="0">
                        <a:solidFill>
                          <a:srgbClr val="445469"/>
                        </a:solidFill>
                      </a:endParaRPr>
                    </a:p>
                  </a:txBody>
                  <a:tcPr/>
                </a:tc>
                <a:extLst>
                  <a:ext uri="{0D108BD9-81ED-4DB2-BD59-A6C34878D82A}">
                    <a16:rowId xmlns="" xmlns:a16="http://schemas.microsoft.com/office/drawing/2014/main" val="1900320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445469"/>
                          </a:solidFill>
                        </a:rPr>
                        <a:t>Data Integration Layer</a:t>
                      </a:r>
                      <a:endParaRPr lang="en-US" dirty="0">
                        <a:solidFill>
                          <a:srgbClr val="445469"/>
                        </a:solidFill>
                      </a:endParaRPr>
                    </a:p>
                  </a:txBody>
                  <a:tcPr/>
                </a:tc>
                <a:tc>
                  <a:txBody>
                    <a:bodyPr/>
                    <a:lstStyle/>
                    <a:p>
                      <a:r>
                        <a:rPr lang="it-IT" dirty="0" err="1">
                          <a:solidFill>
                            <a:srgbClr val="445469"/>
                          </a:solidFill>
                        </a:rPr>
                        <a:t>Implement</a:t>
                      </a:r>
                      <a:r>
                        <a:rPr lang="it-IT" dirty="0">
                          <a:solidFill>
                            <a:srgbClr val="445469"/>
                          </a:solidFill>
                        </a:rPr>
                        <a:t> SQL Server Integration Module – Connect, Parse, </a:t>
                      </a:r>
                      <a:r>
                        <a:rPr lang="it-IT" dirty="0" err="1">
                          <a:solidFill>
                            <a:srgbClr val="445469"/>
                          </a:solidFill>
                        </a:rPr>
                        <a:t>Get</a:t>
                      </a:r>
                      <a:r>
                        <a:rPr lang="it-IT" dirty="0">
                          <a:solidFill>
                            <a:srgbClr val="445469"/>
                          </a:solidFill>
                        </a:rPr>
                        <a:t> Delta</a:t>
                      </a:r>
                      <a:endParaRPr lang="en-US" dirty="0">
                        <a:solidFill>
                          <a:srgbClr val="445469"/>
                        </a:solidFill>
                      </a:endParaRPr>
                    </a:p>
                  </a:txBody>
                  <a:tcPr/>
                </a:tc>
                <a:tc>
                  <a:txBody>
                    <a:bodyPr/>
                    <a:lstStyle/>
                    <a:p>
                      <a:pPr algn="ctr"/>
                      <a:r>
                        <a:rPr lang="it-IT" dirty="0">
                          <a:solidFill>
                            <a:srgbClr val="445469"/>
                          </a:solidFill>
                        </a:rPr>
                        <a:t>15 </a:t>
                      </a:r>
                      <a:r>
                        <a:rPr lang="it-IT" dirty="0" err="1">
                          <a:solidFill>
                            <a:srgbClr val="445469"/>
                          </a:solidFill>
                        </a:rPr>
                        <a:t>Mandays</a:t>
                      </a:r>
                      <a:endParaRPr lang="en-US" dirty="0">
                        <a:solidFill>
                          <a:srgbClr val="445469"/>
                        </a:solidFill>
                      </a:endParaRPr>
                    </a:p>
                  </a:txBody>
                  <a:tcPr/>
                </a:tc>
                <a:extLst>
                  <a:ext uri="{0D108BD9-81ED-4DB2-BD59-A6C34878D82A}">
                    <a16:rowId xmlns="" xmlns:a16="http://schemas.microsoft.com/office/drawing/2014/main" val="4111047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445469"/>
                          </a:solidFill>
                        </a:rPr>
                        <a:t>Data Integration Layer</a:t>
                      </a:r>
                      <a:endParaRPr lang="en-US" dirty="0">
                        <a:solidFill>
                          <a:srgbClr val="445469"/>
                        </a:solidFill>
                      </a:endParaRPr>
                    </a:p>
                  </a:txBody>
                  <a:tcPr/>
                </a:tc>
                <a:tc>
                  <a:txBody>
                    <a:bodyPr/>
                    <a:lstStyle/>
                    <a:p>
                      <a:r>
                        <a:rPr lang="it-IT" dirty="0" err="1">
                          <a:solidFill>
                            <a:srgbClr val="445469"/>
                          </a:solidFill>
                        </a:rPr>
                        <a:t>Configure</a:t>
                      </a:r>
                      <a:r>
                        <a:rPr lang="it-IT" dirty="0">
                          <a:solidFill>
                            <a:srgbClr val="445469"/>
                          </a:solidFill>
                        </a:rPr>
                        <a:t> SQL Server Integration Module for MES</a:t>
                      </a:r>
                      <a:endParaRPr lang="en-US" dirty="0">
                        <a:solidFill>
                          <a:srgbClr val="445469"/>
                        </a:solidFill>
                      </a:endParaRPr>
                    </a:p>
                  </a:txBody>
                  <a:tcPr/>
                </a:tc>
                <a:tc>
                  <a:txBody>
                    <a:bodyPr/>
                    <a:lstStyle/>
                    <a:p>
                      <a:pPr algn="ctr"/>
                      <a:r>
                        <a:rPr lang="it-IT" dirty="0">
                          <a:solidFill>
                            <a:srgbClr val="445469"/>
                          </a:solidFill>
                        </a:rPr>
                        <a:t>10 </a:t>
                      </a:r>
                      <a:r>
                        <a:rPr lang="it-IT" dirty="0" err="1">
                          <a:solidFill>
                            <a:srgbClr val="445469"/>
                          </a:solidFill>
                        </a:rPr>
                        <a:t>Mandays</a:t>
                      </a:r>
                      <a:endParaRPr lang="en-US" dirty="0">
                        <a:solidFill>
                          <a:srgbClr val="445469"/>
                        </a:solidFill>
                      </a:endParaRPr>
                    </a:p>
                  </a:txBody>
                  <a:tcPr/>
                </a:tc>
                <a:extLst>
                  <a:ext uri="{0D108BD9-81ED-4DB2-BD59-A6C34878D82A}">
                    <a16:rowId xmlns="" xmlns:a16="http://schemas.microsoft.com/office/drawing/2014/main" val="588421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445469"/>
                          </a:solidFill>
                        </a:rPr>
                        <a:t>Data Integration Layer</a:t>
                      </a:r>
                      <a:endParaRPr lang="en-US" dirty="0">
                        <a:solidFill>
                          <a:srgbClr val="445469"/>
                        </a:solidFill>
                      </a:endParaRPr>
                    </a:p>
                  </a:txBody>
                  <a:tcPr/>
                </a:tc>
                <a:tc>
                  <a:txBody>
                    <a:bodyPr/>
                    <a:lstStyle/>
                    <a:p>
                      <a:r>
                        <a:rPr lang="it-IT" dirty="0" err="1">
                          <a:solidFill>
                            <a:srgbClr val="445469"/>
                          </a:solidFill>
                        </a:rPr>
                        <a:t>Implement</a:t>
                      </a:r>
                      <a:r>
                        <a:rPr lang="it-IT" dirty="0">
                          <a:solidFill>
                            <a:srgbClr val="445469"/>
                          </a:solidFill>
                        </a:rPr>
                        <a:t> Mainframe Integration Module – Connect, Parse, </a:t>
                      </a:r>
                      <a:r>
                        <a:rPr lang="it-IT" dirty="0" err="1">
                          <a:solidFill>
                            <a:srgbClr val="445469"/>
                          </a:solidFill>
                        </a:rPr>
                        <a:t>Get</a:t>
                      </a:r>
                      <a:r>
                        <a:rPr lang="it-IT" dirty="0">
                          <a:solidFill>
                            <a:srgbClr val="445469"/>
                          </a:solidFill>
                        </a:rPr>
                        <a:t> Delta</a:t>
                      </a:r>
                      <a:endParaRPr lang="en-US" dirty="0">
                        <a:solidFill>
                          <a:srgbClr val="445469"/>
                        </a:solidFill>
                      </a:endParaRPr>
                    </a:p>
                  </a:txBody>
                  <a:tcPr/>
                </a:tc>
                <a:tc>
                  <a:txBody>
                    <a:bodyPr/>
                    <a:lstStyle/>
                    <a:p>
                      <a:pPr algn="ctr"/>
                      <a:r>
                        <a:rPr lang="it-IT" dirty="0">
                          <a:solidFill>
                            <a:srgbClr val="445469"/>
                          </a:solidFill>
                        </a:rPr>
                        <a:t>40 </a:t>
                      </a:r>
                      <a:r>
                        <a:rPr lang="it-IT" dirty="0" err="1">
                          <a:solidFill>
                            <a:srgbClr val="445469"/>
                          </a:solidFill>
                        </a:rPr>
                        <a:t>Mandays</a:t>
                      </a:r>
                      <a:endParaRPr lang="en-US" dirty="0">
                        <a:solidFill>
                          <a:srgbClr val="445469"/>
                        </a:solidFill>
                      </a:endParaRPr>
                    </a:p>
                  </a:txBody>
                  <a:tcPr/>
                </a:tc>
                <a:extLst>
                  <a:ext uri="{0D108BD9-81ED-4DB2-BD59-A6C34878D82A}">
                    <a16:rowId xmlns="" xmlns:a16="http://schemas.microsoft.com/office/drawing/2014/main" val="18462237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445469"/>
                          </a:solidFill>
                        </a:rPr>
                        <a:t>Data Integration Layer</a:t>
                      </a:r>
                      <a:endParaRPr lang="en-US" dirty="0">
                        <a:solidFill>
                          <a:srgbClr val="445469"/>
                        </a:solidFill>
                      </a:endParaRPr>
                    </a:p>
                  </a:txBody>
                  <a:tcPr/>
                </a:tc>
                <a:tc>
                  <a:txBody>
                    <a:bodyPr/>
                    <a:lstStyle/>
                    <a:p>
                      <a:r>
                        <a:rPr lang="it-IT" dirty="0" err="1">
                          <a:solidFill>
                            <a:srgbClr val="445469"/>
                          </a:solidFill>
                        </a:rPr>
                        <a:t>Implement</a:t>
                      </a:r>
                      <a:r>
                        <a:rPr lang="it-IT" dirty="0">
                          <a:solidFill>
                            <a:srgbClr val="445469"/>
                          </a:solidFill>
                        </a:rPr>
                        <a:t> REST API Integration Module – Connect, Parse, </a:t>
                      </a:r>
                      <a:r>
                        <a:rPr lang="it-IT" dirty="0" err="1">
                          <a:solidFill>
                            <a:srgbClr val="445469"/>
                          </a:solidFill>
                        </a:rPr>
                        <a:t>Get</a:t>
                      </a:r>
                      <a:r>
                        <a:rPr lang="it-IT" dirty="0">
                          <a:solidFill>
                            <a:srgbClr val="445469"/>
                          </a:solidFill>
                        </a:rPr>
                        <a:t> Delta</a:t>
                      </a:r>
                      <a:endParaRPr lang="en-US" dirty="0">
                        <a:solidFill>
                          <a:srgbClr val="445469"/>
                        </a:solidFill>
                      </a:endParaRPr>
                    </a:p>
                  </a:txBody>
                  <a:tcPr/>
                </a:tc>
                <a:tc>
                  <a:txBody>
                    <a:bodyPr/>
                    <a:lstStyle/>
                    <a:p>
                      <a:pPr algn="ctr"/>
                      <a:r>
                        <a:rPr lang="it-IT" dirty="0">
                          <a:solidFill>
                            <a:srgbClr val="445469"/>
                          </a:solidFill>
                        </a:rPr>
                        <a:t>15 </a:t>
                      </a:r>
                      <a:r>
                        <a:rPr lang="it-IT" dirty="0" err="1">
                          <a:solidFill>
                            <a:srgbClr val="445469"/>
                          </a:solidFill>
                        </a:rPr>
                        <a:t>Mandays</a:t>
                      </a:r>
                      <a:endParaRPr lang="en-US" dirty="0">
                        <a:solidFill>
                          <a:srgbClr val="445469"/>
                        </a:solidFill>
                      </a:endParaRPr>
                    </a:p>
                  </a:txBody>
                  <a:tcPr/>
                </a:tc>
                <a:extLst>
                  <a:ext uri="{0D108BD9-81ED-4DB2-BD59-A6C34878D82A}">
                    <a16:rowId xmlns="" xmlns:a16="http://schemas.microsoft.com/office/drawing/2014/main" val="312921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445469"/>
                          </a:solidFill>
                        </a:rPr>
                        <a:t>Data Integration Layer</a:t>
                      </a:r>
                      <a:endParaRPr lang="en-US" dirty="0">
                        <a:solidFill>
                          <a:srgbClr val="445469"/>
                        </a:solidFill>
                      </a:endParaRPr>
                    </a:p>
                  </a:txBody>
                  <a:tcPr/>
                </a:tc>
                <a:tc>
                  <a:txBody>
                    <a:bodyPr/>
                    <a:lstStyle/>
                    <a:p>
                      <a:r>
                        <a:rPr lang="it-IT" dirty="0" err="1">
                          <a:solidFill>
                            <a:srgbClr val="445469"/>
                          </a:solidFill>
                        </a:rPr>
                        <a:t>Configure</a:t>
                      </a:r>
                      <a:r>
                        <a:rPr lang="it-IT" dirty="0">
                          <a:solidFill>
                            <a:srgbClr val="445469"/>
                          </a:solidFill>
                        </a:rPr>
                        <a:t> API Integration Module for Zucchetti</a:t>
                      </a:r>
                      <a:endParaRPr lang="en-US" dirty="0">
                        <a:solidFill>
                          <a:srgbClr val="445469"/>
                        </a:solidFill>
                      </a:endParaRPr>
                    </a:p>
                  </a:txBody>
                  <a:tcPr/>
                </a:tc>
                <a:tc>
                  <a:txBody>
                    <a:bodyPr/>
                    <a:lstStyle/>
                    <a:p>
                      <a:pPr algn="ctr"/>
                      <a:r>
                        <a:rPr lang="it-IT" dirty="0">
                          <a:solidFill>
                            <a:srgbClr val="445469"/>
                          </a:solidFill>
                        </a:rPr>
                        <a:t>10 </a:t>
                      </a:r>
                      <a:r>
                        <a:rPr lang="it-IT" dirty="0" err="1">
                          <a:solidFill>
                            <a:srgbClr val="445469"/>
                          </a:solidFill>
                        </a:rPr>
                        <a:t>Mandays</a:t>
                      </a:r>
                      <a:endParaRPr lang="en-US" dirty="0">
                        <a:solidFill>
                          <a:srgbClr val="445469"/>
                        </a:solidFill>
                      </a:endParaRPr>
                    </a:p>
                  </a:txBody>
                  <a:tcPr/>
                </a:tc>
                <a:extLst>
                  <a:ext uri="{0D108BD9-81ED-4DB2-BD59-A6C34878D82A}">
                    <a16:rowId xmlns="" xmlns:a16="http://schemas.microsoft.com/office/drawing/2014/main" val="39964624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trike="sngStrike" dirty="0">
                          <a:solidFill>
                            <a:srgbClr val="9F9F9F"/>
                          </a:solidFill>
                        </a:rPr>
                        <a:t>Data Integration Layer</a:t>
                      </a:r>
                      <a:endParaRPr lang="en-US" strike="sngStrike" dirty="0">
                        <a:solidFill>
                          <a:srgbClr val="9F9F9F"/>
                        </a:solidFill>
                      </a:endParaRPr>
                    </a:p>
                  </a:txBody>
                  <a:tcPr/>
                </a:tc>
                <a:tc>
                  <a:txBody>
                    <a:bodyPr/>
                    <a:lstStyle/>
                    <a:p>
                      <a:r>
                        <a:rPr lang="it-IT" strike="sngStrike" dirty="0" err="1">
                          <a:solidFill>
                            <a:srgbClr val="9F9F9F"/>
                          </a:solidFill>
                        </a:rPr>
                        <a:t>Implement</a:t>
                      </a:r>
                      <a:r>
                        <a:rPr lang="it-IT" strike="sngStrike" dirty="0">
                          <a:solidFill>
                            <a:srgbClr val="9F9F9F"/>
                          </a:solidFill>
                        </a:rPr>
                        <a:t> SQL Server Integration Module – Connect, Parse, </a:t>
                      </a:r>
                      <a:r>
                        <a:rPr lang="it-IT" strike="sngStrike" dirty="0" err="1">
                          <a:solidFill>
                            <a:srgbClr val="9F9F9F"/>
                          </a:solidFill>
                        </a:rPr>
                        <a:t>Get</a:t>
                      </a:r>
                      <a:r>
                        <a:rPr lang="it-IT" strike="sngStrike" dirty="0">
                          <a:solidFill>
                            <a:srgbClr val="9F9F9F"/>
                          </a:solidFill>
                        </a:rPr>
                        <a:t> Delta</a:t>
                      </a:r>
                      <a:endParaRPr lang="en-US" strike="sngStrike" dirty="0">
                        <a:solidFill>
                          <a:srgbClr val="9F9F9F"/>
                        </a:solidFill>
                      </a:endParaRPr>
                    </a:p>
                  </a:txBody>
                  <a:tcPr/>
                </a:tc>
                <a:tc>
                  <a:txBody>
                    <a:bodyPr/>
                    <a:lstStyle/>
                    <a:p>
                      <a:pPr algn="ctr"/>
                      <a:r>
                        <a:rPr lang="it-IT" strike="sngStrike" dirty="0">
                          <a:solidFill>
                            <a:srgbClr val="9F9F9F"/>
                          </a:solidFill>
                        </a:rPr>
                        <a:t>15 </a:t>
                      </a:r>
                      <a:r>
                        <a:rPr lang="it-IT" strike="sngStrike" dirty="0" err="1">
                          <a:solidFill>
                            <a:srgbClr val="9F9F9F"/>
                          </a:solidFill>
                        </a:rPr>
                        <a:t>Mandays</a:t>
                      </a:r>
                      <a:endParaRPr lang="en-US" strike="sngStrike" dirty="0">
                        <a:solidFill>
                          <a:srgbClr val="9F9F9F"/>
                        </a:solidFill>
                      </a:endParaRPr>
                    </a:p>
                  </a:txBody>
                  <a:tcPr/>
                </a:tc>
                <a:extLst>
                  <a:ext uri="{0D108BD9-81ED-4DB2-BD59-A6C34878D82A}">
                    <a16:rowId xmlns="" xmlns:a16="http://schemas.microsoft.com/office/drawing/2014/main" val="39445710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445469"/>
                          </a:solidFill>
                        </a:rPr>
                        <a:t>Data Integration Layer</a:t>
                      </a:r>
                      <a:endParaRPr lang="en-US" dirty="0">
                        <a:solidFill>
                          <a:srgbClr val="445469"/>
                        </a:solidFill>
                      </a:endParaRPr>
                    </a:p>
                  </a:txBody>
                  <a:tcPr/>
                </a:tc>
                <a:tc>
                  <a:txBody>
                    <a:bodyPr/>
                    <a:lstStyle/>
                    <a:p>
                      <a:r>
                        <a:rPr lang="it-IT" dirty="0" err="1">
                          <a:solidFill>
                            <a:srgbClr val="445469"/>
                          </a:solidFill>
                        </a:rPr>
                        <a:t>Configure</a:t>
                      </a:r>
                      <a:r>
                        <a:rPr lang="it-IT" dirty="0">
                          <a:solidFill>
                            <a:srgbClr val="445469"/>
                          </a:solidFill>
                        </a:rPr>
                        <a:t> SQL Server Integration Module for Mission Tracker</a:t>
                      </a:r>
                      <a:endParaRPr lang="en-US" dirty="0">
                        <a:solidFill>
                          <a:srgbClr val="445469"/>
                        </a:solidFill>
                      </a:endParaRPr>
                    </a:p>
                  </a:txBody>
                  <a:tcPr/>
                </a:tc>
                <a:tc>
                  <a:txBody>
                    <a:bodyPr/>
                    <a:lstStyle/>
                    <a:p>
                      <a:pPr algn="ctr"/>
                      <a:r>
                        <a:rPr lang="it-IT" dirty="0">
                          <a:solidFill>
                            <a:srgbClr val="445469"/>
                          </a:solidFill>
                        </a:rPr>
                        <a:t>10 </a:t>
                      </a:r>
                      <a:r>
                        <a:rPr lang="it-IT" dirty="0" err="1">
                          <a:solidFill>
                            <a:srgbClr val="445469"/>
                          </a:solidFill>
                        </a:rPr>
                        <a:t>Mandays</a:t>
                      </a:r>
                      <a:endParaRPr lang="en-US" dirty="0">
                        <a:solidFill>
                          <a:srgbClr val="445469"/>
                        </a:solidFill>
                      </a:endParaRPr>
                    </a:p>
                  </a:txBody>
                  <a:tcPr/>
                </a:tc>
                <a:extLst>
                  <a:ext uri="{0D108BD9-81ED-4DB2-BD59-A6C34878D82A}">
                    <a16:rowId xmlns="" xmlns:a16="http://schemas.microsoft.com/office/drawing/2014/main" val="2472943240"/>
                  </a:ext>
                </a:extLst>
              </a:tr>
              <a:tr h="370840">
                <a:tc>
                  <a:txBody>
                    <a:bodyPr/>
                    <a:lstStyle/>
                    <a:p>
                      <a:pPr algn="ctr"/>
                      <a:r>
                        <a:rPr lang="it-IT" dirty="0">
                          <a:solidFill>
                            <a:srgbClr val="445469"/>
                          </a:solidFill>
                        </a:rPr>
                        <a:t>…</a:t>
                      </a:r>
                      <a:endParaRPr lang="en-US" dirty="0">
                        <a:solidFill>
                          <a:srgbClr val="445469"/>
                        </a:solidFill>
                      </a:endParaRPr>
                    </a:p>
                  </a:txBody>
                  <a:tcPr/>
                </a:tc>
                <a:tc>
                  <a:txBody>
                    <a:bodyPr/>
                    <a:lstStyle/>
                    <a:p>
                      <a:pPr algn="ctr"/>
                      <a:r>
                        <a:rPr lang="it-IT" dirty="0">
                          <a:solidFill>
                            <a:srgbClr val="445469"/>
                          </a:solidFill>
                        </a:rPr>
                        <a:t>…</a:t>
                      </a:r>
                      <a:endParaRPr lang="en-US" dirty="0">
                        <a:solidFill>
                          <a:srgbClr val="445469"/>
                        </a:solidFill>
                      </a:endParaRPr>
                    </a:p>
                  </a:txBody>
                  <a:tcPr/>
                </a:tc>
                <a:tc>
                  <a:txBody>
                    <a:bodyPr/>
                    <a:lstStyle/>
                    <a:p>
                      <a:pPr algn="ctr"/>
                      <a:r>
                        <a:rPr lang="it-IT" dirty="0">
                          <a:solidFill>
                            <a:srgbClr val="445469"/>
                          </a:solidFill>
                        </a:rPr>
                        <a:t>…</a:t>
                      </a:r>
                      <a:endParaRPr lang="en-US" dirty="0">
                        <a:solidFill>
                          <a:srgbClr val="445469"/>
                        </a:solidFill>
                      </a:endParaRPr>
                    </a:p>
                  </a:txBody>
                  <a:tcPr/>
                </a:tc>
                <a:extLst>
                  <a:ext uri="{0D108BD9-81ED-4DB2-BD59-A6C34878D82A}">
                    <a16:rowId xmlns="" xmlns:a16="http://schemas.microsoft.com/office/drawing/2014/main" val="2410804411"/>
                  </a:ext>
                </a:extLst>
              </a:tr>
            </a:tbl>
          </a:graphicData>
        </a:graphic>
      </p:graphicFrame>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fontScale="70000" lnSpcReduction="20000"/>
          </a:bodyPr>
          <a:lstStyle/>
          <a:p>
            <a:pPr marL="0" indent="0">
              <a:spcBef>
                <a:spcPts val="0"/>
              </a:spcBef>
              <a:spcAft>
                <a:spcPts val="1800"/>
              </a:spcAft>
              <a:buNone/>
            </a:pPr>
            <a:r>
              <a:rPr lang="en-US" b="1" dirty="0">
                <a:solidFill>
                  <a:srgbClr val="E96B56"/>
                </a:solidFill>
              </a:rPr>
              <a:t>Software Architecture </a:t>
            </a:r>
            <a:r>
              <a:rPr lang="en-US" dirty="0"/>
              <a:t>must become:</a:t>
            </a:r>
          </a:p>
          <a:p>
            <a:pPr marL="0" indent="0">
              <a:spcBef>
                <a:spcPts val="0"/>
              </a:spcBef>
              <a:spcAft>
                <a:spcPts val="1800"/>
              </a:spcAft>
              <a:buNone/>
            </a:pPr>
            <a:r>
              <a:rPr lang="en-US" dirty="0"/>
              <a:t>	3. the managerial basis for </a:t>
            </a:r>
            <a:r>
              <a:rPr lang="en-US" b="1" dirty="0"/>
              <a:t>cost estimation </a:t>
            </a:r>
            <a:r>
              <a:rPr lang="en-US" dirty="0"/>
              <a:t>and process management</a:t>
            </a:r>
          </a:p>
        </p:txBody>
      </p:sp>
    </p:spTree>
    <p:extLst>
      <p:ext uri="{BB962C8B-B14F-4D97-AF65-F5344CB8AC3E}">
        <p14:creationId xmlns:p14="http://schemas.microsoft.com/office/powerpoint/2010/main" val="3078157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Connector: Elbow 133">
            <a:extLst>
              <a:ext uri="{FF2B5EF4-FFF2-40B4-BE49-F238E27FC236}">
                <a16:creationId xmlns="" xmlns:a16="http://schemas.microsoft.com/office/drawing/2014/main" id="{E0C5D04E-234E-4CFC-8C8E-4D8E0432BB87}"/>
              </a:ext>
            </a:extLst>
          </p:cNvPr>
          <p:cNvCxnSpPr>
            <a:cxnSpLocks/>
            <a:stCxn id="61" idx="0"/>
            <a:endCxn id="72" idx="3"/>
          </p:cNvCxnSpPr>
          <p:nvPr/>
        </p:nvCxnSpPr>
        <p:spPr>
          <a:xfrm rot="16200000" flipV="1">
            <a:off x="6243291" y="799827"/>
            <a:ext cx="3422255" cy="5717193"/>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fontScale="70000" lnSpcReduction="20000"/>
          </a:bodyPr>
          <a:lstStyle/>
          <a:p>
            <a:pPr marL="0" indent="0">
              <a:spcBef>
                <a:spcPts val="0"/>
              </a:spcBef>
              <a:spcAft>
                <a:spcPts val="1800"/>
              </a:spcAft>
              <a:buNone/>
            </a:pPr>
            <a:r>
              <a:rPr lang="en-US" b="1" dirty="0">
                <a:solidFill>
                  <a:srgbClr val="E96B56"/>
                </a:solidFill>
              </a:rPr>
              <a:t>Software Architecture </a:t>
            </a:r>
            <a:r>
              <a:rPr lang="en-US" dirty="0"/>
              <a:t>must become:</a:t>
            </a:r>
          </a:p>
          <a:p>
            <a:pPr marL="0" indent="0">
              <a:spcBef>
                <a:spcPts val="0"/>
              </a:spcBef>
              <a:spcAft>
                <a:spcPts val="1800"/>
              </a:spcAft>
              <a:buNone/>
            </a:pPr>
            <a:r>
              <a:rPr lang="en-US" dirty="0"/>
              <a:t>	3. the managerial basis for cost estimation and </a:t>
            </a:r>
            <a:r>
              <a:rPr lang="en-US" b="1" dirty="0"/>
              <a:t>process management</a:t>
            </a:r>
          </a:p>
        </p:txBody>
      </p:sp>
      <p:grpSp>
        <p:nvGrpSpPr>
          <p:cNvPr id="9" name="Group 8">
            <a:extLst>
              <a:ext uri="{FF2B5EF4-FFF2-40B4-BE49-F238E27FC236}">
                <a16:creationId xmlns="" xmlns:a16="http://schemas.microsoft.com/office/drawing/2014/main" id="{F4841DD3-CAE0-42F5-B807-6E17D7B8F4AB}"/>
              </a:ext>
            </a:extLst>
          </p:cNvPr>
          <p:cNvGrpSpPr/>
          <p:nvPr/>
        </p:nvGrpSpPr>
        <p:grpSpPr>
          <a:xfrm>
            <a:off x="838200" y="1447179"/>
            <a:ext cx="2312267" cy="5300234"/>
            <a:chOff x="3908539" y="1440044"/>
            <a:chExt cx="2312267" cy="5300234"/>
          </a:xfrm>
        </p:grpSpPr>
        <p:sp>
          <p:nvSpPr>
            <p:cNvPr id="10" name="Rectangle 9">
              <a:extLst>
                <a:ext uri="{FF2B5EF4-FFF2-40B4-BE49-F238E27FC236}">
                  <a16:creationId xmlns="" xmlns:a16="http://schemas.microsoft.com/office/drawing/2014/main" id="{0EF639A5-5CDA-4B27-BADC-BF3DAD61E444}"/>
                </a:ext>
              </a:extLst>
            </p:cNvPr>
            <p:cNvSpPr/>
            <p:nvPr/>
          </p:nvSpPr>
          <p:spPr>
            <a:xfrm>
              <a:off x="3908539" y="1440044"/>
              <a:ext cx="2312267" cy="5300234"/>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Data Integration</a:t>
              </a:r>
              <a:r>
                <a:rPr lang="en-US" sz="1600" b="1" dirty="0">
                  <a:solidFill>
                    <a:srgbClr val="445469"/>
                  </a:solidFill>
                </a:rPr>
                <a:t> Layer</a:t>
              </a:r>
              <a:endParaRPr lang="it-IT" sz="1600" b="1" dirty="0">
                <a:solidFill>
                  <a:srgbClr val="445469"/>
                </a:solidFill>
              </a:endParaRPr>
            </a:p>
          </p:txBody>
        </p:sp>
        <p:sp>
          <p:nvSpPr>
            <p:cNvPr id="11" name="Rectangle 10">
              <a:extLst>
                <a:ext uri="{FF2B5EF4-FFF2-40B4-BE49-F238E27FC236}">
                  <a16:creationId xmlns="" xmlns:a16="http://schemas.microsoft.com/office/drawing/2014/main" id="{3108771D-0258-4876-AE97-0A0E99A4E6B5}"/>
                </a:ext>
              </a:extLst>
            </p:cNvPr>
            <p:cNvSpPr/>
            <p:nvPr/>
          </p:nvSpPr>
          <p:spPr>
            <a:xfrm>
              <a:off x="4204487" y="331281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2" name="Rectangle 11">
              <a:extLst>
                <a:ext uri="{FF2B5EF4-FFF2-40B4-BE49-F238E27FC236}">
                  <a16:creationId xmlns="" xmlns:a16="http://schemas.microsoft.com/office/drawing/2014/main" id="{D959FA9A-F14E-4510-91A7-19459A678494}"/>
                </a:ext>
              </a:extLst>
            </p:cNvPr>
            <p:cNvSpPr/>
            <p:nvPr/>
          </p:nvSpPr>
          <p:spPr>
            <a:xfrm>
              <a:off x="4204487" y="298682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3" name="Rectangle 12">
              <a:extLst>
                <a:ext uri="{FF2B5EF4-FFF2-40B4-BE49-F238E27FC236}">
                  <a16:creationId xmlns="" xmlns:a16="http://schemas.microsoft.com/office/drawing/2014/main" id="{F42A8211-04AF-41F2-9C8D-956FA6AEE63F}"/>
                </a:ext>
              </a:extLst>
            </p:cNvPr>
            <p:cNvSpPr/>
            <p:nvPr/>
          </p:nvSpPr>
          <p:spPr>
            <a:xfrm>
              <a:off x="4204487" y="233482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4" name="Rectangle 13">
              <a:extLst>
                <a:ext uri="{FF2B5EF4-FFF2-40B4-BE49-F238E27FC236}">
                  <a16:creationId xmlns="" xmlns:a16="http://schemas.microsoft.com/office/drawing/2014/main" id="{132FBE74-8FBB-4E82-B3FD-3684CF93D5D4}"/>
                </a:ext>
              </a:extLst>
            </p:cNvPr>
            <p:cNvSpPr/>
            <p:nvPr/>
          </p:nvSpPr>
          <p:spPr>
            <a:xfrm>
              <a:off x="4204487" y="266082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5" name="Rectangle 14">
              <a:extLst>
                <a:ext uri="{FF2B5EF4-FFF2-40B4-BE49-F238E27FC236}">
                  <a16:creationId xmlns="" xmlns:a16="http://schemas.microsoft.com/office/drawing/2014/main" id="{2B24DFF5-7A16-48CA-8728-A8B6BADB8C6D}"/>
                </a:ext>
              </a:extLst>
            </p:cNvPr>
            <p:cNvSpPr/>
            <p:nvPr/>
          </p:nvSpPr>
          <p:spPr>
            <a:xfrm>
              <a:off x="4049300" y="194016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16" name="Rectangle 15">
              <a:extLst>
                <a:ext uri="{FF2B5EF4-FFF2-40B4-BE49-F238E27FC236}">
                  <a16:creationId xmlns="" xmlns:a16="http://schemas.microsoft.com/office/drawing/2014/main" id="{FF535DE8-0707-4622-974F-F25E889C1EDE}"/>
                </a:ext>
              </a:extLst>
            </p:cNvPr>
            <p:cNvSpPr/>
            <p:nvPr/>
          </p:nvSpPr>
          <p:spPr>
            <a:xfrm>
              <a:off x="5292281" y="331281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7" name="Rectangle 16">
              <a:extLst>
                <a:ext uri="{FF2B5EF4-FFF2-40B4-BE49-F238E27FC236}">
                  <a16:creationId xmlns="" xmlns:a16="http://schemas.microsoft.com/office/drawing/2014/main" id="{44E4B07B-03C1-4599-AB10-9E1B57694058}"/>
                </a:ext>
              </a:extLst>
            </p:cNvPr>
            <p:cNvSpPr/>
            <p:nvPr/>
          </p:nvSpPr>
          <p:spPr>
            <a:xfrm>
              <a:off x="5292281" y="298682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8" name="Rectangle 17">
              <a:extLst>
                <a:ext uri="{FF2B5EF4-FFF2-40B4-BE49-F238E27FC236}">
                  <a16:creationId xmlns="" xmlns:a16="http://schemas.microsoft.com/office/drawing/2014/main" id="{D1C49E36-3036-4B4F-B5E3-DE8B64E2D52A}"/>
                </a:ext>
              </a:extLst>
            </p:cNvPr>
            <p:cNvSpPr/>
            <p:nvPr/>
          </p:nvSpPr>
          <p:spPr>
            <a:xfrm>
              <a:off x="5292281" y="233482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9" name="Rectangle 18">
              <a:extLst>
                <a:ext uri="{FF2B5EF4-FFF2-40B4-BE49-F238E27FC236}">
                  <a16:creationId xmlns="" xmlns:a16="http://schemas.microsoft.com/office/drawing/2014/main" id="{180E05BD-CC2B-4F08-99F3-86545138A76B}"/>
                </a:ext>
              </a:extLst>
            </p:cNvPr>
            <p:cNvSpPr/>
            <p:nvPr/>
          </p:nvSpPr>
          <p:spPr>
            <a:xfrm>
              <a:off x="5292281" y="266082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20" name="Rectangle 19">
              <a:extLst>
                <a:ext uri="{FF2B5EF4-FFF2-40B4-BE49-F238E27FC236}">
                  <a16:creationId xmlns="" xmlns:a16="http://schemas.microsoft.com/office/drawing/2014/main" id="{C8092268-FE8E-4EA6-AF61-E6C4B0A38A5A}"/>
                </a:ext>
              </a:extLst>
            </p:cNvPr>
            <p:cNvSpPr/>
            <p:nvPr/>
          </p:nvSpPr>
          <p:spPr>
            <a:xfrm>
              <a:off x="5137094" y="194016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21" name="Rectangle 20">
              <a:extLst>
                <a:ext uri="{FF2B5EF4-FFF2-40B4-BE49-F238E27FC236}">
                  <a16:creationId xmlns="" xmlns:a16="http://schemas.microsoft.com/office/drawing/2014/main" id="{724D91D7-1278-4985-BAAB-747FB268859B}"/>
                </a:ext>
              </a:extLst>
            </p:cNvPr>
            <p:cNvSpPr/>
            <p:nvPr/>
          </p:nvSpPr>
          <p:spPr>
            <a:xfrm>
              <a:off x="4206631" y="521715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22" name="Rectangle 21">
              <a:extLst>
                <a:ext uri="{FF2B5EF4-FFF2-40B4-BE49-F238E27FC236}">
                  <a16:creationId xmlns="" xmlns:a16="http://schemas.microsoft.com/office/drawing/2014/main" id="{FDD3576E-B489-4823-9C68-F18361DEFE68}"/>
                </a:ext>
              </a:extLst>
            </p:cNvPr>
            <p:cNvSpPr/>
            <p:nvPr/>
          </p:nvSpPr>
          <p:spPr>
            <a:xfrm>
              <a:off x="4206631" y="489116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23" name="Rectangle 22">
              <a:extLst>
                <a:ext uri="{FF2B5EF4-FFF2-40B4-BE49-F238E27FC236}">
                  <a16:creationId xmlns="" xmlns:a16="http://schemas.microsoft.com/office/drawing/2014/main" id="{39B32ABC-1779-470D-A61A-78A2807B28B0}"/>
                </a:ext>
              </a:extLst>
            </p:cNvPr>
            <p:cNvSpPr/>
            <p:nvPr/>
          </p:nvSpPr>
          <p:spPr>
            <a:xfrm>
              <a:off x="4206631" y="423916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24" name="Rectangle 23">
              <a:extLst>
                <a:ext uri="{FF2B5EF4-FFF2-40B4-BE49-F238E27FC236}">
                  <a16:creationId xmlns="" xmlns:a16="http://schemas.microsoft.com/office/drawing/2014/main" id="{68B89DEB-12F3-4DD4-BF52-EB3B3F57A937}"/>
                </a:ext>
              </a:extLst>
            </p:cNvPr>
            <p:cNvSpPr/>
            <p:nvPr/>
          </p:nvSpPr>
          <p:spPr>
            <a:xfrm>
              <a:off x="4206631" y="456516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25" name="Rectangle 24">
              <a:extLst>
                <a:ext uri="{FF2B5EF4-FFF2-40B4-BE49-F238E27FC236}">
                  <a16:creationId xmlns="" xmlns:a16="http://schemas.microsoft.com/office/drawing/2014/main" id="{3E6CB580-26D8-4765-808C-D19EA93F7583}"/>
                </a:ext>
              </a:extLst>
            </p:cNvPr>
            <p:cNvSpPr/>
            <p:nvPr/>
          </p:nvSpPr>
          <p:spPr>
            <a:xfrm>
              <a:off x="4051444" y="384450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26" name="Rectangle 25">
              <a:extLst>
                <a:ext uri="{FF2B5EF4-FFF2-40B4-BE49-F238E27FC236}">
                  <a16:creationId xmlns="" xmlns:a16="http://schemas.microsoft.com/office/drawing/2014/main" id="{C90B0917-C797-4922-AEEA-485AA291E943}"/>
                </a:ext>
              </a:extLst>
            </p:cNvPr>
            <p:cNvSpPr/>
            <p:nvPr/>
          </p:nvSpPr>
          <p:spPr>
            <a:xfrm>
              <a:off x="5294425" y="521715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27" name="Rectangle 26">
              <a:extLst>
                <a:ext uri="{FF2B5EF4-FFF2-40B4-BE49-F238E27FC236}">
                  <a16:creationId xmlns="" xmlns:a16="http://schemas.microsoft.com/office/drawing/2014/main" id="{6CA38786-2AF9-4FD6-8BF7-9CCE7FF899C0}"/>
                </a:ext>
              </a:extLst>
            </p:cNvPr>
            <p:cNvSpPr/>
            <p:nvPr/>
          </p:nvSpPr>
          <p:spPr>
            <a:xfrm>
              <a:off x="5294425" y="489116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28" name="Rectangle 27">
              <a:extLst>
                <a:ext uri="{FF2B5EF4-FFF2-40B4-BE49-F238E27FC236}">
                  <a16:creationId xmlns="" xmlns:a16="http://schemas.microsoft.com/office/drawing/2014/main" id="{AF958137-2D8F-4C27-A39E-1ADD24FC95AA}"/>
                </a:ext>
              </a:extLst>
            </p:cNvPr>
            <p:cNvSpPr/>
            <p:nvPr/>
          </p:nvSpPr>
          <p:spPr>
            <a:xfrm>
              <a:off x="5294425" y="423916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29" name="Rectangle 28">
              <a:extLst>
                <a:ext uri="{FF2B5EF4-FFF2-40B4-BE49-F238E27FC236}">
                  <a16:creationId xmlns="" xmlns:a16="http://schemas.microsoft.com/office/drawing/2014/main" id="{45DCE5F5-D7AD-4D18-8200-2F2686C9DD62}"/>
                </a:ext>
              </a:extLst>
            </p:cNvPr>
            <p:cNvSpPr/>
            <p:nvPr/>
          </p:nvSpPr>
          <p:spPr>
            <a:xfrm>
              <a:off x="5294425" y="456516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30" name="Rectangle 29">
              <a:extLst>
                <a:ext uri="{FF2B5EF4-FFF2-40B4-BE49-F238E27FC236}">
                  <a16:creationId xmlns="" xmlns:a16="http://schemas.microsoft.com/office/drawing/2014/main" id="{6181BA6F-0616-40B2-9447-94360F879F8A}"/>
                </a:ext>
              </a:extLst>
            </p:cNvPr>
            <p:cNvSpPr/>
            <p:nvPr/>
          </p:nvSpPr>
          <p:spPr>
            <a:xfrm>
              <a:off x="5139238" y="384450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grpSp>
          <p:nvGrpSpPr>
            <p:cNvPr id="31" name="Group 30">
              <a:extLst>
                <a:ext uri="{FF2B5EF4-FFF2-40B4-BE49-F238E27FC236}">
                  <a16:creationId xmlns="" xmlns:a16="http://schemas.microsoft.com/office/drawing/2014/main" id="{F3D3DD62-7706-4423-A071-E4E7D92D3826}"/>
                </a:ext>
              </a:extLst>
            </p:cNvPr>
            <p:cNvGrpSpPr/>
            <p:nvPr/>
          </p:nvGrpSpPr>
          <p:grpSpPr>
            <a:xfrm>
              <a:off x="4281353" y="5654977"/>
              <a:ext cx="1666479" cy="952241"/>
              <a:chOff x="7253677" y="1606943"/>
              <a:chExt cx="1666479" cy="952241"/>
            </a:xfrm>
          </p:grpSpPr>
          <p:grpSp>
            <p:nvGrpSpPr>
              <p:cNvPr id="32" name="Group 31">
                <a:extLst>
                  <a:ext uri="{FF2B5EF4-FFF2-40B4-BE49-F238E27FC236}">
                    <a16:creationId xmlns="" xmlns:a16="http://schemas.microsoft.com/office/drawing/2014/main" id="{94A117B1-0E26-4880-836F-9F2764388DFB}"/>
                  </a:ext>
                </a:extLst>
              </p:cNvPr>
              <p:cNvGrpSpPr/>
              <p:nvPr/>
            </p:nvGrpSpPr>
            <p:grpSpPr>
              <a:xfrm>
                <a:off x="7337931" y="1852755"/>
                <a:ext cx="1497970" cy="658041"/>
                <a:chOff x="6875582" y="1981373"/>
                <a:chExt cx="1497970" cy="658041"/>
              </a:xfrm>
            </p:grpSpPr>
            <p:sp>
              <p:nvSpPr>
                <p:cNvPr id="34" name="Rectangle 33">
                  <a:extLst>
                    <a:ext uri="{FF2B5EF4-FFF2-40B4-BE49-F238E27FC236}">
                      <a16:creationId xmlns="" xmlns:a16="http://schemas.microsoft.com/office/drawing/2014/main" id="{FE8B2C6B-9408-4182-8D73-BAA87F335122}"/>
                    </a:ext>
                  </a:extLst>
                </p:cNvPr>
                <p:cNvSpPr/>
                <p:nvPr/>
              </p:nvSpPr>
              <p:spPr>
                <a:xfrm>
                  <a:off x="7659058" y="233378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35" name="Rectangle 34">
                  <a:extLst>
                    <a:ext uri="{FF2B5EF4-FFF2-40B4-BE49-F238E27FC236}">
                      <a16:creationId xmlns="" xmlns:a16="http://schemas.microsoft.com/office/drawing/2014/main" id="{54EFE7CE-5650-4F0E-9044-2FE2508FDCB3}"/>
                    </a:ext>
                  </a:extLst>
                </p:cNvPr>
                <p:cNvSpPr/>
                <p:nvPr/>
              </p:nvSpPr>
              <p:spPr>
                <a:xfrm>
                  <a:off x="6875582" y="233378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36" name="Rectangle 35">
                  <a:extLst>
                    <a:ext uri="{FF2B5EF4-FFF2-40B4-BE49-F238E27FC236}">
                      <a16:creationId xmlns="" xmlns:a16="http://schemas.microsoft.com/office/drawing/2014/main" id="{965197DE-4FD5-42BA-8E17-ACE3DEEB2D31}"/>
                    </a:ext>
                  </a:extLst>
                </p:cNvPr>
                <p:cNvSpPr/>
                <p:nvPr/>
              </p:nvSpPr>
              <p:spPr>
                <a:xfrm>
                  <a:off x="6882117" y="198137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37" name="Rectangle 36">
                  <a:extLst>
                    <a:ext uri="{FF2B5EF4-FFF2-40B4-BE49-F238E27FC236}">
                      <a16:creationId xmlns="" xmlns:a16="http://schemas.microsoft.com/office/drawing/2014/main" id="{C365DB40-4ADA-49FE-B064-6C5FA0032266}"/>
                    </a:ext>
                  </a:extLst>
                </p:cNvPr>
                <p:cNvSpPr/>
                <p:nvPr/>
              </p:nvSpPr>
              <p:spPr>
                <a:xfrm>
                  <a:off x="7659058" y="198137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grpSp>
          <p:sp>
            <p:nvSpPr>
              <p:cNvPr id="33" name="Rectangle 32">
                <a:extLst>
                  <a:ext uri="{FF2B5EF4-FFF2-40B4-BE49-F238E27FC236}">
                    <a16:creationId xmlns="" xmlns:a16="http://schemas.microsoft.com/office/drawing/2014/main" id="{51EA30CA-C365-464A-96E5-072A0356BEB3}"/>
                  </a:ext>
                </a:extLst>
              </p:cNvPr>
              <p:cNvSpPr/>
              <p:nvPr/>
            </p:nvSpPr>
            <p:spPr>
              <a:xfrm>
                <a:off x="7253677" y="1606943"/>
                <a:ext cx="1666479" cy="952241"/>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Module</a:t>
                </a:r>
                <a:endParaRPr lang="en-US" sz="1200" b="1" dirty="0">
                  <a:solidFill>
                    <a:srgbClr val="445469"/>
                  </a:solidFill>
                </a:endParaRPr>
              </a:p>
            </p:txBody>
          </p:sp>
        </p:grpSp>
      </p:grpSp>
      <p:sp>
        <p:nvSpPr>
          <p:cNvPr id="38" name="Rectangle 37">
            <a:extLst>
              <a:ext uri="{FF2B5EF4-FFF2-40B4-BE49-F238E27FC236}">
                <a16:creationId xmlns="" xmlns:a16="http://schemas.microsoft.com/office/drawing/2014/main" id="{21A52F7E-D3FB-46E6-AD11-3B250A8939D6}"/>
              </a:ext>
            </a:extLst>
          </p:cNvPr>
          <p:cNvSpPr/>
          <p:nvPr/>
        </p:nvSpPr>
        <p:spPr>
          <a:xfrm>
            <a:off x="5212020" y="3851636"/>
            <a:ext cx="532809" cy="2888642"/>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b="1" dirty="0">
                <a:solidFill>
                  <a:schemeClr val="bg1"/>
                </a:solidFill>
              </a:rPr>
              <a:t>Message Bus</a:t>
            </a:r>
          </a:p>
        </p:txBody>
      </p:sp>
      <p:sp>
        <p:nvSpPr>
          <p:cNvPr id="39" name="Rectangle 38">
            <a:extLst>
              <a:ext uri="{FF2B5EF4-FFF2-40B4-BE49-F238E27FC236}">
                <a16:creationId xmlns="" xmlns:a16="http://schemas.microsoft.com/office/drawing/2014/main" id="{5DD3718F-8E70-45A4-A2AD-F6644F8079A8}"/>
              </a:ext>
            </a:extLst>
          </p:cNvPr>
          <p:cNvSpPr/>
          <p:nvPr/>
        </p:nvSpPr>
        <p:spPr>
          <a:xfrm>
            <a:off x="7691063" y="1440042"/>
            <a:ext cx="3803855" cy="3104751"/>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Data Layer</a:t>
            </a:r>
          </a:p>
        </p:txBody>
      </p:sp>
      <p:grpSp>
        <p:nvGrpSpPr>
          <p:cNvPr id="40" name="Group 39">
            <a:extLst>
              <a:ext uri="{FF2B5EF4-FFF2-40B4-BE49-F238E27FC236}">
                <a16:creationId xmlns="" xmlns:a16="http://schemas.microsoft.com/office/drawing/2014/main" id="{E9E89908-639E-4B85-92D0-0D53004EC098}"/>
              </a:ext>
            </a:extLst>
          </p:cNvPr>
          <p:cNvGrpSpPr/>
          <p:nvPr/>
        </p:nvGrpSpPr>
        <p:grpSpPr>
          <a:xfrm>
            <a:off x="7974048" y="1836124"/>
            <a:ext cx="3237885" cy="797761"/>
            <a:chOff x="6801151" y="1781371"/>
            <a:chExt cx="3237885" cy="797761"/>
          </a:xfrm>
        </p:grpSpPr>
        <p:sp>
          <p:nvSpPr>
            <p:cNvPr id="41" name="Flowchart: Magnetic Disk 40">
              <a:extLst>
                <a:ext uri="{FF2B5EF4-FFF2-40B4-BE49-F238E27FC236}">
                  <a16:creationId xmlns="" xmlns:a16="http://schemas.microsoft.com/office/drawing/2014/main" id="{216CFE12-8A01-4858-A025-8DDD78AF272F}"/>
                </a:ext>
              </a:extLst>
            </p:cNvPr>
            <p:cNvSpPr/>
            <p:nvPr/>
          </p:nvSpPr>
          <p:spPr>
            <a:xfrm>
              <a:off x="7922738" y="1781371"/>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42" name="Rectangle 41">
              <a:extLst>
                <a:ext uri="{FF2B5EF4-FFF2-40B4-BE49-F238E27FC236}">
                  <a16:creationId xmlns="" xmlns:a16="http://schemas.microsoft.com/office/drawing/2014/main" id="{F19F1885-2627-4314-93EC-68E7766D3742}"/>
                </a:ext>
              </a:extLst>
            </p:cNvPr>
            <p:cNvSpPr/>
            <p:nvPr/>
          </p:nvSpPr>
          <p:spPr>
            <a:xfrm>
              <a:off x="6801151" y="1852679"/>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Data</a:t>
              </a:r>
            </a:p>
            <a:p>
              <a:pPr algn="ctr"/>
              <a:r>
                <a:rPr lang="it-IT" sz="1200" dirty="0"/>
                <a:t>Reader</a:t>
              </a:r>
              <a:endParaRPr lang="en-US" sz="1200" dirty="0"/>
            </a:p>
          </p:txBody>
        </p:sp>
        <p:sp>
          <p:nvSpPr>
            <p:cNvPr id="43" name="Rectangle 42">
              <a:extLst>
                <a:ext uri="{FF2B5EF4-FFF2-40B4-BE49-F238E27FC236}">
                  <a16:creationId xmlns="" xmlns:a16="http://schemas.microsoft.com/office/drawing/2014/main" id="{625B9133-AEDB-4717-B2E7-1348929AA64C}"/>
                </a:ext>
              </a:extLst>
            </p:cNvPr>
            <p:cNvSpPr/>
            <p:nvPr/>
          </p:nvSpPr>
          <p:spPr>
            <a:xfrm>
              <a:off x="9088045" y="1852679"/>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Data</a:t>
              </a:r>
            </a:p>
            <a:p>
              <a:pPr algn="ctr"/>
              <a:r>
                <a:rPr lang="it-IT" sz="1200" dirty="0" err="1"/>
                <a:t>Exposer</a:t>
              </a:r>
              <a:endParaRPr lang="en-US" sz="1200" dirty="0"/>
            </a:p>
          </p:txBody>
        </p:sp>
      </p:grpSp>
      <p:grpSp>
        <p:nvGrpSpPr>
          <p:cNvPr id="44" name="Group 43">
            <a:extLst>
              <a:ext uri="{FF2B5EF4-FFF2-40B4-BE49-F238E27FC236}">
                <a16:creationId xmlns="" xmlns:a16="http://schemas.microsoft.com/office/drawing/2014/main" id="{9CD8F746-1374-4D97-A060-BB37F01D2E09}"/>
              </a:ext>
            </a:extLst>
          </p:cNvPr>
          <p:cNvGrpSpPr/>
          <p:nvPr/>
        </p:nvGrpSpPr>
        <p:grpSpPr>
          <a:xfrm>
            <a:off x="7974048" y="2736630"/>
            <a:ext cx="3237885" cy="797761"/>
            <a:chOff x="6801151" y="2619784"/>
            <a:chExt cx="3237885" cy="797761"/>
          </a:xfrm>
        </p:grpSpPr>
        <p:sp>
          <p:nvSpPr>
            <p:cNvPr id="45" name="Rectangle 44">
              <a:extLst>
                <a:ext uri="{FF2B5EF4-FFF2-40B4-BE49-F238E27FC236}">
                  <a16:creationId xmlns="" xmlns:a16="http://schemas.microsoft.com/office/drawing/2014/main" id="{2C464652-BE01-41E1-B6B6-4C2BB87A6F22}"/>
                </a:ext>
              </a:extLst>
            </p:cNvPr>
            <p:cNvSpPr/>
            <p:nvPr/>
          </p:nvSpPr>
          <p:spPr>
            <a:xfrm>
              <a:off x="9088045"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API </a:t>
              </a:r>
              <a:r>
                <a:rPr lang="it-IT" sz="1200" dirty="0" err="1"/>
                <a:t>Get</a:t>
              </a:r>
              <a:endParaRPr lang="en-US" sz="1200" dirty="0"/>
            </a:p>
          </p:txBody>
        </p:sp>
        <p:sp>
          <p:nvSpPr>
            <p:cNvPr id="46" name="Rectangle 45">
              <a:extLst>
                <a:ext uri="{FF2B5EF4-FFF2-40B4-BE49-F238E27FC236}">
                  <a16:creationId xmlns="" xmlns:a16="http://schemas.microsoft.com/office/drawing/2014/main" id="{498C75E1-3983-4D44-90D1-FEF0E0466B77}"/>
                </a:ext>
              </a:extLst>
            </p:cNvPr>
            <p:cNvSpPr/>
            <p:nvPr/>
          </p:nvSpPr>
          <p:spPr>
            <a:xfrm>
              <a:off x="6801151"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API Put</a:t>
              </a:r>
              <a:endParaRPr lang="en-US" sz="1200" dirty="0"/>
            </a:p>
          </p:txBody>
        </p:sp>
        <p:sp>
          <p:nvSpPr>
            <p:cNvPr id="47" name="Flowchart: Magnetic Disk 46">
              <a:extLst>
                <a:ext uri="{FF2B5EF4-FFF2-40B4-BE49-F238E27FC236}">
                  <a16:creationId xmlns="" xmlns:a16="http://schemas.microsoft.com/office/drawing/2014/main" id="{BBA45266-7F01-4139-8445-9A7A9DBAD524}"/>
                </a:ext>
              </a:extLst>
            </p:cNvPr>
            <p:cNvSpPr/>
            <p:nvPr/>
          </p:nvSpPr>
          <p:spPr>
            <a:xfrm>
              <a:off x="7934517" y="2619784"/>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Technical Data</a:t>
              </a:r>
              <a:endParaRPr lang="en-US" sz="1200" dirty="0"/>
            </a:p>
          </p:txBody>
        </p:sp>
      </p:grpSp>
      <p:grpSp>
        <p:nvGrpSpPr>
          <p:cNvPr id="48" name="Group 47">
            <a:extLst>
              <a:ext uri="{FF2B5EF4-FFF2-40B4-BE49-F238E27FC236}">
                <a16:creationId xmlns="" xmlns:a16="http://schemas.microsoft.com/office/drawing/2014/main" id="{3B91EDFC-3758-4424-8192-C65F2E397AC1}"/>
              </a:ext>
            </a:extLst>
          </p:cNvPr>
          <p:cNvGrpSpPr/>
          <p:nvPr/>
        </p:nvGrpSpPr>
        <p:grpSpPr>
          <a:xfrm>
            <a:off x="7974048" y="3637135"/>
            <a:ext cx="3237885" cy="797761"/>
            <a:chOff x="6801151" y="2619784"/>
            <a:chExt cx="3237885" cy="797761"/>
          </a:xfrm>
        </p:grpSpPr>
        <p:sp>
          <p:nvSpPr>
            <p:cNvPr id="49" name="Rectangle 48">
              <a:extLst>
                <a:ext uri="{FF2B5EF4-FFF2-40B4-BE49-F238E27FC236}">
                  <a16:creationId xmlns="" xmlns:a16="http://schemas.microsoft.com/office/drawing/2014/main" id="{7CD0BB7D-1164-42F9-88CF-E9BBF484A04C}"/>
                </a:ext>
              </a:extLst>
            </p:cNvPr>
            <p:cNvSpPr/>
            <p:nvPr/>
          </p:nvSpPr>
          <p:spPr>
            <a:xfrm>
              <a:off x="9088045"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API </a:t>
              </a:r>
              <a:r>
                <a:rPr lang="it-IT" sz="1200" dirty="0" err="1"/>
                <a:t>Get</a:t>
              </a:r>
              <a:endParaRPr lang="en-US" sz="1200" dirty="0"/>
            </a:p>
          </p:txBody>
        </p:sp>
        <p:sp>
          <p:nvSpPr>
            <p:cNvPr id="50" name="Rectangle 49">
              <a:extLst>
                <a:ext uri="{FF2B5EF4-FFF2-40B4-BE49-F238E27FC236}">
                  <a16:creationId xmlns="" xmlns:a16="http://schemas.microsoft.com/office/drawing/2014/main" id="{15141616-A165-44FA-B23A-908142746200}"/>
                </a:ext>
              </a:extLst>
            </p:cNvPr>
            <p:cNvSpPr/>
            <p:nvPr/>
          </p:nvSpPr>
          <p:spPr>
            <a:xfrm>
              <a:off x="6801151"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Topic</a:t>
              </a:r>
              <a:r>
                <a:rPr lang="it-IT" sz="1200" dirty="0"/>
                <a:t> </a:t>
              </a:r>
              <a:r>
                <a:rPr lang="it-IT" sz="1200" dirty="0" err="1"/>
                <a:t>Subscriber</a:t>
              </a:r>
              <a:endParaRPr lang="en-US" sz="1200" dirty="0"/>
            </a:p>
          </p:txBody>
        </p:sp>
        <p:sp>
          <p:nvSpPr>
            <p:cNvPr id="51" name="Flowchart: Magnetic Disk 50">
              <a:extLst>
                <a:ext uri="{FF2B5EF4-FFF2-40B4-BE49-F238E27FC236}">
                  <a16:creationId xmlns="" xmlns:a16="http://schemas.microsoft.com/office/drawing/2014/main" id="{93C1CE64-944B-4417-BBA3-1D8AA9EAB930}"/>
                </a:ext>
              </a:extLst>
            </p:cNvPr>
            <p:cNvSpPr/>
            <p:nvPr/>
          </p:nvSpPr>
          <p:spPr>
            <a:xfrm>
              <a:off x="7934517" y="2619784"/>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High </a:t>
              </a:r>
              <a:r>
                <a:rPr lang="it-IT" sz="1200" dirty="0" err="1"/>
                <a:t>Perf</a:t>
              </a:r>
              <a:r>
                <a:rPr lang="it-IT" sz="1200" dirty="0"/>
                <a:t> Cache</a:t>
              </a:r>
              <a:endParaRPr lang="en-US" sz="1200" dirty="0"/>
            </a:p>
          </p:txBody>
        </p:sp>
      </p:grpSp>
      <p:sp>
        <p:nvSpPr>
          <p:cNvPr id="52" name="Rectangle 51">
            <a:extLst>
              <a:ext uri="{FF2B5EF4-FFF2-40B4-BE49-F238E27FC236}">
                <a16:creationId xmlns="" xmlns:a16="http://schemas.microsoft.com/office/drawing/2014/main" id="{75AB2143-04F5-484A-9353-50E5BB5E370C}"/>
              </a:ext>
            </a:extLst>
          </p:cNvPr>
          <p:cNvSpPr/>
          <p:nvPr/>
        </p:nvSpPr>
        <p:spPr>
          <a:xfrm>
            <a:off x="7693495" y="5841381"/>
            <a:ext cx="3803855" cy="906032"/>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Presentation Layer</a:t>
            </a:r>
          </a:p>
        </p:txBody>
      </p:sp>
      <p:sp>
        <p:nvSpPr>
          <p:cNvPr id="53" name="Rectangle 52">
            <a:extLst>
              <a:ext uri="{FF2B5EF4-FFF2-40B4-BE49-F238E27FC236}">
                <a16:creationId xmlns="" xmlns:a16="http://schemas.microsoft.com/office/drawing/2014/main" id="{6E895B35-F835-4DD4-B8B9-878C0F9023B6}"/>
              </a:ext>
            </a:extLst>
          </p:cNvPr>
          <p:cNvSpPr/>
          <p:nvPr/>
        </p:nvSpPr>
        <p:spPr>
          <a:xfrm>
            <a:off x="7689492" y="4609598"/>
            <a:ext cx="3803855" cy="1154885"/>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err="1">
                <a:solidFill>
                  <a:srgbClr val="E96B56"/>
                </a:solidFill>
              </a:rPr>
              <a:t>Computation</a:t>
            </a:r>
            <a:r>
              <a:rPr lang="it-IT" sz="1600" b="1" dirty="0">
                <a:solidFill>
                  <a:srgbClr val="E96B56"/>
                </a:solidFill>
              </a:rPr>
              <a:t> Layer</a:t>
            </a:r>
          </a:p>
        </p:txBody>
      </p:sp>
      <p:grpSp>
        <p:nvGrpSpPr>
          <p:cNvPr id="54" name="Group 53">
            <a:extLst>
              <a:ext uri="{FF2B5EF4-FFF2-40B4-BE49-F238E27FC236}">
                <a16:creationId xmlns="" xmlns:a16="http://schemas.microsoft.com/office/drawing/2014/main" id="{37FEDAE9-6AA8-4426-B66F-5940F9C150AB}"/>
              </a:ext>
            </a:extLst>
          </p:cNvPr>
          <p:cNvGrpSpPr/>
          <p:nvPr/>
        </p:nvGrpSpPr>
        <p:grpSpPr>
          <a:xfrm>
            <a:off x="7809397" y="5014559"/>
            <a:ext cx="3479112" cy="277845"/>
            <a:chOff x="6796445" y="4905053"/>
            <a:chExt cx="3479112" cy="277845"/>
          </a:xfrm>
          <a:solidFill>
            <a:srgbClr val="E96B56"/>
          </a:solidFill>
        </p:grpSpPr>
        <p:sp>
          <p:nvSpPr>
            <p:cNvPr id="55" name="Rectangle 54">
              <a:extLst>
                <a:ext uri="{FF2B5EF4-FFF2-40B4-BE49-F238E27FC236}">
                  <a16:creationId xmlns="" xmlns:a16="http://schemas.microsoft.com/office/drawing/2014/main" id="{C1562C77-9030-46EA-B1F4-5731FD564027}"/>
                </a:ext>
              </a:extLst>
            </p:cNvPr>
            <p:cNvSpPr/>
            <p:nvPr/>
          </p:nvSpPr>
          <p:spPr>
            <a:xfrm>
              <a:off x="806050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56" name="Rectangle 55">
              <a:extLst>
                <a:ext uri="{FF2B5EF4-FFF2-40B4-BE49-F238E27FC236}">
                  <a16:creationId xmlns="" xmlns:a16="http://schemas.microsoft.com/office/drawing/2014/main" id="{FCAC8CB7-8E43-4E1B-9EE7-F547CEFE2866}"/>
                </a:ext>
              </a:extLst>
            </p:cNvPr>
            <p:cNvSpPr/>
            <p:nvPr/>
          </p:nvSpPr>
          <p:spPr>
            <a:xfrm>
              <a:off x="6796445"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Read</a:t>
              </a:r>
              <a:endParaRPr lang="en-US" sz="1200" dirty="0"/>
            </a:p>
          </p:txBody>
        </p:sp>
        <p:sp>
          <p:nvSpPr>
            <p:cNvPr id="57" name="Rectangle 56">
              <a:extLst>
                <a:ext uri="{FF2B5EF4-FFF2-40B4-BE49-F238E27FC236}">
                  <a16:creationId xmlns="" xmlns:a16="http://schemas.microsoft.com/office/drawing/2014/main" id="{EC155CBF-C722-47FC-8326-61063FA9F573}"/>
                </a:ext>
              </a:extLst>
            </p:cNvPr>
            <p:cNvSpPr/>
            <p:nvPr/>
          </p:nvSpPr>
          <p:spPr>
            <a:xfrm>
              <a:off x="932456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Write</a:t>
              </a:r>
              <a:endParaRPr lang="en-US" sz="1200" dirty="0"/>
            </a:p>
          </p:txBody>
        </p:sp>
      </p:grpSp>
      <p:grpSp>
        <p:nvGrpSpPr>
          <p:cNvPr id="58" name="Group 57">
            <a:extLst>
              <a:ext uri="{FF2B5EF4-FFF2-40B4-BE49-F238E27FC236}">
                <a16:creationId xmlns="" xmlns:a16="http://schemas.microsoft.com/office/drawing/2014/main" id="{77C0B662-B552-4934-BB8B-B4F5559A5C45}"/>
              </a:ext>
            </a:extLst>
          </p:cNvPr>
          <p:cNvGrpSpPr/>
          <p:nvPr/>
        </p:nvGrpSpPr>
        <p:grpSpPr>
          <a:xfrm>
            <a:off x="7809397" y="5369551"/>
            <a:ext cx="3479112" cy="277845"/>
            <a:chOff x="6796445" y="4905053"/>
            <a:chExt cx="3479112" cy="277845"/>
          </a:xfrm>
          <a:solidFill>
            <a:srgbClr val="E96B56"/>
          </a:solidFill>
        </p:grpSpPr>
        <p:sp>
          <p:nvSpPr>
            <p:cNvPr id="59" name="Rectangle 58">
              <a:extLst>
                <a:ext uri="{FF2B5EF4-FFF2-40B4-BE49-F238E27FC236}">
                  <a16:creationId xmlns="" xmlns:a16="http://schemas.microsoft.com/office/drawing/2014/main" id="{C9821B57-F226-4F52-8963-F69627B7A886}"/>
                </a:ext>
              </a:extLst>
            </p:cNvPr>
            <p:cNvSpPr/>
            <p:nvPr/>
          </p:nvSpPr>
          <p:spPr>
            <a:xfrm>
              <a:off x="806050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60" name="Rectangle 59">
              <a:extLst>
                <a:ext uri="{FF2B5EF4-FFF2-40B4-BE49-F238E27FC236}">
                  <a16:creationId xmlns="" xmlns:a16="http://schemas.microsoft.com/office/drawing/2014/main" id="{8BAF0290-BAB9-46C3-8812-53D0CE9C2886}"/>
                </a:ext>
              </a:extLst>
            </p:cNvPr>
            <p:cNvSpPr/>
            <p:nvPr/>
          </p:nvSpPr>
          <p:spPr>
            <a:xfrm>
              <a:off x="6796445"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Read</a:t>
              </a:r>
              <a:endParaRPr lang="en-US" sz="1200" dirty="0"/>
            </a:p>
          </p:txBody>
        </p:sp>
        <p:sp>
          <p:nvSpPr>
            <p:cNvPr id="61" name="Rectangle 60">
              <a:extLst>
                <a:ext uri="{FF2B5EF4-FFF2-40B4-BE49-F238E27FC236}">
                  <a16:creationId xmlns="" xmlns:a16="http://schemas.microsoft.com/office/drawing/2014/main" id="{0E0DADE8-D7C6-49DB-895E-867B40F63972}"/>
                </a:ext>
              </a:extLst>
            </p:cNvPr>
            <p:cNvSpPr/>
            <p:nvPr/>
          </p:nvSpPr>
          <p:spPr>
            <a:xfrm>
              <a:off x="932456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Write</a:t>
              </a:r>
              <a:endParaRPr lang="en-US" sz="1200" dirty="0"/>
            </a:p>
          </p:txBody>
        </p:sp>
      </p:grpSp>
      <p:grpSp>
        <p:nvGrpSpPr>
          <p:cNvPr id="62" name="Group 61">
            <a:extLst>
              <a:ext uri="{FF2B5EF4-FFF2-40B4-BE49-F238E27FC236}">
                <a16:creationId xmlns="" xmlns:a16="http://schemas.microsoft.com/office/drawing/2014/main" id="{70431F0E-F4F4-4DC6-8FC9-1AEAD1F70822}"/>
              </a:ext>
            </a:extLst>
          </p:cNvPr>
          <p:cNvGrpSpPr/>
          <p:nvPr/>
        </p:nvGrpSpPr>
        <p:grpSpPr>
          <a:xfrm>
            <a:off x="7776447" y="6130858"/>
            <a:ext cx="3637951" cy="571169"/>
            <a:chOff x="6718094" y="6130858"/>
            <a:chExt cx="3637951" cy="571169"/>
          </a:xfrm>
        </p:grpSpPr>
        <p:grpSp>
          <p:nvGrpSpPr>
            <p:cNvPr id="63" name="Group 62">
              <a:extLst>
                <a:ext uri="{FF2B5EF4-FFF2-40B4-BE49-F238E27FC236}">
                  <a16:creationId xmlns="" xmlns:a16="http://schemas.microsoft.com/office/drawing/2014/main" id="{F123D02B-C5AD-470E-BE5D-97E7F4937E92}"/>
                </a:ext>
              </a:extLst>
            </p:cNvPr>
            <p:cNvGrpSpPr/>
            <p:nvPr/>
          </p:nvGrpSpPr>
          <p:grpSpPr>
            <a:xfrm>
              <a:off x="6718094" y="6130858"/>
              <a:ext cx="952701" cy="571169"/>
              <a:chOff x="6740538" y="6130858"/>
              <a:chExt cx="787356" cy="571169"/>
            </a:xfrm>
          </p:grpSpPr>
          <p:sp>
            <p:nvSpPr>
              <p:cNvPr id="70" name="Rectangle 69">
                <a:extLst>
                  <a:ext uri="{FF2B5EF4-FFF2-40B4-BE49-F238E27FC236}">
                    <a16:creationId xmlns="" xmlns:a16="http://schemas.microsoft.com/office/drawing/2014/main" id="{523A3636-FC58-4FC1-93A4-074BB281CEC3}"/>
                  </a:ext>
                </a:extLst>
              </p:cNvPr>
              <p:cNvSpPr/>
              <p:nvPr/>
            </p:nvSpPr>
            <p:spPr>
              <a:xfrm>
                <a:off x="6740538" y="6424182"/>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Data</a:t>
                </a:r>
                <a:endParaRPr lang="en-US" sz="1200" dirty="0"/>
              </a:p>
            </p:txBody>
          </p:sp>
          <p:sp>
            <p:nvSpPr>
              <p:cNvPr id="71" name="Rectangle 70">
                <a:extLst>
                  <a:ext uri="{FF2B5EF4-FFF2-40B4-BE49-F238E27FC236}">
                    <a16:creationId xmlns="" xmlns:a16="http://schemas.microsoft.com/office/drawing/2014/main" id="{9D9BF774-9371-4918-80C3-9AB514F919F6}"/>
                  </a:ext>
                </a:extLst>
              </p:cNvPr>
              <p:cNvSpPr/>
              <p:nvPr/>
            </p:nvSpPr>
            <p:spPr>
              <a:xfrm>
                <a:off x="6741951" y="6130858"/>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Info</a:t>
                </a:r>
                <a:endParaRPr lang="en-US" sz="1200" dirty="0"/>
              </a:p>
            </p:txBody>
          </p:sp>
        </p:grpSp>
        <p:grpSp>
          <p:nvGrpSpPr>
            <p:cNvPr id="64" name="Group 63">
              <a:extLst>
                <a:ext uri="{FF2B5EF4-FFF2-40B4-BE49-F238E27FC236}">
                  <a16:creationId xmlns="" xmlns:a16="http://schemas.microsoft.com/office/drawing/2014/main" id="{816E0385-2B07-49FD-A3EE-9C8A0BBB2B27}"/>
                </a:ext>
              </a:extLst>
            </p:cNvPr>
            <p:cNvGrpSpPr/>
            <p:nvPr/>
          </p:nvGrpSpPr>
          <p:grpSpPr>
            <a:xfrm>
              <a:off x="8060719" y="6130858"/>
              <a:ext cx="952701" cy="571169"/>
              <a:chOff x="7801861" y="6157327"/>
              <a:chExt cx="787356" cy="571169"/>
            </a:xfrm>
          </p:grpSpPr>
          <p:sp>
            <p:nvSpPr>
              <p:cNvPr id="68" name="Rectangle 67">
                <a:extLst>
                  <a:ext uri="{FF2B5EF4-FFF2-40B4-BE49-F238E27FC236}">
                    <a16:creationId xmlns="" xmlns:a16="http://schemas.microsoft.com/office/drawing/2014/main" id="{C0745D0C-A644-478C-B2AD-7B2BDFA737A8}"/>
                  </a:ext>
                </a:extLst>
              </p:cNvPr>
              <p:cNvSpPr/>
              <p:nvPr/>
            </p:nvSpPr>
            <p:spPr>
              <a:xfrm>
                <a:off x="7801861" y="6450651"/>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Session</a:t>
                </a:r>
                <a:endParaRPr lang="en-US" sz="1200" dirty="0"/>
              </a:p>
            </p:txBody>
          </p:sp>
          <p:sp>
            <p:nvSpPr>
              <p:cNvPr id="69" name="Rectangle 68">
                <a:extLst>
                  <a:ext uri="{FF2B5EF4-FFF2-40B4-BE49-F238E27FC236}">
                    <a16:creationId xmlns="" xmlns:a16="http://schemas.microsoft.com/office/drawing/2014/main" id="{14CB321B-3D92-469B-A4B7-5E38888D0595}"/>
                  </a:ext>
                </a:extLst>
              </p:cNvPr>
              <p:cNvSpPr/>
              <p:nvPr/>
            </p:nvSpPr>
            <p:spPr>
              <a:xfrm>
                <a:off x="7803274" y="6157327"/>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ACL</a:t>
                </a:r>
                <a:endParaRPr lang="en-US" sz="1200" dirty="0"/>
              </a:p>
            </p:txBody>
          </p:sp>
        </p:grpSp>
        <p:grpSp>
          <p:nvGrpSpPr>
            <p:cNvPr id="65" name="Group 64">
              <a:extLst>
                <a:ext uri="{FF2B5EF4-FFF2-40B4-BE49-F238E27FC236}">
                  <a16:creationId xmlns="" xmlns:a16="http://schemas.microsoft.com/office/drawing/2014/main" id="{313F1C27-A788-4F55-9790-DB598640BBC8}"/>
                </a:ext>
              </a:extLst>
            </p:cNvPr>
            <p:cNvGrpSpPr/>
            <p:nvPr/>
          </p:nvGrpSpPr>
          <p:grpSpPr>
            <a:xfrm>
              <a:off x="9403344" y="6130858"/>
              <a:ext cx="952701" cy="571169"/>
              <a:chOff x="7801861" y="6157327"/>
              <a:chExt cx="787356" cy="571169"/>
            </a:xfrm>
          </p:grpSpPr>
          <p:sp>
            <p:nvSpPr>
              <p:cNvPr id="66" name="Rectangle 65">
                <a:extLst>
                  <a:ext uri="{FF2B5EF4-FFF2-40B4-BE49-F238E27FC236}">
                    <a16:creationId xmlns="" xmlns:a16="http://schemas.microsoft.com/office/drawing/2014/main" id="{0B4CAA2F-6685-4270-91B6-A59B19C0EA6D}"/>
                  </a:ext>
                </a:extLst>
              </p:cNvPr>
              <p:cNvSpPr/>
              <p:nvPr/>
            </p:nvSpPr>
            <p:spPr>
              <a:xfrm>
                <a:off x="7801861" y="6450651"/>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Drill Down</a:t>
                </a:r>
                <a:endParaRPr lang="en-US" sz="1200" dirty="0"/>
              </a:p>
            </p:txBody>
          </p:sp>
          <p:sp>
            <p:nvSpPr>
              <p:cNvPr id="67" name="Rectangle 66">
                <a:extLst>
                  <a:ext uri="{FF2B5EF4-FFF2-40B4-BE49-F238E27FC236}">
                    <a16:creationId xmlns="" xmlns:a16="http://schemas.microsoft.com/office/drawing/2014/main" id="{9014ABDD-D91F-4E1D-A31D-961C79528D68}"/>
                  </a:ext>
                </a:extLst>
              </p:cNvPr>
              <p:cNvSpPr/>
              <p:nvPr/>
            </p:nvSpPr>
            <p:spPr>
              <a:xfrm>
                <a:off x="7803274" y="6157327"/>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Anomaly</a:t>
                </a:r>
                <a:endParaRPr lang="en-US" sz="1200" dirty="0"/>
              </a:p>
            </p:txBody>
          </p:sp>
        </p:grpSp>
      </p:grpSp>
      <p:grpSp>
        <p:nvGrpSpPr>
          <p:cNvPr id="2" name="Group 1">
            <a:extLst>
              <a:ext uri="{FF2B5EF4-FFF2-40B4-BE49-F238E27FC236}">
                <a16:creationId xmlns="" xmlns:a16="http://schemas.microsoft.com/office/drawing/2014/main" id="{75969E59-5735-4BB9-B533-57066C229E8B}"/>
              </a:ext>
            </a:extLst>
          </p:cNvPr>
          <p:cNvGrpSpPr/>
          <p:nvPr/>
        </p:nvGrpSpPr>
        <p:grpSpPr>
          <a:xfrm>
            <a:off x="3116543" y="2824889"/>
            <a:ext cx="1700870" cy="1000899"/>
            <a:chOff x="3116543" y="2824889"/>
            <a:chExt cx="1700870" cy="1000899"/>
          </a:xfrm>
        </p:grpSpPr>
        <p:sp>
          <p:nvSpPr>
            <p:cNvPr id="76" name="Rectangle 75">
              <a:extLst>
                <a:ext uri="{FF2B5EF4-FFF2-40B4-BE49-F238E27FC236}">
                  <a16:creationId xmlns="" xmlns:a16="http://schemas.microsoft.com/office/drawing/2014/main" id="{4ECE96BE-DDB2-4F01-A3BA-D8835C008F5E}"/>
                </a:ext>
              </a:extLst>
            </p:cNvPr>
            <p:cNvSpPr/>
            <p:nvPr/>
          </p:nvSpPr>
          <p:spPr>
            <a:xfrm>
              <a:off x="3639222" y="3319954"/>
              <a:ext cx="1178191" cy="50583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t>Integration Team 1</a:t>
              </a:r>
              <a:endParaRPr lang="en-US" sz="1400" dirty="0"/>
            </a:p>
          </p:txBody>
        </p:sp>
        <p:cxnSp>
          <p:nvCxnSpPr>
            <p:cNvPr id="78" name="Connector: Elbow 77">
              <a:extLst>
                <a:ext uri="{FF2B5EF4-FFF2-40B4-BE49-F238E27FC236}">
                  <a16:creationId xmlns="" xmlns:a16="http://schemas.microsoft.com/office/drawing/2014/main" id="{ADE533CC-1187-4793-8CD3-F900C32C0759}"/>
                </a:ext>
              </a:extLst>
            </p:cNvPr>
            <p:cNvCxnSpPr>
              <a:cxnSpLocks/>
              <a:stCxn id="20" idx="3"/>
              <a:endCxn id="76" idx="1"/>
            </p:cNvCxnSpPr>
            <p:nvPr/>
          </p:nvCxnSpPr>
          <p:spPr>
            <a:xfrm>
              <a:off x="3116543" y="2824889"/>
              <a:ext cx="522679" cy="747982"/>
            </a:xfrm>
            <a:prstGeom prst="bentConnector3">
              <a:avLst/>
            </a:prstGeom>
            <a:ln w="38100">
              <a:solidFill>
                <a:srgbClr val="2E75B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 xmlns:a16="http://schemas.microsoft.com/office/drawing/2014/main" id="{0B937F46-EB21-4E8C-87C0-EFE0A3F0562C}"/>
              </a:ext>
            </a:extLst>
          </p:cNvPr>
          <p:cNvGrpSpPr/>
          <p:nvPr/>
        </p:nvGrpSpPr>
        <p:grpSpPr>
          <a:xfrm>
            <a:off x="2877493" y="4729229"/>
            <a:ext cx="1939920" cy="1409004"/>
            <a:chOff x="2877493" y="4729229"/>
            <a:chExt cx="1939920" cy="1409004"/>
          </a:xfrm>
        </p:grpSpPr>
        <p:sp>
          <p:nvSpPr>
            <p:cNvPr id="77" name="Rectangle 76">
              <a:extLst>
                <a:ext uri="{FF2B5EF4-FFF2-40B4-BE49-F238E27FC236}">
                  <a16:creationId xmlns="" xmlns:a16="http://schemas.microsoft.com/office/drawing/2014/main" id="{B6CF0B14-1014-42DB-B414-BB5979CB4ACF}"/>
                </a:ext>
              </a:extLst>
            </p:cNvPr>
            <p:cNvSpPr/>
            <p:nvPr/>
          </p:nvSpPr>
          <p:spPr>
            <a:xfrm>
              <a:off x="3639222" y="5032810"/>
              <a:ext cx="1178191" cy="50583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t>Integration Team 2</a:t>
              </a:r>
              <a:endParaRPr lang="en-US" sz="1400" dirty="0"/>
            </a:p>
          </p:txBody>
        </p:sp>
        <p:cxnSp>
          <p:nvCxnSpPr>
            <p:cNvPr id="82" name="Connector: Elbow 81">
              <a:extLst>
                <a:ext uri="{FF2B5EF4-FFF2-40B4-BE49-F238E27FC236}">
                  <a16:creationId xmlns="" xmlns:a16="http://schemas.microsoft.com/office/drawing/2014/main" id="{74AA87D5-2A3E-4011-B78F-F348537924AF}"/>
                </a:ext>
              </a:extLst>
            </p:cNvPr>
            <p:cNvCxnSpPr>
              <a:cxnSpLocks/>
              <a:stCxn id="30" idx="3"/>
              <a:endCxn id="77" idx="1"/>
            </p:cNvCxnSpPr>
            <p:nvPr/>
          </p:nvCxnSpPr>
          <p:spPr>
            <a:xfrm>
              <a:off x="3118687" y="4729229"/>
              <a:ext cx="520535" cy="556498"/>
            </a:xfrm>
            <a:prstGeom prst="bentConnector3">
              <a:avLst>
                <a:gd name="adj1" fmla="val 50000"/>
              </a:avLst>
            </a:prstGeom>
            <a:ln w="38100">
              <a:solidFill>
                <a:srgbClr val="2E75B6"/>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 xmlns:a16="http://schemas.microsoft.com/office/drawing/2014/main" id="{E78B90E4-8EEE-41B8-A385-161750E8AF6D}"/>
                </a:ext>
              </a:extLst>
            </p:cNvPr>
            <p:cNvCxnSpPr>
              <a:cxnSpLocks/>
              <a:stCxn id="33" idx="3"/>
              <a:endCxn id="77" idx="1"/>
            </p:cNvCxnSpPr>
            <p:nvPr/>
          </p:nvCxnSpPr>
          <p:spPr>
            <a:xfrm flipV="1">
              <a:off x="2877493" y="5285727"/>
              <a:ext cx="761729" cy="852506"/>
            </a:xfrm>
            <a:prstGeom prst="bentConnector3">
              <a:avLst>
                <a:gd name="adj1" fmla="val 50000"/>
              </a:avLst>
            </a:prstGeom>
            <a:ln w="38100">
              <a:solidFill>
                <a:srgbClr val="2E75B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 xmlns:a16="http://schemas.microsoft.com/office/drawing/2014/main" id="{FD67ACAF-71F9-402C-887A-580FE7968CCD}"/>
              </a:ext>
            </a:extLst>
          </p:cNvPr>
          <p:cNvGrpSpPr/>
          <p:nvPr/>
        </p:nvGrpSpPr>
        <p:grpSpPr>
          <a:xfrm>
            <a:off x="6089523" y="5960637"/>
            <a:ext cx="1603973" cy="505834"/>
            <a:chOff x="6089523" y="5960637"/>
            <a:chExt cx="1603973" cy="505834"/>
          </a:xfrm>
        </p:grpSpPr>
        <p:sp>
          <p:nvSpPr>
            <p:cNvPr id="106" name="Rectangle 105">
              <a:extLst>
                <a:ext uri="{FF2B5EF4-FFF2-40B4-BE49-F238E27FC236}">
                  <a16:creationId xmlns="" xmlns:a16="http://schemas.microsoft.com/office/drawing/2014/main" id="{A714D629-625F-4F16-A55A-B6CA6E7FC9E5}"/>
                </a:ext>
              </a:extLst>
            </p:cNvPr>
            <p:cNvSpPr/>
            <p:nvPr/>
          </p:nvSpPr>
          <p:spPr>
            <a:xfrm>
              <a:off x="6089523" y="5960637"/>
              <a:ext cx="1178191" cy="50583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t>App Dev Team</a:t>
              </a:r>
              <a:endParaRPr lang="en-US" sz="1400" dirty="0"/>
            </a:p>
          </p:txBody>
        </p:sp>
        <p:cxnSp>
          <p:nvCxnSpPr>
            <p:cNvPr id="113" name="Connector: Elbow 112">
              <a:extLst>
                <a:ext uri="{FF2B5EF4-FFF2-40B4-BE49-F238E27FC236}">
                  <a16:creationId xmlns="" xmlns:a16="http://schemas.microsoft.com/office/drawing/2014/main" id="{235BE1B4-C910-4B31-B63C-7C62873F1065}"/>
                </a:ext>
              </a:extLst>
            </p:cNvPr>
            <p:cNvCxnSpPr>
              <a:cxnSpLocks/>
              <a:stCxn id="52" idx="1"/>
              <a:endCxn id="106" idx="3"/>
            </p:cNvCxnSpPr>
            <p:nvPr/>
          </p:nvCxnSpPr>
          <p:spPr>
            <a:xfrm rot="10800000">
              <a:off x="7267715" y="6213555"/>
              <a:ext cx="425781" cy="80843"/>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656FCF77-C8DD-44D7-AA87-468B5AAB5AA6}"/>
              </a:ext>
            </a:extLst>
          </p:cNvPr>
          <p:cNvGrpSpPr/>
          <p:nvPr/>
        </p:nvGrpSpPr>
        <p:grpSpPr>
          <a:xfrm>
            <a:off x="2936436" y="1639089"/>
            <a:ext cx="7876579" cy="3869385"/>
            <a:chOff x="2936436" y="1639089"/>
            <a:chExt cx="7876579" cy="3869385"/>
          </a:xfrm>
        </p:grpSpPr>
        <p:cxnSp>
          <p:nvCxnSpPr>
            <p:cNvPr id="131" name="Connector: Elbow 130">
              <a:extLst>
                <a:ext uri="{FF2B5EF4-FFF2-40B4-BE49-F238E27FC236}">
                  <a16:creationId xmlns="" xmlns:a16="http://schemas.microsoft.com/office/drawing/2014/main" id="{20AC701D-9344-4901-AEA3-6CE54752E38B}"/>
                </a:ext>
              </a:extLst>
            </p:cNvPr>
            <p:cNvCxnSpPr>
              <a:cxnSpLocks/>
              <a:stCxn id="57" idx="0"/>
              <a:endCxn id="72" idx="3"/>
            </p:cNvCxnSpPr>
            <p:nvPr/>
          </p:nvCxnSpPr>
          <p:spPr>
            <a:xfrm rot="16200000" flipV="1">
              <a:off x="6420787" y="622331"/>
              <a:ext cx="3067263" cy="5717193"/>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 xmlns:a16="http://schemas.microsoft.com/office/drawing/2014/main" id="{D4DB7A6A-5DAE-43B7-AFC0-8C0348DBB6BC}"/>
                </a:ext>
              </a:extLst>
            </p:cNvPr>
            <p:cNvCxnSpPr>
              <a:cxnSpLocks/>
              <a:stCxn id="60" idx="1"/>
              <a:endCxn id="72" idx="3"/>
            </p:cNvCxnSpPr>
            <p:nvPr/>
          </p:nvCxnSpPr>
          <p:spPr>
            <a:xfrm rot="10800000">
              <a:off x="5095821" y="1947296"/>
              <a:ext cx="2713576" cy="3561178"/>
            </a:xfrm>
            <a:prstGeom prst="bentConnector3">
              <a:avLst>
                <a:gd name="adj1" fmla="val 46973"/>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 xmlns:a16="http://schemas.microsoft.com/office/drawing/2014/main" id="{98715505-25E4-4AD0-B7B2-B347D04AE69C}"/>
                </a:ext>
              </a:extLst>
            </p:cNvPr>
            <p:cNvSpPr/>
            <p:nvPr/>
          </p:nvSpPr>
          <p:spPr>
            <a:xfrm>
              <a:off x="3639222" y="1694379"/>
              <a:ext cx="1456599" cy="50583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t>Architects</a:t>
              </a:r>
              <a:r>
                <a:rPr lang="it-IT" sz="1400" dirty="0"/>
                <a:t> Team</a:t>
              </a:r>
            </a:p>
            <a:p>
              <a:pPr algn="ctr"/>
              <a:r>
                <a:rPr lang="it-IT" sz="1400" dirty="0"/>
                <a:t>Abstract Classes</a:t>
              </a:r>
              <a:endParaRPr lang="en-US" sz="1400" dirty="0"/>
            </a:p>
          </p:txBody>
        </p:sp>
        <p:cxnSp>
          <p:nvCxnSpPr>
            <p:cNvPr id="74" name="Connector: Elbow 73">
              <a:extLst>
                <a:ext uri="{FF2B5EF4-FFF2-40B4-BE49-F238E27FC236}">
                  <a16:creationId xmlns="" xmlns:a16="http://schemas.microsoft.com/office/drawing/2014/main" id="{A1946B26-122D-42C8-8E38-2CE257A925B6}"/>
                </a:ext>
              </a:extLst>
            </p:cNvPr>
            <p:cNvCxnSpPr>
              <a:cxnSpLocks/>
              <a:endCxn id="72" idx="1"/>
            </p:cNvCxnSpPr>
            <p:nvPr/>
          </p:nvCxnSpPr>
          <p:spPr>
            <a:xfrm>
              <a:off x="2936436" y="1639089"/>
              <a:ext cx="702786" cy="308207"/>
            </a:xfrm>
            <a:prstGeom prst="bentConnector3">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 xmlns:a16="http://schemas.microsoft.com/office/drawing/2014/main" id="{164B38DF-8A35-429F-BFFB-16756C98987E}"/>
                </a:ext>
              </a:extLst>
            </p:cNvPr>
            <p:cNvCxnSpPr>
              <a:cxnSpLocks/>
              <a:stCxn id="38" idx="0"/>
              <a:endCxn id="72" idx="3"/>
            </p:cNvCxnSpPr>
            <p:nvPr/>
          </p:nvCxnSpPr>
          <p:spPr>
            <a:xfrm rot="16200000" flipV="1">
              <a:off x="4334953" y="2708164"/>
              <a:ext cx="1904340" cy="382604"/>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 xmlns:a16="http://schemas.microsoft.com/office/drawing/2014/main" id="{EFDCE02A-A6E3-44EF-A949-2DB8BB9FE4BD}"/>
                </a:ext>
              </a:extLst>
            </p:cNvPr>
            <p:cNvCxnSpPr>
              <a:cxnSpLocks/>
              <a:stCxn id="42" idx="1"/>
              <a:endCxn id="72" idx="3"/>
            </p:cNvCxnSpPr>
            <p:nvPr/>
          </p:nvCxnSpPr>
          <p:spPr>
            <a:xfrm rot="10800000">
              <a:off x="5095822" y="1947296"/>
              <a:ext cx="2878227" cy="287708"/>
            </a:xfrm>
            <a:prstGeom prst="bent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 xmlns:a16="http://schemas.microsoft.com/office/drawing/2014/main" id="{BFB906D1-E289-4861-8085-B6C6EAF0F125}"/>
                </a:ext>
              </a:extLst>
            </p:cNvPr>
            <p:cNvCxnSpPr>
              <a:cxnSpLocks/>
              <a:stCxn id="46" idx="1"/>
              <a:endCxn id="72" idx="3"/>
            </p:cNvCxnSpPr>
            <p:nvPr/>
          </p:nvCxnSpPr>
          <p:spPr>
            <a:xfrm rot="10800000">
              <a:off x="5095822" y="1947296"/>
              <a:ext cx="2878227" cy="1188214"/>
            </a:xfrm>
            <a:prstGeom prst="bent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 xmlns:a16="http://schemas.microsoft.com/office/drawing/2014/main" id="{1F95D4FA-F9A5-4FF0-BED4-D17D3F989FA1}"/>
                </a:ext>
              </a:extLst>
            </p:cNvPr>
            <p:cNvCxnSpPr>
              <a:cxnSpLocks/>
              <a:stCxn id="50" idx="1"/>
              <a:endCxn id="72" idx="3"/>
            </p:cNvCxnSpPr>
            <p:nvPr/>
          </p:nvCxnSpPr>
          <p:spPr>
            <a:xfrm rot="10800000">
              <a:off x="5095822" y="1947297"/>
              <a:ext cx="2878227" cy="2088719"/>
            </a:xfrm>
            <a:prstGeom prst="bent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 xmlns:a16="http://schemas.microsoft.com/office/drawing/2014/main" id="{66CC5869-269B-48ED-BD95-ADB50369B196}"/>
                </a:ext>
              </a:extLst>
            </p:cNvPr>
            <p:cNvCxnSpPr>
              <a:cxnSpLocks/>
              <a:stCxn id="56" idx="1"/>
              <a:endCxn id="72" idx="3"/>
            </p:cNvCxnSpPr>
            <p:nvPr/>
          </p:nvCxnSpPr>
          <p:spPr>
            <a:xfrm rot="10800000">
              <a:off x="5095821" y="1947296"/>
              <a:ext cx="2713576" cy="3206186"/>
            </a:xfrm>
            <a:prstGeom prst="bentConnector3">
              <a:avLst>
                <a:gd name="adj1" fmla="val 4677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 xmlns:a16="http://schemas.microsoft.com/office/drawing/2014/main" id="{C558EED1-C69B-47D4-B3E0-24ECD3CED108}"/>
              </a:ext>
            </a:extLst>
          </p:cNvPr>
          <p:cNvGrpSpPr/>
          <p:nvPr/>
        </p:nvGrpSpPr>
        <p:grpSpPr>
          <a:xfrm>
            <a:off x="5666754" y="2543955"/>
            <a:ext cx="2024310" cy="505834"/>
            <a:chOff x="5666754" y="2543955"/>
            <a:chExt cx="2024310" cy="505834"/>
          </a:xfrm>
        </p:grpSpPr>
        <p:sp>
          <p:nvSpPr>
            <p:cNvPr id="142" name="Rectangle 141">
              <a:extLst>
                <a:ext uri="{FF2B5EF4-FFF2-40B4-BE49-F238E27FC236}">
                  <a16:creationId xmlns="" xmlns:a16="http://schemas.microsoft.com/office/drawing/2014/main" id="{84093B3B-35FC-433F-BC8C-E258A1DED242}"/>
                </a:ext>
              </a:extLst>
            </p:cNvPr>
            <p:cNvSpPr/>
            <p:nvPr/>
          </p:nvSpPr>
          <p:spPr>
            <a:xfrm>
              <a:off x="5666754" y="2543955"/>
              <a:ext cx="1296010" cy="5058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t>Data </a:t>
              </a:r>
              <a:r>
                <a:rPr lang="it-IT" sz="1400" dirty="0" err="1"/>
                <a:t>Engineer</a:t>
              </a:r>
              <a:r>
                <a:rPr lang="it-IT" sz="1400" dirty="0"/>
                <a:t> Team </a:t>
              </a:r>
              <a:endParaRPr lang="en-US" sz="1400" dirty="0"/>
            </a:p>
          </p:txBody>
        </p:sp>
        <p:cxnSp>
          <p:nvCxnSpPr>
            <p:cNvPr id="143" name="Connector: Elbow 142">
              <a:extLst>
                <a:ext uri="{FF2B5EF4-FFF2-40B4-BE49-F238E27FC236}">
                  <a16:creationId xmlns="" xmlns:a16="http://schemas.microsoft.com/office/drawing/2014/main" id="{59C2201D-6C79-43A0-8113-0AF243560AE9}"/>
                </a:ext>
              </a:extLst>
            </p:cNvPr>
            <p:cNvCxnSpPr>
              <a:cxnSpLocks/>
              <a:stCxn id="39" idx="1"/>
              <a:endCxn id="142" idx="3"/>
            </p:cNvCxnSpPr>
            <p:nvPr/>
          </p:nvCxnSpPr>
          <p:spPr>
            <a:xfrm rot="10800000">
              <a:off x="6962765" y="2796872"/>
              <a:ext cx="728299" cy="195546"/>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 xmlns:a16="http://schemas.microsoft.com/office/drawing/2014/main" id="{9C6DF2BA-053E-46E4-8EB4-5A504DBBC900}"/>
              </a:ext>
            </a:extLst>
          </p:cNvPr>
          <p:cNvGrpSpPr/>
          <p:nvPr/>
        </p:nvGrpSpPr>
        <p:grpSpPr>
          <a:xfrm>
            <a:off x="5922205" y="5187041"/>
            <a:ext cx="1767287" cy="512855"/>
            <a:chOff x="5922205" y="5187041"/>
            <a:chExt cx="1767287" cy="512855"/>
          </a:xfrm>
        </p:grpSpPr>
        <p:sp>
          <p:nvSpPr>
            <p:cNvPr id="116" name="Rectangle 115">
              <a:extLst>
                <a:ext uri="{FF2B5EF4-FFF2-40B4-BE49-F238E27FC236}">
                  <a16:creationId xmlns="" xmlns:a16="http://schemas.microsoft.com/office/drawing/2014/main" id="{1ADA46EE-15BE-46AF-8FF4-6C3DDE16CE45}"/>
                </a:ext>
              </a:extLst>
            </p:cNvPr>
            <p:cNvSpPr/>
            <p:nvPr/>
          </p:nvSpPr>
          <p:spPr>
            <a:xfrm>
              <a:off x="5922205" y="5194062"/>
              <a:ext cx="1178191" cy="5058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t>Data Science Team </a:t>
              </a:r>
              <a:endParaRPr lang="en-US" sz="1400" dirty="0"/>
            </a:p>
          </p:txBody>
        </p:sp>
        <p:cxnSp>
          <p:nvCxnSpPr>
            <p:cNvPr id="117" name="Connector: Elbow 116">
              <a:extLst>
                <a:ext uri="{FF2B5EF4-FFF2-40B4-BE49-F238E27FC236}">
                  <a16:creationId xmlns="" xmlns:a16="http://schemas.microsoft.com/office/drawing/2014/main" id="{99D7F9C1-63E6-4115-BBB4-D0E9E37F3FBD}"/>
                </a:ext>
              </a:extLst>
            </p:cNvPr>
            <p:cNvCxnSpPr>
              <a:cxnSpLocks/>
              <a:stCxn id="53" idx="1"/>
              <a:endCxn id="116" idx="3"/>
            </p:cNvCxnSpPr>
            <p:nvPr/>
          </p:nvCxnSpPr>
          <p:spPr>
            <a:xfrm rot="10800000" flipV="1">
              <a:off x="7100396" y="5187041"/>
              <a:ext cx="589096" cy="259938"/>
            </a:xfrm>
            <a:prstGeom prst="bent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467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b="1" dirty="0">
                <a:solidFill>
                  <a:srgbClr val="E96B56"/>
                </a:solidFill>
              </a:rPr>
              <a:t>Re-use</a:t>
            </a:r>
          </a:p>
          <a:p>
            <a:r>
              <a:rPr lang="en-US" dirty="0"/>
              <a:t>Reuse is possible when there is a </a:t>
            </a:r>
            <a:r>
              <a:rPr lang="en-US" b="1" dirty="0"/>
              <a:t>clear understanding the concepts embodied in the architecture</a:t>
            </a:r>
            <a:r>
              <a:rPr lang="en-US" dirty="0"/>
              <a:t>: the primary focus in architecture is the identification and documentation of most important choices</a:t>
            </a:r>
          </a:p>
          <a:p>
            <a:r>
              <a:rPr lang="en-US" dirty="0"/>
              <a:t>The architect, designer, or implementer </a:t>
            </a:r>
            <a:r>
              <a:rPr lang="en-US" b="1" dirty="0"/>
              <a:t>may be able to select the appropriate </a:t>
            </a:r>
            <a:r>
              <a:rPr lang="en-US" dirty="0"/>
              <a:t>architectural element or implemented code to satisfy the specified constraints at the appropriate level</a:t>
            </a:r>
          </a:p>
          <a:p>
            <a:r>
              <a:rPr lang="en-US" dirty="0"/>
              <a:t>The important lesson in reusing components is that the possibilities for reuse </a:t>
            </a:r>
            <a:r>
              <a:rPr lang="en-US" b="1" dirty="0"/>
              <a:t>are the greatest at the architectural level </a:t>
            </a:r>
            <a:r>
              <a:rPr lang="en-US" dirty="0"/>
              <a:t>- where specifications for the components are constrained the least: otherwise it could be too late because such elements often embody too many constraints</a:t>
            </a:r>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fontScale="92500" lnSpcReduction="10000"/>
          </a:bodyPr>
          <a:lstStyle/>
          <a:p>
            <a:pPr marL="0" indent="0">
              <a:spcBef>
                <a:spcPts val="0"/>
              </a:spcBef>
              <a:spcAft>
                <a:spcPts val="1800"/>
              </a:spcAft>
              <a:buNone/>
            </a:pPr>
            <a:r>
              <a:rPr lang="en-US" b="1" dirty="0">
                <a:solidFill>
                  <a:srgbClr val="E96B56"/>
                </a:solidFill>
              </a:rPr>
              <a:t>Software Architecture </a:t>
            </a:r>
            <a:r>
              <a:rPr lang="en-US" dirty="0"/>
              <a:t>must become:</a:t>
            </a:r>
          </a:p>
          <a:p>
            <a:pPr marL="0" indent="0">
              <a:spcBef>
                <a:spcPts val="0"/>
              </a:spcBef>
              <a:spcAft>
                <a:spcPts val="1800"/>
              </a:spcAft>
              <a:buNone/>
            </a:pPr>
            <a:r>
              <a:rPr lang="en-US" dirty="0"/>
              <a:t>	4. an effective basis for </a:t>
            </a:r>
            <a:r>
              <a:rPr lang="en-US" b="1" dirty="0"/>
              <a:t>reuse</a:t>
            </a:r>
          </a:p>
        </p:txBody>
      </p:sp>
    </p:spTree>
    <p:extLst>
      <p:ext uri="{BB962C8B-B14F-4D97-AF65-F5344CB8AC3E}">
        <p14:creationId xmlns:p14="http://schemas.microsoft.com/office/powerpoint/2010/main" val="108621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fontScale="92500" lnSpcReduction="10000"/>
          </a:bodyPr>
          <a:lstStyle/>
          <a:p>
            <a:pPr marL="0" indent="0">
              <a:spcBef>
                <a:spcPts val="0"/>
              </a:spcBef>
              <a:spcAft>
                <a:spcPts val="1800"/>
              </a:spcAft>
              <a:buNone/>
            </a:pPr>
            <a:r>
              <a:rPr lang="en-US" b="1" dirty="0">
                <a:solidFill>
                  <a:srgbClr val="E96B56"/>
                </a:solidFill>
              </a:rPr>
              <a:t>Software Architecture </a:t>
            </a:r>
            <a:r>
              <a:rPr lang="en-US" dirty="0"/>
              <a:t>must become:</a:t>
            </a:r>
          </a:p>
          <a:p>
            <a:pPr marL="0" indent="0">
              <a:spcBef>
                <a:spcPts val="0"/>
              </a:spcBef>
              <a:spcAft>
                <a:spcPts val="1800"/>
              </a:spcAft>
              <a:buNone/>
            </a:pPr>
            <a:r>
              <a:rPr lang="en-US" dirty="0"/>
              <a:t>	4. an effective basis for </a:t>
            </a:r>
            <a:r>
              <a:rPr lang="en-US" b="1" dirty="0"/>
              <a:t>reuse</a:t>
            </a:r>
          </a:p>
        </p:txBody>
      </p:sp>
      <p:grpSp>
        <p:nvGrpSpPr>
          <p:cNvPr id="98" name="Group 97">
            <a:extLst>
              <a:ext uri="{FF2B5EF4-FFF2-40B4-BE49-F238E27FC236}">
                <a16:creationId xmlns="" xmlns:a16="http://schemas.microsoft.com/office/drawing/2014/main" id="{71B62A78-32D7-4905-B171-6C933C1C6B76}"/>
              </a:ext>
            </a:extLst>
          </p:cNvPr>
          <p:cNvGrpSpPr/>
          <p:nvPr/>
        </p:nvGrpSpPr>
        <p:grpSpPr>
          <a:xfrm>
            <a:off x="838200" y="1447179"/>
            <a:ext cx="2312267" cy="5300234"/>
            <a:chOff x="838200" y="1447179"/>
            <a:chExt cx="2312267" cy="5300234"/>
          </a:xfrm>
        </p:grpSpPr>
        <p:sp>
          <p:nvSpPr>
            <p:cNvPr id="10" name="Rectangle 9">
              <a:extLst>
                <a:ext uri="{FF2B5EF4-FFF2-40B4-BE49-F238E27FC236}">
                  <a16:creationId xmlns="" xmlns:a16="http://schemas.microsoft.com/office/drawing/2014/main" id="{0EF639A5-5CDA-4B27-BADC-BF3DAD61E444}"/>
                </a:ext>
              </a:extLst>
            </p:cNvPr>
            <p:cNvSpPr/>
            <p:nvPr/>
          </p:nvSpPr>
          <p:spPr>
            <a:xfrm>
              <a:off x="838200" y="1447179"/>
              <a:ext cx="2312267" cy="5300234"/>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Data Integration</a:t>
              </a:r>
              <a:r>
                <a:rPr lang="en-US" sz="1600" b="1" dirty="0">
                  <a:solidFill>
                    <a:srgbClr val="445469"/>
                  </a:solidFill>
                </a:rPr>
                <a:t> Layer</a:t>
              </a:r>
              <a:endParaRPr lang="it-IT" sz="1600" b="1" dirty="0">
                <a:solidFill>
                  <a:srgbClr val="445469"/>
                </a:solidFill>
              </a:endParaRPr>
            </a:p>
          </p:txBody>
        </p:sp>
        <p:sp>
          <p:nvSpPr>
            <p:cNvPr id="11" name="Rectangle 10">
              <a:extLst>
                <a:ext uri="{FF2B5EF4-FFF2-40B4-BE49-F238E27FC236}">
                  <a16:creationId xmlns="" xmlns:a16="http://schemas.microsoft.com/office/drawing/2014/main" id="{3108771D-0258-4876-AE97-0A0E99A4E6B5}"/>
                </a:ext>
              </a:extLst>
            </p:cNvPr>
            <p:cNvSpPr/>
            <p:nvPr/>
          </p:nvSpPr>
          <p:spPr>
            <a:xfrm>
              <a:off x="1134148" y="331995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2" name="Rectangle 11">
              <a:extLst>
                <a:ext uri="{FF2B5EF4-FFF2-40B4-BE49-F238E27FC236}">
                  <a16:creationId xmlns="" xmlns:a16="http://schemas.microsoft.com/office/drawing/2014/main" id="{D959FA9A-F14E-4510-91A7-19459A678494}"/>
                </a:ext>
              </a:extLst>
            </p:cNvPr>
            <p:cNvSpPr/>
            <p:nvPr/>
          </p:nvSpPr>
          <p:spPr>
            <a:xfrm>
              <a:off x="1134148" y="299395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3" name="Rectangle 12">
              <a:extLst>
                <a:ext uri="{FF2B5EF4-FFF2-40B4-BE49-F238E27FC236}">
                  <a16:creationId xmlns="" xmlns:a16="http://schemas.microsoft.com/office/drawing/2014/main" id="{F42A8211-04AF-41F2-9C8D-956FA6AEE63F}"/>
                </a:ext>
              </a:extLst>
            </p:cNvPr>
            <p:cNvSpPr/>
            <p:nvPr/>
          </p:nvSpPr>
          <p:spPr>
            <a:xfrm>
              <a:off x="1134148" y="234195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4" name="Rectangle 13">
              <a:extLst>
                <a:ext uri="{FF2B5EF4-FFF2-40B4-BE49-F238E27FC236}">
                  <a16:creationId xmlns="" xmlns:a16="http://schemas.microsoft.com/office/drawing/2014/main" id="{132FBE74-8FBB-4E82-B3FD-3684CF93D5D4}"/>
                </a:ext>
              </a:extLst>
            </p:cNvPr>
            <p:cNvSpPr/>
            <p:nvPr/>
          </p:nvSpPr>
          <p:spPr>
            <a:xfrm>
              <a:off x="1134148" y="266795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5" name="Rectangle 14">
              <a:extLst>
                <a:ext uri="{FF2B5EF4-FFF2-40B4-BE49-F238E27FC236}">
                  <a16:creationId xmlns="" xmlns:a16="http://schemas.microsoft.com/office/drawing/2014/main" id="{2B24DFF5-7A16-48CA-8728-A8B6BADB8C6D}"/>
                </a:ext>
              </a:extLst>
            </p:cNvPr>
            <p:cNvSpPr/>
            <p:nvPr/>
          </p:nvSpPr>
          <p:spPr>
            <a:xfrm>
              <a:off x="978961" y="194729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grpSp>
          <p:nvGrpSpPr>
            <p:cNvPr id="2" name="Group 1">
              <a:extLst>
                <a:ext uri="{FF2B5EF4-FFF2-40B4-BE49-F238E27FC236}">
                  <a16:creationId xmlns="" xmlns:a16="http://schemas.microsoft.com/office/drawing/2014/main" id="{BD4C5938-C24D-46F8-955A-EF8455309624}"/>
                </a:ext>
              </a:extLst>
            </p:cNvPr>
            <p:cNvGrpSpPr/>
            <p:nvPr/>
          </p:nvGrpSpPr>
          <p:grpSpPr>
            <a:xfrm>
              <a:off x="2066755" y="1947296"/>
              <a:ext cx="1049788" cy="1755186"/>
              <a:chOff x="2066755" y="1947296"/>
              <a:chExt cx="1049788" cy="1755186"/>
            </a:xfrm>
          </p:grpSpPr>
          <p:sp>
            <p:nvSpPr>
              <p:cNvPr id="16" name="Rectangle 15">
                <a:extLst>
                  <a:ext uri="{FF2B5EF4-FFF2-40B4-BE49-F238E27FC236}">
                    <a16:creationId xmlns="" xmlns:a16="http://schemas.microsoft.com/office/drawing/2014/main" id="{FF535DE8-0707-4622-974F-F25E889C1EDE}"/>
                  </a:ext>
                </a:extLst>
              </p:cNvPr>
              <p:cNvSpPr/>
              <p:nvPr/>
            </p:nvSpPr>
            <p:spPr>
              <a:xfrm>
                <a:off x="2221942" y="331995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7" name="Rectangle 16">
                <a:extLst>
                  <a:ext uri="{FF2B5EF4-FFF2-40B4-BE49-F238E27FC236}">
                    <a16:creationId xmlns="" xmlns:a16="http://schemas.microsoft.com/office/drawing/2014/main" id="{44E4B07B-03C1-4599-AB10-9E1B57694058}"/>
                  </a:ext>
                </a:extLst>
              </p:cNvPr>
              <p:cNvSpPr/>
              <p:nvPr/>
            </p:nvSpPr>
            <p:spPr>
              <a:xfrm>
                <a:off x="2221942" y="299395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8" name="Rectangle 17">
                <a:extLst>
                  <a:ext uri="{FF2B5EF4-FFF2-40B4-BE49-F238E27FC236}">
                    <a16:creationId xmlns="" xmlns:a16="http://schemas.microsoft.com/office/drawing/2014/main" id="{D1C49E36-3036-4B4F-B5E3-DE8B64E2D52A}"/>
                  </a:ext>
                </a:extLst>
              </p:cNvPr>
              <p:cNvSpPr/>
              <p:nvPr/>
            </p:nvSpPr>
            <p:spPr>
              <a:xfrm>
                <a:off x="2221942" y="234195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9" name="Rectangle 18">
                <a:extLst>
                  <a:ext uri="{FF2B5EF4-FFF2-40B4-BE49-F238E27FC236}">
                    <a16:creationId xmlns="" xmlns:a16="http://schemas.microsoft.com/office/drawing/2014/main" id="{180E05BD-CC2B-4F08-99F3-86545138A76B}"/>
                  </a:ext>
                </a:extLst>
              </p:cNvPr>
              <p:cNvSpPr/>
              <p:nvPr/>
            </p:nvSpPr>
            <p:spPr>
              <a:xfrm>
                <a:off x="2221942" y="266795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20" name="Rectangle 19">
                <a:extLst>
                  <a:ext uri="{FF2B5EF4-FFF2-40B4-BE49-F238E27FC236}">
                    <a16:creationId xmlns="" xmlns:a16="http://schemas.microsoft.com/office/drawing/2014/main" id="{C8092268-FE8E-4EA6-AF61-E6C4B0A38A5A}"/>
                  </a:ext>
                </a:extLst>
              </p:cNvPr>
              <p:cNvSpPr/>
              <p:nvPr/>
            </p:nvSpPr>
            <p:spPr>
              <a:xfrm>
                <a:off x="2066755" y="194729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grpSp>
        <p:sp>
          <p:nvSpPr>
            <p:cNvPr id="21" name="Rectangle 20">
              <a:extLst>
                <a:ext uri="{FF2B5EF4-FFF2-40B4-BE49-F238E27FC236}">
                  <a16:creationId xmlns="" xmlns:a16="http://schemas.microsoft.com/office/drawing/2014/main" id="{724D91D7-1278-4985-BAAB-747FB268859B}"/>
                </a:ext>
              </a:extLst>
            </p:cNvPr>
            <p:cNvSpPr/>
            <p:nvPr/>
          </p:nvSpPr>
          <p:spPr>
            <a:xfrm>
              <a:off x="1136292" y="522429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22" name="Rectangle 21">
              <a:extLst>
                <a:ext uri="{FF2B5EF4-FFF2-40B4-BE49-F238E27FC236}">
                  <a16:creationId xmlns="" xmlns:a16="http://schemas.microsoft.com/office/drawing/2014/main" id="{FDD3576E-B489-4823-9C68-F18361DEFE68}"/>
                </a:ext>
              </a:extLst>
            </p:cNvPr>
            <p:cNvSpPr/>
            <p:nvPr/>
          </p:nvSpPr>
          <p:spPr>
            <a:xfrm>
              <a:off x="1136292" y="489829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23" name="Rectangle 22">
              <a:extLst>
                <a:ext uri="{FF2B5EF4-FFF2-40B4-BE49-F238E27FC236}">
                  <a16:creationId xmlns="" xmlns:a16="http://schemas.microsoft.com/office/drawing/2014/main" id="{39B32ABC-1779-470D-A61A-78A2807B28B0}"/>
                </a:ext>
              </a:extLst>
            </p:cNvPr>
            <p:cNvSpPr/>
            <p:nvPr/>
          </p:nvSpPr>
          <p:spPr>
            <a:xfrm>
              <a:off x="1136292" y="424629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24" name="Rectangle 23">
              <a:extLst>
                <a:ext uri="{FF2B5EF4-FFF2-40B4-BE49-F238E27FC236}">
                  <a16:creationId xmlns="" xmlns:a16="http://schemas.microsoft.com/office/drawing/2014/main" id="{68B89DEB-12F3-4DD4-BF52-EB3B3F57A937}"/>
                </a:ext>
              </a:extLst>
            </p:cNvPr>
            <p:cNvSpPr/>
            <p:nvPr/>
          </p:nvSpPr>
          <p:spPr>
            <a:xfrm>
              <a:off x="1136292" y="457229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25" name="Rectangle 24">
              <a:extLst>
                <a:ext uri="{FF2B5EF4-FFF2-40B4-BE49-F238E27FC236}">
                  <a16:creationId xmlns="" xmlns:a16="http://schemas.microsoft.com/office/drawing/2014/main" id="{3E6CB580-26D8-4765-808C-D19EA93F7583}"/>
                </a:ext>
              </a:extLst>
            </p:cNvPr>
            <p:cNvSpPr/>
            <p:nvPr/>
          </p:nvSpPr>
          <p:spPr>
            <a:xfrm>
              <a:off x="981105" y="385163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26" name="Rectangle 25">
              <a:extLst>
                <a:ext uri="{FF2B5EF4-FFF2-40B4-BE49-F238E27FC236}">
                  <a16:creationId xmlns="" xmlns:a16="http://schemas.microsoft.com/office/drawing/2014/main" id="{C90B0917-C797-4922-AEEA-485AA291E943}"/>
                </a:ext>
              </a:extLst>
            </p:cNvPr>
            <p:cNvSpPr/>
            <p:nvPr/>
          </p:nvSpPr>
          <p:spPr>
            <a:xfrm>
              <a:off x="2224086" y="522429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27" name="Rectangle 26">
              <a:extLst>
                <a:ext uri="{FF2B5EF4-FFF2-40B4-BE49-F238E27FC236}">
                  <a16:creationId xmlns="" xmlns:a16="http://schemas.microsoft.com/office/drawing/2014/main" id="{6CA38786-2AF9-4FD6-8BF7-9CCE7FF899C0}"/>
                </a:ext>
              </a:extLst>
            </p:cNvPr>
            <p:cNvSpPr/>
            <p:nvPr/>
          </p:nvSpPr>
          <p:spPr>
            <a:xfrm>
              <a:off x="2224086" y="489829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28" name="Rectangle 27">
              <a:extLst>
                <a:ext uri="{FF2B5EF4-FFF2-40B4-BE49-F238E27FC236}">
                  <a16:creationId xmlns="" xmlns:a16="http://schemas.microsoft.com/office/drawing/2014/main" id="{AF958137-2D8F-4C27-A39E-1ADD24FC95AA}"/>
                </a:ext>
              </a:extLst>
            </p:cNvPr>
            <p:cNvSpPr/>
            <p:nvPr/>
          </p:nvSpPr>
          <p:spPr>
            <a:xfrm>
              <a:off x="2224086" y="424629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29" name="Rectangle 28">
              <a:extLst>
                <a:ext uri="{FF2B5EF4-FFF2-40B4-BE49-F238E27FC236}">
                  <a16:creationId xmlns="" xmlns:a16="http://schemas.microsoft.com/office/drawing/2014/main" id="{45DCE5F5-D7AD-4D18-8200-2F2686C9DD62}"/>
                </a:ext>
              </a:extLst>
            </p:cNvPr>
            <p:cNvSpPr/>
            <p:nvPr/>
          </p:nvSpPr>
          <p:spPr>
            <a:xfrm>
              <a:off x="2224086" y="457229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30" name="Rectangle 29">
              <a:extLst>
                <a:ext uri="{FF2B5EF4-FFF2-40B4-BE49-F238E27FC236}">
                  <a16:creationId xmlns="" xmlns:a16="http://schemas.microsoft.com/office/drawing/2014/main" id="{6181BA6F-0616-40B2-9447-94360F879F8A}"/>
                </a:ext>
              </a:extLst>
            </p:cNvPr>
            <p:cNvSpPr/>
            <p:nvPr/>
          </p:nvSpPr>
          <p:spPr>
            <a:xfrm>
              <a:off x="2068899" y="385163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grpSp>
          <p:nvGrpSpPr>
            <p:cNvPr id="31" name="Group 30">
              <a:extLst>
                <a:ext uri="{FF2B5EF4-FFF2-40B4-BE49-F238E27FC236}">
                  <a16:creationId xmlns="" xmlns:a16="http://schemas.microsoft.com/office/drawing/2014/main" id="{F3D3DD62-7706-4423-A071-E4E7D92D3826}"/>
                </a:ext>
              </a:extLst>
            </p:cNvPr>
            <p:cNvGrpSpPr/>
            <p:nvPr/>
          </p:nvGrpSpPr>
          <p:grpSpPr>
            <a:xfrm>
              <a:off x="1211014" y="5662112"/>
              <a:ext cx="1666479" cy="952241"/>
              <a:chOff x="7253677" y="1606943"/>
              <a:chExt cx="1666479" cy="952241"/>
            </a:xfrm>
          </p:grpSpPr>
          <p:grpSp>
            <p:nvGrpSpPr>
              <p:cNvPr id="32" name="Group 31">
                <a:extLst>
                  <a:ext uri="{FF2B5EF4-FFF2-40B4-BE49-F238E27FC236}">
                    <a16:creationId xmlns="" xmlns:a16="http://schemas.microsoft.com/office/drawing/2014/main" id="{94A117B1-0E26-4880-836F-9F2764388DFB}"/>
                  </a:ext>
                </a:extLst>
              </p:cNvPr>
              <p:cNvGrpSpPr/>
              <p:nvPr/>
            </p:nvGrpSpPr>
            <p:grpSpPr>
              <a:xfrm>
                <a:off x="7337931" y="1852755"/>
                <a:ext cx="1497970" cy="658041"/>
                <a:chOff x="6875582" y="1981373"/>
                <a:chExt cx="1497970" cy="658041"/>
              </a:xfrm>
            </p:grpSpPr>
            <p:sp>
              <p:nvSpPr>
                <p:cNvPr id="34" name="Rectangle 33">
                  <a:extLst>
                    <a:ext uri="{FF2B5EF4-FFF2-40B4-BE49-F238E27FC236}">
                      <a16:creationId xmlns="" xmlns:a16="http://schemas.microsoft.com/office/drawing/2014/main" id="{FE8B2C6B-9408-4182-8D73-BAA87F335122}"/>
                    </a:ext>
                  </a:extLst>
                </p:cNvPr>
                <p:cNvSpPr/>
                <p:nvPr/>
              </p:nvSpPr>
              <p:spPr>
                <a:xfrm>
                  <a:off x="7659058" y="233378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35" name="Rectangle 34">
                  <a:extLst>
                    <a:ext uri="{FF2B5EF4-FFF2-40B4-BE49-F238E27FC236}">
                      <a16:creationId xmlns="" xmlns:a16="http://schemas.microsoft.com/office/drawing/2014/main" id="{54EFE7CE-5650-4F0E-9044-2FE2508FDCB3}"/>
                    </a:ext>
                  </a:extLst>
                </p:cNvPr>
                <p:cNvSpPr/>
                <p:nvPr/>
              </p:nvSpPr>
              <p:spPr>
                <a:xfrm>
                  <a:off x="6875582" y="233378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36" name="Rectangle 35">
                  <a:extLst>
                    <a:ext uri="{FF2B5EF4-FFF2-40B4-BE49-F238E27FC236}">
                      <a16:creationId xmlns="" xmlns:a16="http://schemas.microsoft.com/office/drawing/2014/main" id="{965197DE-4FD5-42BA-8E17-ACE3DEEB2D31}"/>
                    </a:ext>
                  </a:extLst>
                </p:cNvPr>
                <p:cNvSpPr/>
                <p:nvPr/>
              </p:nvSpPr>
              <p:spPr>
                <a:xfrm>
                  <a:off x="6882117" y="198137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37" name="Rectangle 36">
                  <a:extLst>
                    <a:ext uri="{FF2B5EF4-FFF2-40B4-BE49-F238E27FC236}">
                      <a16:creationId xmlns="" xmlns:a16="http://schemas.microsoft.com/office/drawing/2014/main" id="{C365DB40-4ADA-49FE-B064-6C5FA0032266}"/>
                    </a:ext>
                  </a:extLst>
                </p:cNvPr>
                <p:cNvSpPr/>
                <p:nvPr/>
              </p:nvSpPr>
              <p:spPr>
                <a:xfrm>
                  <a:off x="7659058" y="198137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grpSp>
          <p:sp>
            <p:nvSpPr>
              <p:cNvPr id="33" name="Rectangle 32">
                <a:extLst>
                  <a:ext uri="{FF2B5EF4-FFF2-40B4-BE49-F238E27FC236}">
                    <a16:creationId xmlns="" xmlns:a16="http://schemas.microsoft.com/office/drawing/2014/main" id="{51EA30CA-C365-464A-96E5-072A0356BEB3}"/>
                  </a:ext>
                </a:extLst>
              </p:cNvPr>
              <p:cNvSpPr/>
              <p:nvPr/>
            </p:nvSpPr>
            <p:spPr>
              <a:xfrm>
                <a:off x="7253677" y="1606943"/>
                <a:ext cx="1666479" cy="952241"/>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Module</a:t>
                </a:r>
                <a:endParaRPr lang="en-US" sz="1200" b="1" dirty="0">
                  <a:solidFill>
                    <a:srgbClr val="445469"/>
                  </a:solidFill>
                </a:endParaRPr>
              </a:p>
            </p:txBody>
          </p:sp>
        </p:grpSp>
      </p:grpSp>
      <p:grpSp>
        <p:nvGrpSpPr>
          <p:cNvPr id="88" name="Group 87">
            <a:extLst>
              <a:ext uri="{FF2B5EF4-FFF2-40B4-BE49-F238E27FC236}">
                <a16:creationId xmlns="" xmlns:a16="http://schemas.microsoft.com/office/drawing/2014/main" id="{400081CD-9419-44AC-968D-26619441A120}"/>
              </a:ext>
            </a:extLst>
          </p:cNvPr>
          <p:cNvGrpSpPr/>
          <p:nvPr/>
        </p:nvGrpSpPr>
        <p:grpSpPr>
          <a:xfrm>
            <a:off x="3828937" y="3143110"/>
            <a:ext cx="1049788" cy="1755186"/>
            <a:chOff x="2066755" y="1947296"/>
            <a:chExt cx="1049788" cy="1755186"/>
          </a:xfrm>
        </p:grpSpPr>
        <p:sp>
          <p:nvSpPr>
            <p:cNvPr id="89" name="Rectangle 88">
              <a:extLst>
                <a:ext uri="{FF2B5EF4-FFF2-40B4-BE49-F238E27FC236}">
                  <a16:creationId xmlns="" xmlns:a16="http://schemas.microsoft.com/office/drawing/2014/main" id="{A1CAA854-0E79-4072-AE77-E85A2D628A30}"/>
                </a:ext>
              </a:extLst>
            </p:cNvPr>
            <p:cNvSpPr/>
            <p:nvPr/>
          </p:nvSpPr>
          <p:spPr>
            <a:xfrm>
              <a:off x="2221942" y="331995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91" name="Rectangle 90">
              <a:extLst>
                <a:ext uri="{FF2B5EF4-FFF2-40B4-BE49-F238E27FC236}">
                  <a16:creationId xmlns="" xmlns:a16="http://schemas.microsoft.com/office/drawing/2014/main" id="{DEF851BD-C9BB-4E20-9AEA-98AF97A5870B}"/>
                </a:ext>
              </a:extLst>
            </p:cNvPr>
            <p:cNvSpPr/>
            <p:nvPr/>
          </p:nvSpPr>
          <p:spPr>
            <a:xfrm>
              <a:off x="2221942" y="299395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92" name="Rectangle 91">
              <a:extLst>
                <a:ext uri="{FF2B5EF4-FFF2-40B4-BE49-F238E27FC236}">
                  <a16:creationId xmlns="" xmlns:a16="http://schemas.microsoft.com/office/drawing/2014/main" id="{67D7886A-DA76-40F7-A825-8369DC897B87}"/>
                </a:ext>
              </a:extLst>
            </p:cNvPr>
            <p:cNvSpPr/>
            <p:nvPr/>
          </p:nvSpPr>
          <p:spPr>
            <a:xfrm>
              <a:off x="2221942" y="234195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93" name="Rectangle 92">
              <a:extLst>
                <a:ext uri="{FF2B5EF4-FFF2-40B4-BE49-F238E27FC236}">
                  <a16:creationId xmlns="" xmlns:a16="http://schemas.microsoft.com/office/drawing/2014/main" id="{21652410-6EBA-44D9-B625-892F4F72AFEB}"/>
                </a:ext>
              </a:extLst>
            </p:cNvPr>
            <p:cNvSpPr/>
            <p:nvPr/>
          </p:nvSpPr>
          <p:spPr>
            <a:xfrm>
              <a:off x="2221942" y="266795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94" name="Rectangle 93">
              <a:extLst>
                <a:ext uri="{FF2B5EF4-FFF2-40B4-BE49-F238E27FC236}">
                  <a16:creationId xmlns="" xmlns:a16="http://schemas.microsoft.com/office/drawing/2014/main" id="{22C55429-7476-47EA-999A-70281CE52D80}"/>
                </a:ext>
              </a:extLst>
            </p:cNvPr>
            <p:cNvSpPr/>
            <p:nvPr/>
          </p:nvSpPr>
          <p:spPr>
            <a:xfrm>
              <a:off x="2066755" y="194729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Abstract Class</a:t>
              </a:r>
              <a:endParaRPr lang="en-US" sz="1200" b="1" dirty="0">
                <a:solidFill>
                  <a:srgbClr val="445469"/>
                </a:solidFill>
              </a:endParaRPr>
            </a:p>
          </p:txBody>
        </p:sp>
      </p:grpSp>
      <p:sp>
        <p:nvSpPr>
          <p:cNvPr id="95" name="Rectangle 94">
            <a:extLst>
              <a:ext uri="{FF2B5EF4-FFF2-40B4-BE49-F238E27FC236}">
                <a16:creationId xmlns="" xmlns:a16="http://schemas.microsoft.com/office/drawing/2014/main" id="{6D70297F-08F3-402C-AB5D-488197CD9A92}"/>
              </a:ext>
            </a:extLst>
          </p:cNvPr>
          <p:cNvSpPr/>
          <p:nvPr/>
        </p:nvSpPr>
        <p:spPr>
          <a:xfrm>
            <a:off x="5735369" y="4629638"/>
            <a:ext cx="1049788" cy="593323"/>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Data Lake </a:t>
            </a:r>
            <a:r>
              <a:rPr lang="it-IT" sz="1200" dirty="0" err="1"/>
              <a:t>Serializer</a:t>
            </a:r>
            <a:endParaRPr lang="en-US" sz="1200" dirty="0"/>
          </a:p>
        </p:txBody>
      </p:sp>
      <p:cxnSp>
        <p:nvCxnSpPr>
          <p:cNvPr id="96" name="Connector: Elbow 95">
            <a:extLst>
              <a:ext uri="{FF2B5EF4-FFF2-40B4-BE49-F238E27FC236}">
                <a16:creationId xmlns="" xmlns:a16="http://schemas.microsoft.com/office/drawing/2014/main" id="{8ED5D3C3-2619-467C-BB88-05400012F948}"/>
              </a:ext>
            </a:extLst>
          </p:cNvPr>
          <p:cNvCxnSpPr>
            <a:cxnSpLocks/>
            <a:stCxn id="95" idx="1"/>
            <a:endCxn id="89" idx="3"/>
          </p:cNvCxnSpPr>
          <p:nvPr/>
        </p:nvCxnSpPr>
        <p:spPr>
          <a:xfrm rot="10800000">
            <a:off x="4698619" y="4668584"/>
            <a:ext cx="1036751" cy="257717"/>
          </a:xfrm>
          <a:prstGeom prst="bentConnector3">
            <a:avLst>
              <a:gd name="adj1" fmla="val 50000"/>
            </a:avLst>
          </a:prstGeom>
          <a:ln w="38100">
            <a:solidFill>
              <a:schemeClr val="accent6">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 xmlns:a16="http://schemas.microsoft.com/office/drawing/2014/main" id="{BBEDED48-B1F8-4BA0-8420-5D940B7EBE0D}"/>
              </a:ext>
            </a:extLst>
          </p:cNvPr>
          <p:cNvCxnSpPr>
            <a:cxnSpLocks/>
            <a:stCxn id="101" idx="1"/>
            <a:endCxn id="92" idx="3"/>
          </p:cNvCxnSpPr>
          <p:nvPr/>
        </p:nvCxnSpPr>
        <p:spPr>
          <a:xfrm rot="10800000" flipV="1">
            <a:off x="4698618" y="2695475"/>
            <a:ext cx="999468" cy="995111"/>
          </a:xfrm>
          <a:prstGeom prst="bentConnector3">
            <a:avLst>
              <a:gd name="adj1" fmla="val 50000"/>
            </a:avLst>
          </a:prstGeom>
          <a:ln w="38100">
            <a:solidFill>
              <a:schemeClr val="accent4">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 xmlns:a16="http://schemas.microsoft.com/office/drawing/2014/main" id="{9814BCFC-32F4-4715-AD3E-E9183E76A14C}"/>
              </a:ext>
            </a:extLst>
          </p:cNvPr>
          <p:cNvCxnSpPr>
            <a:cxnSpLocks/>
            <a:stCxn id="105" idx="1"/>
            <a:endCxn id="92" idx="3"/>
          </p:cNvCxnSpPr>
          <p:nvPr/>
        </p:nvCxnSpPr>
        <p:spPr>
          <a:xfrm rot="10800000" flipV="1">
            <a:off x="4698618" y="3345631"/>
            <a:ext cx="999468" cy="344955"/>
          </a:xfrm>
          <a:prstGeom prst="bentConnector3">
            <a:avLst>
              <a:gd name="adj1" fmla="val 50000"/>
            </a:avLst>
          </a:prstGeom>
          <a:ln w="38100">
            <a:solidFill>
              <a:srgbClr val="C55A1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 xmlns:a16="http://schemas.microsoft.com/office/drawing/2014/main" id="{B967A261-F875-415E-BF44-AD3234BC8AB4}"/>
              </a:ext>
            </a:extLst>
          </p:cNvPr>
          <p:cNvGrpSpPr/>
          <p:nvPr/>
        </p:nvGrpSpPr>
        <p:grpSpPr>
          <a:xfrm>
            <a:off x="5698086" y="2398814"/>
            <a:ext cx="1049788" cy="1243479"/>
            <a:chOff x="6419996" y="1873954"/>
            <a:chExt cx="1049788" cy="1243479"/>
          </a:xfrm>
        </p:grpSpPr>
        <p:sp>
          <p:nvSpPr>
            <p:cNvPr id="101" name="Rectangle 100">
              <a:extLst>
                <a:ext uri="{FF2B5EF4-FFF2-40B4-BE49-F238E27FC236}">
                  <a16:creationId xmlns="" xmlns:a16="http://schemas.microsoft.com/office/drawing/2014/main" id="{6F10505C-D4C2-401B-8DCC-785C6B02C47E}"/>
                </a:ext>
              </a:extLst>
            </p:cNvPr>
            <p:cNvSpPr/>
            <p:nvPr/>
          </p:nvSpPr>
          <p:spPr>
            <a:xfrm>
              <a:off x="6419996" y="1873954"/>
              <a:ext cx="1049788" cy="593323"/>
            </a:xfrm>
            <a:prstGeom prst="rect">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SQL Server DLL</a:t>
              </a:r>
              <a:endParaRPr lang="en-US" sz="1200" dirty="0"/>
            </a:p>
          </p:txBody>
        </p:sp>
        <p:sp>
          <p:nvSpPr>
            <p:cNvPr id="105" name="Rectangle 104">
              <a:extLst>
                <a:ext uri="{FF2B5EF4-FFF2-40B4-BE49-F238E27FC236}">
                  <a16:creationId xmlns="" xmlns:a16="http://schemas.microsoft.com/office/drawing/2014/main" id="{E6DA32E8-ABC0-4280-AEE7-C5C9300BE53D}"/>
                </a:ext>
              </a:extLst>
            </p:cNvPr>
            <p:cNvSpPr/>
            <p:nvPr/>
          </p:nvSpPr>
          <p:spPr>
            <a:xfrm>
              <a:off x="6419996" y="2524110"/>
              <a:ext cx="1049788" cy="59332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REST API </a:t>
              </a:r>
              <a:r>
                <a:rPr lang="it-IT" sz="1200" dirty="0" err="1"/>
                <a:t>Get</a:t>
              </a:r>
              <a:r>
                <a:rPr lang="it-IT" sz="1200" dirty="0"/>
                <a:t> </a:t>
              </a:r>
              <a:r>
                <a:rPr lang="it-IT" sz="1200" dirty="0" err="1"/>
                <a:t>Wrapper</a:t>
              </a:r>
              <a:endParaRPr lang="en-US" sz="1200" dirty="0"/>
            </a:p>
          </p:txBody>
        </p:sp>
      </p:grpSp>
      <p:grpSp>
        <p:nvGrpSpPr>
          <p:cNvPr id="109" name="Group 108">
            <a:extLst>
              <a:ext uri="{FF2B5EF4-FFF2-40B4-BE49-F238E27FC236}">
                <a16:creationId xmlns="" xmlns:a16="http://schemas.microsoft.com/office/drawing/2014/main" id="{26DA4E76-8328-4680-B6E9-D957A2B787B0}"/>
              </a:ext>
            </a:extLst>
          </p:cNvPr>
          <p:cNvGrpSpPr/>
          <p:nvPr/>
        </p:nvGrpSpPr>
        <p:grpSpPr>
          <a:xfrm>
            <a:off x="7595174" y="1396795"/>
            <a:ext cx="2312267" cy="5300234"/>
            <a:chOff x="8966967" y="1447179"/>
            <a:chExt cx="2312267" cy="5300234"/>
          </a:xfrm>
        </p:grpSpPr>
        <p:sp>
          <p:nvSpPr>
            <p:cNvPr id="121" name="Rectangle 120">
              <a:extLst>
                <a:ext uri="{FF2B5EF4-FFF2-40B4-BE49-F238E27FC236}">
                  <a16:creationId xmlns="" xmlns:a16="http://schemas.microsoft.com/office/drawing/2014/main" id="{E9503329-3A14-445F-A5B1-37EA6600C7E0}"/>
                </a:ext>
              </a:extLst>
            </p:cNvPr>
            <p:cNvSpPr/>
            <p:nvPr/>
          </p:nvSpPr>
          <p:spPr>
            <a:xfrm>
              <a:off x="8966967" y="1447179"/>
              <a:ext cx="2312267" cy="5300234"/>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Data Integration</a:t>
              </a:r>
              <a:r>
                <a:rPr lang="en-US" sz="1600" b="1" dirty="0">
                  <a:solidFill>
                    <a:srgbClr val="445469"/>
                  </a:solidFill>
                </a:rPr>
                <a:t> Layer</a:t>
              </a:r>
              <a:endParaRPr lang="it-IT" sz="1600" b="1" dirty="0">
                <a:solidFill>
                  <a:srgbClr val="445469"/>
                </a:solidFill>
              </a:endParaRPr>
            </a:p>
          </p:txBody>
        </p:sp>
        <p:sp>
          <p:nvSpPr>
            <p:cNvPr id="122" name="Rectangle 121">
              <a:extLst>
                <a:ext uri="{FF2B5EF4-FFF2-40B4-BE49-F238E27FC236}">
                  <a16:creationId xmlns="" xmlns:a16="http://schemas.microsoft.com/office/drawing/2014/main" id="{BDAF9383-82C8-41F6-BF19-9D3CDF91106F}"/>
                </a:ext>
              </a:extLst>
            </p:cNvPr>
            <p:cNvSpPr/>
            <p:nvPr/>
          </p:nvSpPr>
          <p:spPr>
            <a:xfrm>
              <a:off x="9262915" y="3319954"/>
              <a:ext cx="714494" cy="305630"/>
            </a:xfrm>
            <a:prstGeom prst="rec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23" name="Rectangle 122">
              <a:extLst>
                <a:ext uri="{FF2B5EF4-FFF2-40B4-BE49-F238E27FC236}">
                  <a16:creationId xmlns="" xmlns:a16="http://schemas.microsoft.com/office/drawing/2014/main" id="{F52384C1-4561-40E2-9AB1-E84CDFAE8845}"/>
                </a:ext>
              </a:extLst>
            </p:cNvPr>
            <p:cNvSpPr/>
            <p:nvPr/>
          </p:nvSpPr>
          <p:spPr>
            <a:xfrm>
              <a:off x="9262915" y="299395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24" name="Rectangle 123">
              <a:extLst>
                <a:ext uri="{FF2B5EF4-FFF2-40B4-BE49-F238E27FC236}">
                  <a16:creationId xmlns="" xmlns:a16="http://schemas.microsoft.com/office/drawing/2014/main" id="{8B4A9033-382E-4D3A-B280-A476350C0881}"/>
                </a:ext>
              </a:extLst>
            </p:cNvPr>
            <p:cNvSpPr/>
            <p:nvPr/>
          </p:nvSpPr>
          <p:spPr>
            <a:xfrm>
              <a:off x="9262915" y="2341958"/>
              <a:ext cx="714494" cy="305630"/>
            </a:xfrm>
            <a:prstGeom prst="rect">
              <a:avLst/>
            </a:prstGeom>
            <a:solidFill>
              <a:srgbClr val="7F6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25" name="Rectangle 124">
              <a:extLst>
                <a:ext uri="{FF2B5EF4-FFF2-40B4-BE49-F238E27FC236}">
                  <a16:creationId xmlns="" xmlns:a16="http://schemas.microsoft.com/office/drawing/2014/main" id="{BB32C80E-1108-4A73-90F5-9DB94E454975}"/>
                </a:ext>
              </a:extLst>
            </p:cNvPr>
            <p:cNvSpPr/>
            <p:nvPr/>
          </p:nvSpPr>
          <p:spPr>
            <a:xfrm>
              <a:off x="9262915" y="266795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26" name="Rectangle 125">
              <a:extLst>
                <a:ext uri="{FF2B5EF4-FFF2-40B4-BE49-F238E27FC236}">
                  <a16:creationId xmlns="" xmlns:a16="http://schemas.microsoft.com/office/drawing/2014/main" id="{FD17A95A-1575-4A0A-97A3-F2D3CDF78623}"/>
                </a:ext>
              </a:extLst>
            </p:cNvPr>
            <p:cNvSpPr/>
            <p:nvPr/>
          </p:nvSpPr>
          <p:spPr>
            <a:xfrm>
              <a:off x="9107728" y="194729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150" name="Rectangle 149">
              <a:extLst>
                <a:ext uri="{FF2B5EF4-FFF2-40B4-BE49-F238E27FC236}">
                  <a16:creationId xmlns="" xmlns:a16="http://schemas.microsoft.com/office/drawing/2014/main" id="{C9731797-BD62-43B3-8867-39C2952AD870}"/>
                </a:ext>
              </a:extLst>
            </p:cNvPr>
            <p:cNvSpPr/>
            <p:nvPr/>
          </p:nvSpPr>
          <p:spPr>
            <a:xfrm>
              <a:off x="10350709" y="3319954"/>
              <a:ext cx="714494" cy="305630"/>
            </a:xfrm>
            <a:prstGeom prst="rec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51" name="Rectangle 150">
              <a:extLst>
                <a:ext uri="{FF2B5EF4-FFF2-40B4-BE49-F238E27FC236}">
                  <a16:creationId xmlns="" xmlns:a16="http://schemas.microsoft.com/office/drawing/2014/main" id="{D411757B-9127-4B64-B007-5140D3578DF0}"/>
                </a:ext>
              </a:extLst>
            </p:cNvPr>
            <p:cNvSpPr/>
            <p:nvPr/>
          </p:nvSpPr>
          <p:spPr>
            <a:xfrm>
              <a:off x="10350709" y="299395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52" name="Rectangle 151">
              <a:extLst>
                <a:ext uri="{FF2B5EF4-FFF2-40B4-BE49-F238E27FC236}">
                  <a16:creationId xmlns="" xmlns:a16="http://schemas.microsoft.com/office/drawing/2014/main" id="{FFD7D34A-D616-4453-98B5-26B2A27EDE02}"/>
                </a:ext>
              </a:extLst>
            </p:cNvPr>
            <p:cNvSpPr/>
            <p:nvPr/>
          </p:nvSpPr>
          <p:spPr>
            <a:xfrm>
              <a:off x="10350709" y="234195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Custom Connect</a:t>
              </a:r>
              <a:endParaRPr lang="en-US" sz="1200" dirty="0"/>
            </a:p>
          </p:txBody>
        </p:sp>
        <p:sp>
          <p:nvSpPr>
            <p:cNvPr id="153" name="Rectangle 152">
              <a:extLst>
                <a:ext uri="{FF2B5EF4-FFF2-40B4-BE49-F238E27FC236}">
                  <a16:creationId xmlns="" xmlns:a16="http://schemas.microsoft.com/office/drawing/2014/main" id="{708C4518-8C28-4A64-A975-7C68D8E7A961}"/>
                </a:ext>
              </a:extLst>
            </p:cNvPr>
            <p:cNvSpPr/>
            <p:nvPr/>
          </p:nvSpPr>
          <p:spPr>
            <a:xfrm>
              <a:off x="10350709" y="2667957"/>
              <a:ext cx="714494" cy="30563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54" name="Rectangle 153">
              <a:extLst>
                <a:ext uri="{FF2B5EF4-FFF2-40B4-BE49-F238E27FC236}">
                  <a16:creationId xmlns="" xmlns:a16="http://schemas.microsoft.com/office/drawing/2014/main" id="{7ADBF3F5-B32F-4EEF-A242-0B22878D19D8}"/>
                </a:ext>
              </a:extLst>
            </p:cNvPr>
            <p:cNvSpPr/>
            <p:nvPr/>
          </p:nvSpPr>
          <p:spPr>
            <a:xfrm>
              <a:off x="10195522" y="194729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129" name="Rectangle 128">
              <a:extLst>
                <a:ext uri="{FF2B5EF4-FFF2-40B4-BE49-F238E27FC236}">
                  <a16:creationId xmlns="" xmlns:a16="http://schemas.microsoft.com/office/drawing/2014/main" id="{87D229DB-D1B1-480D-A63E-D5DB489187BC}"/>
                </a:ext>
              </a:extLst>
            </p:cNvPr>
            <p:cNvSpPr/>
            <p:nvPr/>
          </p:nvSpPr>
          <p:spPr>
            <a:xfrm>
              <a:off x="9265059" y="5224294"/>
              <a:ext cx="714494" cy="305630"/>
            </a:xfrm>
            <a:prstGeom prst="rec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30" name="Rectangle 129">
              <a:extLst>
                <a:ext uri="{FF2B5EF4-FFF2-40B4-BE49-F238E27FC236}">
                  <a16:creationId xmlns="" xmlns:a16="http://schemas.microsoft.com/office/drawing/2014/main" id="{9827EA49-5883-486B-8141-C8775FD42482}"/>
                </a:ext>
              </a:extLst>
            </p:cNvPr>
            <p:cNvSpPr/>
            <p:nvPr/>
          </p:nvSpPr>
          <p:spPr>
            <a:xfrm>
              <a:off x="9265059" y="489829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32" name="Rectangle 131">
              <a:extLst>
                <a:ext uri="{FF2B5EF4-FFF2-40B4-BE49-F238E27FC236}">
                  <a16:creationId xmlns="" xmlns:a16="http://schemas.microsoft.com/office/drawing/2014/main" id="{5DC2F876-AF12-457B-A024-DBA428F0B17F}"/>
                </a:ext>
              </a:extLst>
            </p:cNvPr>
            <p:cNvSpPr/>
            <p:nvPr/>
          </p:nvSpPr>
          <p:spPr>
            <a:xfrm>
              <a:off x="9265059" y="424629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CustomConnect</a:t>
              </a:r>
              <a:endParaRPr lang="en-US" sz="1200" dirty="0"/>
            </a:p>
          </p:txBody>
        </p:sp>
        <p:sp>
          <p:nvSpPr>
            <p:cNvPr id="133" name="Rectangle 132">
              <a:extLst>
                <a:ext uri="{FF2B5EF4-FFF2-40B4-BE49-F238E27FC236}">
                  <a16:creationId xmlns="" xmlns:a16="http://schemas.microsoft.com/office/drawing/2014/main" id="{C10AB6AB-9229-41D9-AD28-A97ED55F0A24}"/>
                </a:ext>
              </a:extLst>
            </p:cNvPr>
            <p:cNvSpPr/>
            <p:nvPr/>
          </p:nvSpPr>
          <p:spPr>
            <a:xfrm>
              <a:off x="9265059" y="4572297"/>
              <a:ext cx="714494" cy="30563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35" name="Rectangle 134">
              <a:extLst>
                <a:ext uri="{FF2B5EF4-FFF2-40B4-BE49-F238E27FC236}">
                  <a16:creationId xmlns="" xmlns:a16="http://schemas.microsoft.com/office/drawing/2014/main" id="{D0DFE00C-4009-4A52-8493-743D3AF84E26}"/>
                </a:ext>
              </a:extLst>
            </p:cNvPr>
            <p:cNvSpPr/>
            <p:nvPr/>
          </p:nvSpPr>
          <p:spPr>
            <a:xfrm>
              <a:off x="9109872" y="385163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136" name="Rectangle 135">
              <a:extLst>
                <a:ext uri="{FF2B5EF4-FFF2-40B4-BE49-F238E27FC236}">
                  <a16:creationId xmlns="" xmlns:a16="http://schemas.microsoft.com/office/drawing/2014/main" id="{8C52AAAF-DB26-4DF1-B793-564BE114DB0C}"/>
                </a:ext>
              </a:extLst>
            </p:cNvPr>
            <p:cNvSpPr/>
            <p:nvPr/>
          </p:nvSpPr>
          <p:spPr>
            <a:xfrm>
              <a:off x="10352853" y="5224294"/>
              <a:ext cx="714494" cy="305630"/>
            </a:xfrm>
            <a:prstGeom prst="rec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37" name="Rectangle 136">
              <a:extLst>
                <a:ext uri="{FF2B5EF4-FFF2-40B4-BE49-F238E27FC236}">
                  <a16:creationId xmlns="" xmlns:a16="http://schemas.microsoft.com/office/drawing/2014/main" id="{B36F4486-F265-418D-B964-0347AA10DEE3}"/>
                </a:ext>
              </a:extLst>
            </p:cNvPr>
            <p:cNvSpPr/>
            <p:nvPr/>
          </p:nvSpPr>
          <p:spPr>
            <a:xfrm>
              <a:off x="10352853" y="489829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38" name="Rectangle 137">
              <a:extLst>
                <a:ext uri="{FF2B5EF4-FFF2-40B4-BE49-F238E27FC236}">
                  <a16:creationId xmlns="" xmlns:a16="http://schemas.microsoft.com/office/drawing/2014/main" id="{5A5E54C0-2AEB-43E1-8C45-C5503516B8B8}"/>
                </a:ext>
              </a:extLst>
            </p:cNvPr>
            <p:cNvSpPr/>
            <p:nvPr/>
          </p:nvSpPr>
          <p:spPr>
            <a:xfrm>
              <a:off x="10352853" y="4246298"/>
              <a:ext cx="714494" cy="305630"/>
            </a:xfrm>
            <a:prstGeom prst="rect">
              <a:avLst/>
            </a:prstGeom>
            <a:solidFill>
              <a:srgbClr val="7F6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39" name="Rectangle 138">
              <a:extLst>
                <a:ext uri="{FF2B5EF4-FFF2-40B4-BE49-F238E27FC236}">
                  <a16:creationId xmlns="" xmlns:a16="http://schemas.microsoft.com/office/drawing/2014/main" id="{377A1F56-2644-4D1A-AA3F-23DA870875C1}"/>
                </a:ext>
              </a:extLst>
            </p:cNvPr>
            <p:cNvSpPr/>
            <p:nvPr/>
          </p:nvSpPr>
          <p:spPr>
            <a:xfrm>
              <a:off x="10352853" y="4572297"/>
              <a:ext cx="714494" cy="30563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40" name="Rectangle 139">
              <a:extLst>
                <a:ext uri="{FF2B5EF4-FFF2-40B4-BE49-F238E27FC236}">
                  <a16:creationId xmlns="" xmlns:a16="http://schemas.microsoft.com/office/drawing/2014/main" id="{AE81509E-05F8-4F9F-A890-189352F73A51}"/>
                </a:ext>
              </a:extLst>
            </p:cNvPr>
            <p:cNvSpPr/>
            <p:nvPr/>
          </p:nvSpPr>
          <p:spPr>
            <a:xfrm>
              <a:off x="10197666" y="385163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146" name="Rectangle 145">
              <a:extLst>
                <a:ext uri="{FF2B5EF4-FFF2-40B4-BE49-F238E27FC236}">
                  <a16:creationId xmlns="" xmlns:a16="http://schemas.microsoft.com/office/drawing/2014/main" id="{FA527B76-CECE-4228-9BEC-AAF860B9ADC2}"/>
                </a:ext>
              </a:extLst>
            </p:cNvPr>
            <p:cNvSpPr/>
            <p:nvPr/>
          </p:nvSpPr>
          <p:spPr>
            <a:xfrm>
              <a:off x="10207511" y="6260335"/>
              <a:ext cx="714494" cy="305630"/>
            </a:xfrm>
            <a:prstGeom prst="rec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47" name="Rectangle 146">
              <a:extLst>
                <a:ext uri="{FF2B5EF4-FFF2-40B4-BE49-F238E27FC236}">
                  <a16:creationId xmlns="" xmlns:a16="http://schemas.microsoft.com/office/drawing/2014/main" id="{9F1FFF35-BD4E-47E4-B68B-78371F5C6B84}"/>
                </a:ext>
              </a:extLst>
            </p:cNvPr>
            <p:cNvSpPr/>
            <p:nvPr/>
          </p:nvSpPr>
          <p:spPr>
            <a:xfrm>
              <a:off x="9424035" y="6260335"/>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48" name="Rectangle 147">
              <a:extLst>
                <a:ext uri="{FF2B5EF4-FFF2-40B4-BE49-F238E27FC236}">
                  <a16:creationId xmlns="" xmlns:a16="http://schemas.microsoft.com/office/drawing/2014/main" id="{845D3018-98B4-4746-B519-2BBC6C5514D4}"/>
                </a:ext>
              </a:extLst>
            </p:cNvPr>
            <p:cNvSpPr/>
            <p:nvPr/>
          </p:nvSpPr>
          <p:spPr>
            <a:xfrm>
              <a:off x="9430570" y="5907924"/>
              <a:ext cx="714494" cy="305630"/>
            </a:xfrm>
            <a:prstGeom prst="rect">
              <a:avLst/>
            </a:prstGeom>
            <a:solidFill>
              <a:srgbClr val="C55A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49" name="Rectangle 148">
              <a:extLst>
                <a:ext uri="{FF2B5EF4-FFF2-40B4-BE49-F238E27FC236}">
                  <a16:creationId xmlns="" xmlns:a16="http://schemas.microsoft.com/office/drawing/2014/main" id="{1604B368-E396-4766-9A9C-5C95AE1E9AF8}"/>
                </a:ext>
              </a:extLst>
            </p:cNvPr>
            <p:cNvSpPr/>
            <p:nvPr/>
          </p:nvSpPr>
          <p:spPr>
            <a:xfrm>
              <a:off x="10207511" y="590792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45" name="Rectangle 144">
              <a:extLst>
                <a:ext uri="{FF2B5EF4-FFF2-40B4-BE49-F238E27FC236}">
                  <a16:creationId xmlns="" xmlns:a16="http://schemas.microsoft.com/office/drawing/2014/main" id="{30CD5851-0559-445F-8BC5-883DD8E826A5}"/>
                </a:ext>
              </a:extLst>
            </p:cNvPr>
            <p:cNvSpPr/>
            <p:nvPr/>
          </p:nvSpPr>
          <p:spPr>
            <a:xfrm>
              <a:off x="9339781" y="5662112"/>
              <a:ext cx="1666479" cy="952241"/>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Module</a:t>
              </a:r>
              <a:endParaRPr lang="en-US" sz="1200" b="1" dirty="0">
                <a:solidFill>
                  <a:srgbClr val="445469"/>
                </a:solidFill>
              </a:endParaRPr>
            </a:p>
          </p:txBody>
        </p:sp>
      </p:grpSp>
      <p:sp>
        <p:nvSpPr>
          <p:cNvPr id="108" name="Isosceles Triangle 107">
            <a:extLst>
              <a:ext uri="{FF2B5EF4-FFF2-40B4-BE49-F238E27FC236}">
                <a16:creationId xmlns="" xmlns:a16="http://schemas.microsoft.com/office/drawing/2014/main" id="{5847DA92-1E5B-449B-96B0-599554268EA1}"/>
              </a:ext>
            </a:extLst>
          </p:cNvPr>
          <p:cNvSpPr/>
          <p:nvPr/>
        </p:nvSpPr>
        <p:spPr>
          <a:xfrm rot="5400000">
            <a:off x="5892024" y="3618964"/>
            <a:ext cx="2881004" cy="326993"/>
          </a:xfrm>
          <a:prstGeom prst="triangle">
            <a:avLst/>
          </a:prstGeom>
          <a:solidFill>
            <a:srgbClr val="E96B56"/>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 xmlns:a16="http://schemas.microsoft.com/office/drawing/2014/main" id="{7D0C530D-EEDA-4BE0-9E16-56E44EED0E2D}"/>
              </a:ext>
            </a:extLst>
          </p:cNvPr>
          <p:cNvSpPr/>
          <p:nvPr/>
        </p:nvSpPr>
        <p:spPr>
          <a:xfrm>
            <a:off x="5698086" y="3872739"/>
            <a:ext cx="1049788" cy="59332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Time </a:t>
            </a:r>
            <a:r>
              <a:rPr lang="it-IT" sz="1200" dirty="0" err="1"/>
              <a:t>Based</a:t>
            </a:r>
            <a:r>
              <a:rPr lang="it-IT" sz="1200" dirty="0"/>
              <a:t> Delta</a:t>
            </a:r>
            <a:endParaRPr lang="en-US" sz="1200" dirty="0"/>
          </a:p>
        </p:txBody>
      </p:sp>
      <p:cxnSp>
        <p:nvCxnSpPr>
          <p:cNvPr id="156" name="Connector: Elbow 155">
            <a:extLst>
              <a:ext uri="{FF2B5EF4-FFF2-40B4-BE49-F238E27FC236}">
                <a16:creationId xmlns="" xmlns:a16="http://schemas.microsoft.com/office/drawing/2014/main" id="{CD98991A-5FEF-4CBE-8CEE-A37E222115F4}"/>
              </a:ext>
            </a:extLst>
          </p:cNvPr>
          <p:cNvCxnSpPr>
            <a:cxnSpLocks/>
            <a:stCxn id="155" idx="1"/>
            <a:endCxn id="93" idx="3"/>
          </p:cNvCxnSpPr>
          <p:nvPr/>
        </p:nvCxnSpPr>
        <p:spPr>
          <a:xfrm rot="10800000">
            <a:off x="4698618" y="4016587"/>
            <a:ext cx="999468" cy="152815"/>
          </a:xfrm>
          <a:prstGeom prst="bentConnector3">
            <a:avLst>
              <a:gd name="adj1" fmla="val 50000"/>
            </a:avLst>
          </a:prstGeom>
          <a:ln w="38100">
            <a:solidFill>
              <a:srgbClr val="2F5597"/>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312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spcBef>
                <a:spcPts val="0"/>
              </a:spcBef>
              <a:spcAft>
                <a:spcPts val="1800"/>
              </a:spcAft>
              <a:buNone/>
            </a:pPr>
            <a:r>
              <a:rPr lang="en-US" b="1" i="1" dirty="0">
                <a:solidFill>
                  <a:srgbClr val="E96B56"/>
                </a:solidFill>
              </a:rPr>
              <a:t>Software Architecture </a:t>
            </a:r>
            <a:r>
              <a:rPr lang="en-US" i="1" dirty="0"/>
              <a:t>must become:</a:t>
            </a:r>
          </a:p>
          <a:p>
            <a:pPr marL="514350" indent="-514350">
              <a:spcBef>
                <a:spcPts val="0"/>
              </a:spcBef>
              <a:spcAft>
                <a:spcPts val="1800"/>
              </a:spcAft>
              <a:buFont typeface="+mj-lt"/>
              <a:buAutoNum type="arabicPeriod"/>
            </a:pPr>
            <a:r>
              <a:rPr lang="en-US" i="1" dirty="0">
                <a:solidFill>
                  <a:schemeClr val="bg1">
                    <a:lumMod val="50000"/>
                  </a:schemeClr>
                </a:solidFill>
              </a:rPr>
              <a:t>the framework for </a:t>
            </a:r>
            <a:r>
              <a:rPr lang="en-US" b="1" i="1" dirty="0">
                <a:solidFill>
                  <a:schemeClr val="bg1">
                    <a:lumMod val="50000"/>
                  </a:schemeClr>
                </a:solidFill>
              </a:rPr>
              <a:t>satisfying requirements</a:t>
            </a:r>
          </a:p>
          <a:p>
            <a:pPr marL="514350" indent="-514350">
              <a:spcBef>
                <a:spcPts val="0"/>
              </a:spcBef>
              <a:spcAft>
                <a:spcPts val="1800"/>
              </a:spcAft>
              <a:buFont typeface="+mj-lt"/>
              <a:buAutoNum type="arabicPeriod"/>
            </a:pPr>
            <a:r>
              <a:rPr lang="en-US" i="1" dirty="0">
                <a:solidFill>
                  <a:schemeClr val="bg1">
                    <a:lumMod val="50000"/>
                  </a:schemeClr>
                </a:solidFill>
              </a:rPr>
              <a:t>the technical basis for </a:t>
            </a:r>
            <a:r>
              <a:rPr lang="en-US" b="1" i="1" dirty="0">
                <a:solidFill>
                  <a:schemeClr val="bg1">
                    <a:lumMod val="50000"/>
                  </a:schemeClr>
                </a:solidFill>
              </a:rPr>
              <a:t>design </a:t>
            </a:r>
          </a:p>
          <a:p>
            <a:pPr marL="514350" indent="-514350">
              <a:spcBef>
                <a:spcPts val="0"/>
              </a:spcBef>
              <a:spcAft>
                <a:spcPts val="1800"/>
              </a:spcAft>
              <a:buFont typeface="+mj-lt"/>
              <a:buAutoNum type="arabicPeriod"/>
            </a:pPr>
            <a:r>
              <a:rPr lang="en-US" i="1" dirty="0">
                <a:solidFill>
                  <a:schemeClr val="bg1">
                    <a:lumMod val="50000"/>
                  </a:schemeClr>
                </a:solidFill>
              </a:rPr>
              <a:t>the managerial basis for </a:t>
            </a:r>
            <a:r>
              <a:rPr lang="en-US" b="1" i="1" dirty="0">
                <a:solidFill>
                  <a:schemeClr val="bg1">
                    <a:lumMod val="50000"/>
                  </a:schemeClr>
                </a:solidFill>
              </a:rPr>
              <a:t>cost estimation </a:t>
            </a:r>
            <a:r>
              <a:rPr lang="en-US" i="1" dirty="0">
                <a:solidFill>
                  <a:schemeClr val="bg1">
                    <a:lumMod val="50000"/>
                  </a:schemeClr>
                </a:solidFill>
              </a:rPr>
              <a:t>and </a:t>
            </a:r>
            <a:r>
              <a:rPr lang="en-US" b="1" i="1" dirty="0">
                <a:solidFill>
                  <a:schemeClr val="bg1">
                    <a:lumMod val="50000"/>
                  </a:schemeClr>
                </a:solidFill>
              </a:rPr>
              <a:t>process management</a:t>
            </a:r>
          </a:p>
          <a:p>
            <a:pPr marL="514350" indent="-514350">
              <a:spcBef>
                <a:spcPts val="0"/>
              </a:spcBef>
              <a:spcAft>
                <a:spcPts val="1800"/>
              </a:spcAft>
              <a:buFont typeface="+mj-lt"/>
              <a:buAutoNum type="arabicPeriod"/>
            </a:pPr>
            <a:r>
              <a:rPr lang="en-US" i="1" dirty="0">
                <a:solidFill>
                  <a:schemeClr val="bg1">
                    <a:lumMod val="50000"/>
                  </a:schemeClr>
                </a:solidFill>
              </a:rPr>
              <a:t>an effective basis for </a:t>
            </a:r>
            <a:r>
              <a:rPr lang="en-US" b="1" i="1" dirty="0">
                <a:solidFill>
                  <a:schemeClr val="bg1">
                    <a:lumMod val="50000"/>
                  </a:schemeClr>
                </a:solidFill>
              </a:rPr>
              <a:t>reuse</a:t>
            </a:r>
          </a:p>
          <a:p>
            <a:pPr marL="514350" indent="-514350">
              <a:spcBef>
                <a:spcPts val="0"/>
              </a:spcBef>
              <a:spcAft>
                <a:spcPts val="1800"/>
              </a:spcAft>
              <a:buFont typeface="+mj-lt"/>
              <a:buAutoNum type="arabicPeriod"/>
            </a:pPr>
            <a:r>
              <a:rPr lang="en-US" i="1" dirty="0"/>
              <a:t>unique point of security and data </a:t>
            </a:r>
            <a:r>
              <a:rPr lang="en-US" b="1" i="1" dirty="0"/>
              <a:t>centralization</a:t>
            </a:r>
          </a:p>
          <a:p>
            <a:pPr marL="514350" indent="-514350">
              <a:spcBef>
                <a:spcPts val="0"/>
              </a:spcBef>
              <a:spcAft>
                <a:spcPts val="1800"/>
              </a:spcAft>
              <a:buFont typeface="+mj-lt"/>
              <a:buAutoNum type="arabicPeriod"/>
            </a:pPr>
            <a:r>
              <a:rPr lang="en-US" i="1" dirty="0"/>
              <a:t>the framework for enhancing </a:t>
            </a:r>
            <a:r>
              <a:rPr lang="en-US" b="1" i="1" dirty="0"/>
              <a:t>productivity </a:t>
            </a:r>
            <a:r>
              <a:rPr lang="en-US" i="1" dirty="0"/>
              <a:t>and </a:t>
            </a:r>
            <a:r>
              <a:rPr lang="en-US" b="1" i="1" dirty="0"/>
              <a:t>security</a:t>
            </a:r>
          </a:p>
          <a:p>
            <a:pPr marL="514350" indent="-514350">
              <a:spcBef>
                <a:spcPts val="0"/>
              </a:spcBef>
              <a:spcAft>
                <a:spcPts val="1800"/>
              </a:spcAft>
              <a:buFont typeface="+mj-lt"/>
              <a:buAutoNum type="arabicPeriod"/>
            </a:pPr>
            <a:r>
              <a:rPr lang="en-US" i="1" dirty="0"/>
              <a:t>…</a:t>
            </a:r>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Software Architecture Pillars</a:t>
            </a:r>
          </a:p>
        </p:txBody>
      </p:sp>
    </p:spTree>
    <p:extLst>
      <p:ext uri="{BB962C8B-B14F-4D97-AF65-F5344CB8AC3E}">
        <p14:creationId xmlns:p14="http://schemas.microsoft.com/office/powerpoint/2010/main" val="2932007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 xmlns:a16="http://schemas.microsoft.com/office/drawing/2014/main" id="{7BCE0314-6917-4286-8424-985EA6D8363A}"/>
              </a:ext>
            </a:extLst>
          </p:cNvPr>
          <p:cNvSpPr>
            <a:spLocks noGrp="1"/>
          </p:cNvSpPr>
          <p:nvPr>
            <p:ph idx="1"/>
          </p:nvPr>
        </p:nvSpPr>
        <p:spPr/>
        <p:txBody>
          <a:bodyPr/>
          <a:lstStyle/>
          <a:p>
            <a:r>
              <a:rPr lang="it-IT" dirty="0"/>
              <a:t>Data </a:t>
            </a:r>
            <a:r>
              <a:rPr lang="it-IT" dirty="0" err="1"/>
              <a:t>is</a:t>
            </a:r>
            <a:r>
              <a:rPr lang="it-IT" dirty="0"/>
              <a:t> store in a single place to </a:t>
            </a:r>
            <a:r>
              <a:rPr lang="it-IT" dirty="0" err="1"/>
              <a:t>achieve</a:t>
            </a:r>
            <a:r>
              <a:rPr lang="it-IT" dirty="0"/>
              <a:t> a </a:t>
            </a:r>
            <a:r>
              <a:rPr lang="it-IT" b="1" dirty="0"/>
              <a:t>single point of truth </a:t>
            </a:r>
            <a:r>
              <a:rPr lang="it-IT" dirty="0"/>
              <a:t>scenario</a:t>
            </a:r>
          </a:p>
          <a:p>
            <a:r>
              <a:rPr lang="it-IT" b="1" dirty="0"/>
              <a:t>Access</a:t>
            </a:r>
            <a:r>
              <a:rPr lang="it-IT" dirty="0"/>
              <a:t> to data in Data Layer </a:t>
            </a:r>
            <a:r>
              <a:rPr lang="it-IT" dirty="0" err="1"/>
              <a:t>is</a:t>
            </a:r>
            <a:r>
              <a:rPr lang="it-IT" dirty="0"/>
              <a:t> </a:t>
            </a:r>
            <a:r>
              <a:rPr lang="it-IT" dirty="0" err="1"/>
              <a:t>always</a:t>
            </a:r>
            <a:r>
              <a:rPr lang="it-IT" dirty="0"/>
              <a:t> </a:t>
            </a:r>
            <a:r>
              <a:rPr lang="it-IT" b="1" dirty="0" err="1"/>
              <a:t>marshalled</a:t>
            </a:r>
            <a:r>
              <a:rPr lang="it-IT" dirty="0"/>
              <a:t> by </a:t>
            </a:r>
            <a:r>
              <a:rPr lang="it-IT" dirty="0" err="1"/>
              <a:t>architectural</a:t>
            </a:r>
            <a:r>
              <a:rPr lang="it-IT" dirty="0"/>
              <a:t> </a:t>
            </a:r>
            <a:r>
              <a:rPr lang="it-IT" dirty="0" err="1"/>
              <a:t>elements</a:t>
            </a:r>
            <a:r>
              <a:rPr lang="it-IT" dirty="0"/>
              <a:t>, </a:t>
            </a:r>
            <a:r>
              <a:rPr lang="it-IT" dirty="0" err="1"/>
              <a:t>ensuring</a:t>
            </a:r>
            <a:endParaRPr lang="it-IT" dirty="0"/>
          </a:p>
          <a:p>
            <a:pPr lvl="1"/>
            <a:r>
              <a:rPr lang="it-IT" dirty="0"/>
              <a:t>No data can be </a:t>
            </a:r>
            <a:r>
              <a:rPr lang="it-IT" dirty="0" err="1"/>
              <a:t>replicated</a:t>
            </a:r>
            <a:r>
              <a:rPr lang="it-IT" dirty="0"/>
              <a:t> (the writing </a:t>
            </a:r>
            <a:r>
              <a:rPr lang="it-IT" dirty="0" err="1"/>
              <a:t>modules</a:t>
            </a:r>
            <a:r>
              <a:rPr lang="it-IT" dirty="0"/>
              <a:t> </a:t>
            </a:r>
            <a:r>
              <a:rPr lang="it-IT" b="1" dirty="0" err="1">
                <a:solidFill>
                  <a:srgbClr val="E96B56"/>
                </a:solidFill>
              </a:rPr>
              <a:t>path</a:t>
            </a:r>
            <a:r>
              <a:rPr lang="it-IT" b="1" dirty="0">
                <a:solidFill>
                  <a:srgbClr val="E96B56"/>
                </a:solidFill>
              </a:rPr>
              <a:t>-to-use</a:t>
            </a:r>
            <a:r>
              <a:rPr lang="it-IT" i="1" dirty="0"/>
              <a:t> </a:t>
            </a:r>
            <a:r>
              <a:rPr lang="it-IT" dirty="0" err="1"/>
              <a:t>is</a:t>
            </a:r>
            <a:r>
              <a:rPr lang="it-IT" dirty="0"/>
              <a:t> </a:t>
            </a:r>
            <a:r>
              <a:rPr lang="it-IT" dirty="0" err="1"/>
              <a:t>not</a:t>
            </a:r>
            <a:r>
              <a:rPr lang="it-IT" dirty="0"/>
              <a:t> </a:t>
            </a:r>
            <a:r>
              <a:rPr lang="it-IT" dirty="0" err="1"/>
              <a:t>decided</a:t>
            </a:r>
            <a:r>
              <a:rPr lang="it-IT" dirty="0"/>
              <a:t> by </a:t>
            </a:r>
            <a:r>
              <a:rPr lang="it-IT" dirty="0" err="1"/>
              <a:t>theirself</a:t>
            </a:r>
            <a:r>
              <a:rPr lang="it-IT" dirty="0"/>
              <a:t> </a:t>
            </a:r>
            <a:r>
              <a:rPr lang="it-IT" dirty="0" err="1"/>
              <a:t>but</a:t>
            </a:r>
            <a:r>
              <a:rPr lang="it-IT" dirty="0"/>
              <a:t> by </a:t>
            </a:r>
            <a:r>
              <a:rPr lang="it-IT" dirty="0" err="1"/>
              <a:t>architecture</a:t>
            </a:r>
            <a:r>
              <a:rPr lang="it-IT" dirty="0"/>
              <a:t>)</a:t>
            </a:r>
          </a:p>
          <a:p>
            <a:pPr lvl="1"/>
            <a:r>
              <a:rPr lang="it-IT" b="1" dirty="0"/>
              <a:t>Access </a:t>
            </a:r>
            <a:r>
              <a:rPr lang="it-IT" b="1" dirty="0" err="1"/>
              <a:t>level</a:t>
            </a:r>
            <a:r>
              <a:rPr lang="it-IT" b="1" dirty="0"/>
              <a:t> </a:t>
            </a:r>
            <a:r>
              <a:rPr lang="it-IT" dirty="0" err="1"/>
              <a:t>is</a:t>
            </a:r>
            <a:r>
              <a:rPr lang="it-IT" dirty="0"/>
              <a:t> </a:t>
            </a:r>
            <a:r>
              <a:rPr lang="it-IT" dirty="0" err="1"/>
              <a:t>always</a:t>
            </a:r>
            <a:r>
              <a:rPr lang="it-IT" dirty="0"/>
              <a:t> </a:t>
            </a:r>
            <a:r>
              <a:rPr lang="it-IT" dirty="0" err="1"/>
              <a:t>managed</a:t>
            </a:r>
            <a:r>
              <a:rPr lang="it-IT" dirty="0"/>
              <a:t> in a single point</a:t>
            </a:r>
            <a:endParaRPr lang="en-US" dirty="0"/>
          </a:p>
        </p:txBody>
      </p:sp>
      <p:sp>
        <p:nvSpPr>
          <p:cNvPr id="4" name="Text Placeholder 3">
            <a:extLst>
              <a:ext uri="{FF2B5EF4-FFF2-40B4-BE49-F238E27FC236}">
                <a16:creationId xmlns="" xmlns:a16="http://schemas.microsoft.com/office/drawing/2014/main" id="{DB401EF0-3F53-452D-B712-78B98298B97F}"/>
              </a:ext>
            </a:extLst>
          </p:cNvPr>
          <p:cNvSpPr>
            <a:spLocks noGrp="1"/>
          </p:cNvSpPr>
          <p:nvPr>
            <p:ph type="body" sz="quarter" idx="11"/>
          </p:nvPr>
        </p:nvSpPr>
        <p:spPr/>
        <p:txBody>
          <a:bodyPr>
            <a:normAutofit fontScale="92500" lnSpcReduction="10000"/>
          </a:bodyPr>
          <a:lstStyle/>
          <a:p>
            <a:pPr marL="0" indent="0">
              <a:spcBef>
                <a:spcPts val="0"/>
              </a:spcBef>
              <a:spcAft>
                <a:spcPts val="1800"/>
              </a:spcAft>
              <a:buNone/>
            </a:pPr>
            <a:r>
              <a:rPr lang="en-US" b="1" dirty="0">
                <a:solidFill>
                  <a:srgbClr val="E96B56"/>
                </a:solidFill>
              </a:rPr>
              <a:t>Software Architecture </a:t>
            </a:r>
            <a:r>
              <a:rPr lang="en-US" dirty="0"/>
              <a:t>must become:</a:t>
            </a:r>
          </a:p>
          <a:p>
            <a:pPr marL="0" indent="0">
              <a:spcBef>
                <a:spcPts val="0"/>
              </a:spcBef>
              <a:spcAft>
                <a:spcPts val="1800"/>
              </a:spcAft>
              <a:buNone/>
            </a:pPr>
            <a:r>
              <a:rPr lang="en-US" dirty="0"/>
              <a:t>	5. unique point of security and </a:t>
            </a:r>
            <a:r>
              <a:rPr lang="en-US" dirty="0">
                <a:solidFill>
                  <a:srgbClr val="E96B56"/>
                </a:solidFill>
              </a:rPr>
              <a:t>data </a:t>
            </a:r>
            <a:r>
              <a:rPr lang="en-US" b="1" dirty="0"/>
              <a:t>centralization</a:t>
            </a:r>
          </a:p>
        </p:txBody>
      </p:sp>
    </p:spTree>
    <p:extLst>
      <p:ext uri="{BB962C8B-B14F-4D97-AF65-F5344CB8AC3E}">
        <p14:creationId xmlns:p14="http://schemas.microsoft.com/office/powerpoint/2010/main" val="1767414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fontScale="85000" lnSpcReduction="10000"/>
          </a:bodyPr>
          <a:lstStyle/>
          <a:p>
            <a:pPr marL="0" indent="0">
              <a:spcBef>
                <a:spcPts val="0"/>
              </a:spcBef>
              <a:spcAft>
                <a:spcPts val="1800"/>
              </a:spcAft>
              <a:buNone/>
            </a:pPr>
            <a:r>
              <a:rPr lang="en-US" b="1" dirty="0">
                <a:solidFill>
                  <a:srgbClr val="E96B56"/>
                </a:solidFill>
              </a:rPr>
              <a:t>Software Architecture </a:t>
            </a:r>
            <a:r>
              <a:rPr lang="en-US" dirty="0"/>
              <a:t>must become:</a:t>
            </a:r>
          </a:p>
          <a:p>
            <a:pPr marL="0" indent="0">
              <a:spcBef>
                <a:spcPts val="0"/>
              </a:spcBef>
              <a:spcAft>
                <a:spcPts val="1800"/>
              </a:spcAft>
              <a:buNone/>
            </a:pPr>
            <a:r>
              <a:rPr lang="en-US" dirty="0"/>
              <a:t>	6. the framework for enhancing </a:t>
            </a:r>
            <a:r>
              <a:rPr lang="en-US" b="1" dirty="0"/>
              <a:t>productivity </a:t>
            </a:r>
            <a:r>
              <a:rPr lang="en-US" dirty="0"/>
              <a:t>and security</a:t>
            </a:r>
          </a:p>
        </p:txBody>
      </p:sp>
      <p:grpSp>
        <p:nvGrpSpPr>
          <p:cNvPr id="98" name="Group 97">
            <a:extLst>
              <a:ext uri="{FF2B5EF4-FFF2-40B4-BE49-F238E27FC236}">
                <a16:creationId xmlns="" xmlns:a16="http://schemas.microsoft.com/office/drawing/2014/main" id="{71B62A78-32D7-4905-B171-6C933C1C6B76}"/>
              </a:ext>
            </a:extLst>
          </p:cNvPr>
          <p:cNvGrpSpPr/>
          <p:nvPr/>
        </p:nvGrpSpPr>
        <p:grpSpPr>
          <a:xfrm>
            <a:off x="838200" y="1447179"/>
            <a:ext cx="2312267" cy="5300234"/>
            <a:chOff x="838200" y="1447179"/>
            <a:chExt cx="2312267" cy="5300234"/>
          </a:xfrm>
        </p:grpSpPr>
        <p:sp>
          <p:nvSpPr>
            <p:cNvPr id="10" name="Rectangle 9">
              <a:extLst>
                <a:ext uri="{FF2B5EF4-FFF2-40B4-BE49-F238E27FC236}">
                  <a16:creationId xmlns="" xmlns:a16="http://schemas.microsoft.com/office/drawing/2014/main" id="{0EF639A5-5CDA-4B27-BADC-BF3DAD61E444}"/>
                </a:ext>
              </a:extLst>
            </p:cNvPr>
            <p:cNvSpPr/>
            <p:nvPr/>
          </p:nvSpPr>
          <p:spPr>
            <a:xfrm>
              <a:off x="838200" y="1447179"/>
              <a:ext cx="2312267" cy="5300234"/>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Data Integration</a:t>
              </a:r>
              <a:r>
                <a:rPr lang="en-US" sz="1600" b="1" dirty="0">
                  <a:solidFill>
                    <a:srgbClr val="445469"/>
                  </a:solidFill>
                </a:rPr>
                <a:t> Layer</a:t>
              </a:r>
              <a:endParaRPr lang="it-IT" sz="1600" b="1" dirty="0">
                <a:solidFill>
                  <a:srgbClr val="445469"/>
                </a:solidFill>
              </a:endParaRPr>
            </a:p>
          </p:txBody>
        </p:sp>
        <p:sp>
          <p:nvSpPr>
            <p:cNvPr id="11" name="Rectangle 10">
              <a:extLst>
                <a:ext uri="{FF2B5EF4-FFF2-40B4-BE49-F238E27FC236}">
                  <a16:creationId xmlns="" xmlns:a16="http://schemas.microsoft.com/office/drawing/2014/main" id="{3108771D-0258-4876-AE97-0A0E99A4E6B5}"/>
                </a:ext>
              </a:extLst>
            </p:cNvPr>
            <p:cNvSpPr/>
            <p:nvPr/>
          </p:nvSpPr>
          <p:spPr>
            <a:xfrm>
              <a:off x="1134148" y="331995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2" name="Rectangle 11">
              <a:extLst>
                <a:ext uri="{FF2B5EF4-FFF2-40B4-BE49-F238E27FC236}">
                  <a16:creationId xmlns="" xmlns:a16="http://schemas.microsoft.com/office/drawing/2014/main" id="{D959FA9A-F14E-4510-91A7-19459A678494}"/>
                </a:ext>
              </a:extLst>
            </p:cNvPr>
            <p:cNvSpPr/>
            <p:nvPr/>
          </p:nvSpPr>
          <p:spPr>
            <a:xfrm>
              <a:off x="1134148" y="299395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3" name="Rectangle 12">
              <a:extLst>
                <a:ext uri="{FF2B5EF4-FFF2-40B4-BE49-F238E27FC236}">
                  <a16:creationId xmlns="" xmlns:a16="http://schemas.microsoft.com/office/drawing/2014/main" id="{F42A8211-04AF-41F2-9C8D-956FA6AEE63F}"/>
                </a:ext>
              </a:extLst>
            </p:cNvPr>
            <p:cNvSpPr/>
            <p:nvPr/>
          </p:nvSpPr>
          <p:spPr>
            <a:xfrm>
              <a:off x="1134148" y="234195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4" name="Rectangle 13">
              <a:extLst>
                <a:ext uri="{FF2B5EF4-FFF2-40B4-BE49-F238E27FC236}">
                  <a16:creationId xmlns="" xmlns:a16="http://schemas.microsoft.com/office/drawing/2014/main" id="{132FBE74-8FBB-4E82-B3FD-3684CF93D5D4}"/>
                </a:ext>
              </a:extLst>
            </p:cNvPr>
            <p:cNvSpPr/>
            <p:nvPr/>
          </p:nvSpPr>
          <p:spPr>
            <a:xfrm>
              <a:off x="1134148" y="266795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5" name="Rectangle 14">
              <a:extLst>
                <a:ext uri="{FF2B5EF4-FFF2-40B4-BE49-F238E27FC236}">
                  <a16:creationId xmlns="" xmlns:a16="http://schemas.microsoft.com/office/drawing/2014/main" id="{2B24DFF5-7A16-48CA-8728-A8B6BADB8C6D}"/>
                </a:ext>
              </a:extLst>
            </p:cNvPr>
            <p:cNvSpPr/>
            <p:nvPr/>
          </p:nvSpPr>
          <p:spPr>
            <a:xfrm>
              <a:off x="978961" y="194729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grpSp>
          <p:nvGrpSpPr>
            <p:cNvPr id="2" name="Group 1">
              <a:extLst>
                <a:ext uri="{FF2B5EF4-FFF2-40B4-BE49-F238E27FC236}">
                  <a16:creationId xmlns="" xmlns:a16="http://schemas.microsoft.com/office/drawing/2014/main" id="{BD4C5938-C24D-46F8-955A-EF8455309624}"/>
                </a:ext>
              </a:extLst>
            </p:cNvPr>
            <p:cNvGrpSpPr/>
            <p:nvPr/>
          </p:nvGrpSpPr>
          <p:grpSpPr>
            <a:xfrm>
              <a:off x="2066755" y="1947296"/>
              <a:ext cx="1049788" cy="1755186"/>
              <a:chOff x="2066755" y="1947296"/>
              <a:chExt cx="1049788" cy="1755186"/>
            </a:xfrm>
          </p:grpSpPr>
          <p:sp>
            <p:nvSpPr>
              <p:cNvPr id="16" name="Rectangle 15">
                <a:extLst>
                  <a:ext uri="{FF2B5EF4-FFF2-40B4-BE49-F238E27FC236}">
                    <a16:creationId xmlns="" xmlns:a16="http://schemas.microsoft.com/office/drawing/2014/main" id="{FF535DE8-0707-4622-974F-F25E889C1EDE}"/>
                  </a:ext>
                </a:extLst>
              </p:cNvPr>
              <p:cNvSpPr/>
              <p:nvPr/>
            </p:nvSpPr>
            <p:spPr>
              <a:xfrm>
                <a:off x="2221942" y="331995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7" name="Rectangle 16">
                <a:extLst>
                  <a:ext uri="{FF2B5EF4-FFF2-40B4-BE49-F238E27FC236}">
                    <a16:creationId xmlns="" xmlns:a16="http://schemas.microsoft.com/office/drawing/2014/main" id="{44E4B07B-03C1-4599-AB10-9E1B57694058}"/>
                  </a:ext>
                </a:extLst>
              </p:cNvPr>
              <p:cNvSpPr/>
              <p:nvPr/>
            </p:nvSpPr>
            <p:spPr>
              <a:xfrm>
                <a:off x="2221942" y="299395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8" name="Rectangle 17">
                <a:extLst>
                  <a:ext uri="{FF2B5EF4-FFF2-40B4-BE49-F238E27FC236}">
                    <a16:creationId xmlns="" xmlns:a16="http://schemas.microsoft.com/office/drawing/2014/main" id="{D1C49E36-3036-4B4F-B5E3-DE8B64E2D52A}"/>
                  </a:ext>
                </a:extLst>
              </p:cNvPr>
              <p:cNvSpPr/>
              <p:nvPr/>
            </p:nvSpPr>
            <p:spPr>
              <a:xfrm>
                <a:off x="2221942" y="234195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9" name="Rectangle 18">
                <a:extLst>
                  <a:ext uri="{FF2B5EF4-FFF2-40B4-BE49-F238E27FC236}">
                    <a16:creationId xmlns="" xmlns:a16="http://schemas.microsoft.com/office/drawing/2014/main" id="{180E05BD-CC2B-4F08-99F3-86545138A76B}"/>
                  </a:ext>
                </a:extLst>
              </p:cNvPr>
              <p:cNvSpPr/>
              <p:nvPr/>
            </p:nvSpPr>
            <p:spPr>
              <a:xfrm>
                <a:off x="2221942" y="266795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20" name="Rectangle 19">
                <a:extLst>
                  <a:ext uri="{FF2B5EF4-FFF2-40B4-BE49-F238E27FC236}">
                    <a16:creationId xmlns="" xmlns:a16="http://schemas.microsoft.com/office/drawing/2014/main" id="{C8092268-FE8E-4EA6-AF61-E6C4B0A38A5A}"/>
                  </a:ext>
                </a:extLst>
              </p:cNvPr>
              <p:cNvSpPr/>
              <p:nvPr/>
            </p:nvSpPr>
            <p:spPr>
              <a:xfrm>
                <a:off x="2066755" y="194729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grpSp>
        <p:sp>
          <p:nvSpPr>
            <p:cNvPr id="21" name="Rectangle 20">
              <a:extLst>
                <a:ext uri="{FF2B5EF4-FFF2-40B4-BE49-F238E27FC236}">
                  <a16:creationId xmlns="" xmlns:a16="http://schemas.microsoft.com/office/drawing/2014/main" id="{724D91D7-1278-4985-BAAB-747FB268859B}"/>
                </a:ext>
              </a:extLst>
            </p:cNvPr>
            <p:cNvSpPr/>
            <p:nvPr/>
          </p:nvSpPr>
          <p:spPr>
            <a:xfrm>
              <a:off x="1136292" y="522429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22" name="Rectangle 21">
              <a:extLst>
                <a:ext uri="{FF2B5EF4-FFF2-40B4-BE49-F238E27FC236}">
                  <a16:creationId xmlns="" xmlns:a16="http://schemas.microsoft.com/office/drawing/2014/main" id="{FDD3576E-B489-4823-9C68-F18361DEFE68}"/>
                </a:ext>
              </a:extLst>
            </p:cNvPr>
            <p:cNvSpPr/>
            <p:nvPr/>
          </p:nvSpPr>
          <p:spPr>
            <a:xfrm>
              <a:off x="1136292" y="489829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23" name="Rectangle 22">
              <a:extLst>
                <a:ext uri="{FF2B5EF4-FFF2-40B4-BE49-F238E27FC236}">
                  <a16:creationId xmlns="" xmlns:a16="http://schemas.microsoft.com/office/drawing/2014/main" id="{39B32ABC-1779-470D-A61A-78A2807B28B0}"/>
                </a:ext>
              </a:extLst>
            </p:cNvPr>
            <p:cNvSpPr/>
            <p:nvPr/>
          </p:nvSpPr>
          <p:spPr>
            <a:xfrm>
              <a:off x="1136292" y="424629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24" name="Rectangle 23">
              <a:extLst>
                <a:ext uri="{FF2B5EF4-FFF2-40B4-BE49-F238E27FC236}">
                  <a16:creationId xmlns="" xmlns:a16="http://schemas.microsoft.com/office/drawing/2014/main" id="{68B89DEB-12F3-4DD4-BF52-EB3B3F57A937}"/>
                </a:ext>
              </a:extLst>
            </p:cNvPr>
            <p:cNvSpPr/>
            <p:nvPr/>
          </p:nvSpPr>
          <p:spPr>
            <a:xfrm>
              <a:off x="1136292" y="457229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25" name="Rectangle 24">
              <a:extLst>
                <a:ext uri="{FF2B5EF4-FFF2-40B4-BE49-F238E27FC236}">
                  <a16:creationId xmlns="" xmlns:a16="http://schemas.microsoft.com/office/drawing/2014/main" id="{3E6CB580-26D8-4765-808C-D19EA93F7583}"/>
                </a:ext>
              </a:extLst>
            </p:cNvPr>
            <p:cNvSpPr/>
            <p:nvPr/>
          </p:nvSpPr>
          <p:spPr>
            <a:xfrm>
              <a:off x="981105" y="385163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26" name="Rectangle 25">
              <a:extLst>
                <a:ext uri="{FF2B5EF4-FFF2-40B4-BE49-F238E27FC236}">
                  <a16:creationId xmlns="" xmlns:a16="http://schemas.microsoft.com/office/drawing/2014/main" id="{C90B0917-C797-4922-AEEA-485AA291E943}"/>
                </a:ext>
              </a:extLst>
            </p:cNvPr>
            <p:cNvSpPr/>
            <p:nvPr/>
          </p:nvSpPr>
          <p:spPr>
            <a:xfrm>
              <a:off x="2224086" y="522429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27" name="Rectangle 26">
              <a:extLst>
                <a:ext uri="{FF2B5EF4-FFF2-40B4-BE49-F238E27FC236}">
                  <a16:creationId xmlns="" xmlns:a16="http://schemas.microsoft.com/office/drawing/2014/main" id="{6CA38786-2AF9-4FD6-8BF7-9CCE7FF899C0}"/>
                </a:ext>
              </a:extLst>
            </p:cNvPr>
            <p:cNvSpPr/>
            <p:nvPr/>
          </p:nvSpPr>
          <p:spPr>
            <a:xfrm>
              <a:off x="2224086" y="489829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28" name="Rectangle 27">
              <a:extLst>
                <a:ext uri="{FF2B5EF4-FFF2-40B4-BE49-F238E27FC236}">
                  <a16:creationId xmlns="" xmlns:a16="http://schemas.microsoft.com/office/drawing/2014/main" id="{AF958137-2D8F-4C27-A39E-1ADD24FC95AA}"/>
                </a:ext>
              </a:extLst>
            </p:cNvPr>
            <p:cNvSpPr/>
            <p:nvPr/>
          </p:nvSpPr>
          <p:spPr>
            <a:xfrm>
              <a:off x="2224086" y="424629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29" name="Rectangle 28">
              <a:extLst>
                <a:ext uri="{FF2B5EF4-FFF2-40B4-BE49-F238E27FC236}">
                  <a16:creationId xmlns="" xmlns:a16="http://schemas.microsoft.com/office/drawing/2014/main" id="{45DCE5F5-D7AD-4D18-8200-2F2686C9DD62}"/>
                </a:ext>
              </a:extLst>
            </p:cNvPr>
            <p:cNvSpPr/>
            <p:nvPr/>
          </p:nvSpPr>
          <p:spPr>
            <a:xfrm>
              <a:off x="2224086" y="457229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30" name="Rectangle 29">
              <a:extLst>
                <a:ext uri="{FF2B5EF4-FFF2-40B4-BE49-F238E27FC236}">
                  <a16:creationId xmlns="" xmlns:a16="http://schemas.microsoft.com/office/drawing/2014/main" id="{6181BA6F-0616-40B2-9447-94360F879F8A}"/>
                </a:ext>
              </a:extLst>
            </p:cNvPr>
            <p:cNvSpPr/>
            <p:nvPr/>
          </p:nvSpPr>
          <p:spPr>
            <a:xfrm>
              <a:off x="2068899" y="385163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grpSp>
          <p:nvGrpSpPr>
            <p:cNvPr id="31" name="Group 30">
              <a:extLst>
                <a:ext uri="{FF2B5EF4-FFF2-40B4-BE49-F238E27FC236}">
                  <a16:creationId xmlns="" xmlns:a16="http://schemas.microsoft.com/office/drawing/2014/main" id="{F3D3DD62-7706-4423-A071-E4E7D92D3826}"/>
                </a:ext>
              </a:extLst>
            </p:cNvPr>
            <p:cNvGrpSpPr/>
            <p:nvPr/>
          </p:nvGrpSpPr>
          <p:grpSpPr>
            <a:xfrm>
              <a:off x="1211014" y="5662112"/>
              <a:ext cx="1666479" cy="952241"/>
              <a:chOff x="7253677" y="1606943"/>
              <a:chExt cx="1666479" cy="952241"/>
            </a:xfrm>
          </p:grpSpPr>
          <p:grpSp>
            <p:nvGrpSpPr>
              <p:cNvPr id="32" name="Group 31">
                <a:extLst>
                  <a:ext uri="{FF2B5EF4-FFF2-40B4-BE49-F238E27FC236}">
                    <a16:creationId xmlns="" xmlns:a16="http://schemas.microsoft.com/office/drawing/2014/main" id="{94A117B1-0E26-4880-836F-9F2764388DFB}"/>
                  </a:ext>
                </a:extLst>
              </p:cNvPr>
              <p:cNvGrpSpPr/>
              <p:nvPr/>
            </p:nvGrpSpPr>
            <p:grpSpPr>
              <a:xfrm>
                <a:off x="7337931" y="1852755"/>
                <a:ext cx="1497970" cy="658041"/>
                <a:chOff x="6875582" y="1981373"/>
                <a:chExt cx="1497970" cy="658041"/>
              </a:xfrm>
            </p:grpSpPr>
            <p:sp>
              <p:nvSpPr>
                <p:cNvPr id="34" name="Rectangle 33">
                  <a:extLst>
                    <a:ext uri="{FF2B5EF4-FFF2-40B4-BE49-F238E27FC236}">
                      <a16:creationId xmlns="" xmlns:a16="http://schemas.microsoft.com/office/drawing/2014/main" id="{FE8B2C6B-9408-4182-8D73-BAA87F335122}"/>
                    </a:ext>
                  </a:extLst>
                </p:cNvPr>
                <p:cNvSpPr/>
                <p:nvPr/>
              </p:nvSpPr>
              <p:spPr>
                <a:xfrm>
                  <a:off x="7659058" y="233378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35" name="Rectangle 34">
                  <a:extLst>
                    <a:ext uri="{FF2B5EF4-FFF2-40B4-BE49-F238E27FC236}">
                      <a16:creationId xmlns="" xmlns:a16="http://schemas.microsoft.com/office/drawing/2014/main" id="{54EFE7CE-5650-4F0E-9044-2FE2508FDCB3}"/>
                    </a:ext>
                  </a:extLst>
                </p:cNvPr>
                <p:cNvSpPr/>
                <p:nvPr/>
              </p:nvSpPr>
              <p:spPr>
                <a:xfrm>
                  <a:off x="6875582" y="233378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36" name="Rectangle 35">
                  <a:extLst>
                    <a:ext uri="{FF2B5EF4-FFF2-40B4-BE49-F238E27FC236}">
                      <a16:creationId xmlns="" xmlns:a16="http://schemas.microsoft.com/office/drawing/2014/main" id="{965197DE-4FD5-42BA-8E17-ACE3DEEB2D31}"/>
                    </a:ext>
                  </a:extLst>
                </p:cNvPr>
                <p:cNvSpPr/>
                <p:nvPr/>
              </p:nvSpPr>
              <p:spPr>
                <a:xfrm>
                  <a:off x="6882117" y="198137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37" name="Rectangle 36">
                  <a:extLst>
                    <a:ext uri="{FF2B5EF4-FFF2-40B4-BE49-F238E27FC236}">
                      <a16:creationId xmlns="" xmlns:a16="http://schemas.microsoft.com/office/drawing/2014/main" id="{C365DB40-4ADA-49FE-B064-6C5FA0032266}"/>
                    </a:ext>
                  </a:extLst>
                </p:cNvPr>
                <p:cNvSpPr/>
                <p:nvPr/>
              </p:nvSpPr>
              <p:spPr>
                <a:xfrm>
                  <a:off x="7659058" y="198137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grpSp>
          <p:sp>
            <p:nvSpPr>
              <p:cNvPr id="33" name="Rectangle 32">
                <a:extLst>
                  <a:ext uri="{FF2B5EF4-FFF2-40B4-BE49-F238E27FC236}">
                    <a16:creationId xmlns="" xmlns:a16="http://schemas.microsoft.com/office/drawing/2014/main" id="{51EA30CA-C365-464A-96E5-072A0356BEB3}"/>
                  </a:ext>
                </a:extLst>
              </p:cNvPr>
              <p:cNvSpPr/>
              <p:nvPr/>
            </p:nvSpPr>
            <p:spPr>
              <a:xfrm>
                <a:off x="7253677" y="1606943"/>
                <a:ext cx="1666479" cy="952241"/>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Module</a:t>
                </a:r>
                <a:endParaRPr lang="en-US" sz="1200" b="1" dirty="0">
                  <a:solidFill>
                    <a:srgbClr val="445469"/>
                  </a:solidFill>
                </a:endParaRPr>
              </a:p>
            </p:txBody>
          </p:sp>
        </p:grpSp>
      </p:grpSp>
      <p:grpSp>
        <p:nvGrpSpPr>
          <p:cNvPr id="88" name="Group 87">
            <a:extLst>
              <a:ext uri="{FF2B5EF4-FFF2-40B4-BE49-F238E27FC236}">
                <a16:creationId xmlns="" xmlns:a16="http://schemas.microsoft.com/office/drawing/2014/main" id="{400081CD-9419-44AC-968D-26619441A120}"/>
              </a:ext>
            </a:extLst>
          </p:cNvPr>
          <p:cNvGrpSpPr/>
          <p:nvPr/>
        </p:nvGrpSpPr>
        <p:grpSpPr>
          <a:xfrm>
            <a:off x="3828937" y="3143110"/>
            <a:ext cx="1049788" cy="1755186"/>
            <a:chOff x="2066755" y="1947296"/>
            <a:chExt cx="1049788" cy="1755186"/>
          </a:xfrm>
        </p:grpSpPr>
        <p:sp>
          <p:nvSpPr>
            <p:cNvPr id="89" name="Rectangle 88">
              <a:extLst>
                <a:ext uri="{FF2B5EF4-FFF2-40B4-BE49-F238E27FC236}">
                  <a16:creationId xmlns="" xmlns:a16="http://schemas.microsoft.com/office/drawing/2014/main" id="{A1CAA854-0E79-4072-AE77-E85A2D628A30}"/>
                </a:ext>
              </a:extLst>
            </p:cNvPr>
            <p:cNvSpPr/>
            <p:nvPr/>
          </p:nvSpPr>
          <p:spPr>
            <a:xfrm>
              <a:off x="2221942" y="331995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91" name="Rectangle 90">
              <a:extLst>
                <a:ext uri="{FF2B5EF4-FFF2-40B4-BE49-F238E27FC236}">
                  <a16:creationId xmlns="" xmlns:a16="http://schemas.microsoft.com/office/drawing/2014/main" id="{DEF851BD-C9BB-4E20-9AEA-98AF97A5870B}"/>
                </a:ext>
              </a:extLst>
            </p:cNvPr>
            <p:cNvSpPr/>
            <p:nvPr/>
          </p:nvSpPr>
          <p:spPr>
            <a:xfrm>
              <a:off x="2221942" y="299395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92" name="Rectangle 91">
              <a:extLst>
                <a:ext uri="{FF2B5EF4-FFF2-40B4-BE49-F238E27FC236}">
                  <a16:creationId xmlns="" xmlns:a16="http://schemas.microsoft.com/office/drawing/2014/main" id="{67D7886A-DA76-40F7-A825-8369DC897B87}"/>
                </a:ext>
              </a:extLst>
            </p:cNvPr>
            <p:cNvSpPr/>
            <p:nvPr/>
          </p:nvSpPr>
          <p:spPr>
            <a:xfrm>
              <a:off x="2221942" y="234195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93" name="Rectangle 92">
              <a:extLst>
                <a:ext uri="{FF2B5EF4-FFF2-40B4-BE49-F238E27FC236}">
                  <a16:creationId xmlns="" xmlns:a16="http://schemas.microsoft.com/office/drawing/2014/main" id="{21652410-6EBA-44D9-B625-892F4F72AFEB}"/>
                </a:ext>
              </a:extLst>
            </p:cNvPr>
            <p:cNvSpPr/>
            <p:nvPr/>
          </p:nvSpPr>
          <p:spPr>
            <a:xfrm>
              <a:off x="2221942" y="266795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94" name="Rectangle 93">
              <a:extLst>
                <a:ext uri="{FF2B5EF4-FFF2-40B4-BE49-F238E27FC236}">
                  <a16:creationId xmlns="" xmlns:a16="http://schemas.microsoft.com/office/drawing/2014/main" id="{22C55429-7476-47EA-999A-70281CE52D80}"/>
                </a:ext>
              </a:extLst>
            </p:cNvPr>
            <p:cNvSpPr/>
            <p:nvPr/>
          </p:nvSpPr>
          <p:spPr>
            <a:xfrm>
              <a:off x="2066755" y="194729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Abstract Class</a:t>
              </a:r>
              <a:endParaRPr lang="en-US" sz="1200" b="1" dirty="0">
                <a:solidFill>
                  <a:srgbClr val="445469"/>
                </a:solidFill>
              </a:endParaRPr>
            </a:p>
          </p:txBody>
        </p:sp>
      </p:grpSp>
      <p:sp>
        <p:nvSpPr>
          <p:cNvPr id="95" name="Rectangle 94">
            <a:extLst>
              <a:ext uri="{FF2B5EF4-FFF2-40B4-BE49-F238E27FC236}">
                <a16:creationId xmlns="" xmlns:a16="http://schemas.microsoft.com/office/drawing/2014/main" id="{6D70297F-08F3-402C-AB5D-488197CD9A92}"/>
              </a:ext>
            </a:extLst>
          </p:cNvPr>
          <p:cNvSpPr/>
          <p:nvPr/>
        </p:nvSpPr>
        <p:spPr>
          <a:xfrm>
            <a:off x="5735369" y="4629638"/>
            <a:ext cx="1049788" cy="593323"/>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Data Lake </a:t>
            </a:r>
            <a:r>
              <a:rPr lang="it-IT" sz="1200" dirty="0" err="1"/>
              <a:t>Serializer</a:t>
            </a:r>
            <a:endParaRPr lang="en-US" sz="1200" dirty="0"/>
          </a:p>
        </p:txBody>
      </p:sp>
      <p:cxnSp>
        <p:nvCxnSpPr>
          <p:cNvPr id="96" name="Connector: Elbow 95">
            <a:extLst>
              <a:ext uri="{FF2B5EF4-FFF2-40B4-BE49-F238E27FC236}">
                <a16:creationId xmlns="" xmlns:a16="http://schemas.microsoft.com/office/drawing/2014/main" id="{8ED5D3C3-2619-467C-BB88-05400012F948}"/>
              </a:ext>
            </a:extLst>
          </p:cNvPr>
          <p:cNvCxnSpPr>
            <a:cxnSpLocks/>
            <a:stCxn id="95" idx="1"/>
            <a:endCxn id="89" idx="3"/>
          </p:cNvCxnSpPr>
          <p:nvPr/>
        </p:nvCxnSpPr>
        <p:spPr>
          <a:xfrm rot="10800000">
            <a:off x="4698619" y="4668584"/>
            <a:ext cx="1036751" cy="257717"/>
          </a:xfrm>
          <a:prstGeom prst="bentConnector3">
            <a:avLst>
              <a:gd name="adj1" fmla="val 50000"/>
            </a:avLst>
          </a:prstGeom>
          <a:ln w="38100">
            <a:solidFill>
              <a:schemeClr val="accent6">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 xmlns:a16="http://schemas.microsoft.com/office/drawing/2014/main" id="{BBEDED48-B1F8-4BA0-8420-5D940B7EBE0D}"/>
              </a:ext>
            </a:extLst>
          </p:cNvPr>
          <p:cNvCxnSpPr>
            <a:cxnSpLocks/>
            <a:stCxn id="101" idx="1"/>
            <a:endCxn id="92" idx="3"/>
          </p:cNvCxnSpPr>
          <p:nvPr/>
        </p:nvCxnSpPr>
        <p:spPr>
          <a:xfrm rot="10800000" flipV="1">
            <a:off x="4698618" y="2695475"/>
            <a:ext cx="999468" cy="995111"/>
          </a:xfrm>
          <a:prstGeom prst="bentConnector3">
            <a:avLst>
              <a:gd name="adj1" fmla="val 50000"/>
            </a:avLst>
          </a:prstGeom>
          <a:ln w="38100">
            <a:solidFill>
              <a:schemeClr val="accent4">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 xmlns:a16="http://schemas.microsoft.com/office/drawing/2014/main" id="{9814BCFC-32F4-4715-AD3E-E9183E76A14C}"/>
              </a:ext>
            </a:extLst>
          </p:cNvPr>
          <p:cNvCxnSpPr>
            <a:cxnSpLocks/>
            <a:stCxn id="105" idx="1"/>
            <a:endCxn id="92" idx="3"/>
          </p:cNvCxnSpPr>
          <p:nvPr/>
        </p:nvCxnSpPr>
        <p:spPr>
          <a:xfrm rot="10800000" flipV="1">
            <a:off x="4698618" y="3345631"/>
            <a:ext cx="999468" cy="344955"/>
          </a:xfrm>
          <a:prstGeom prst="bentConnector3">
            <a:avLst>
              <a:gd name="adj1" fmla="val 50000"/>
            </a:avLst>
          </a:prstGeom>
          <a:ln w="38100">
            <a:solidFill>
              <a:srgbClr val="C55A1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 xmlns:a16="http://schemas.microsoft.com/office/drawing/2014/main" id="{B967A261-F875-415E-BF44-AD3234BC8AB4}"/>
              </a:ext>
            </a:extLst>
          </p:cNvPr>
          <p:cNvGrpSpPr/>
          <p:nvPr/>
        </p:nvGrpSpPr>
        <p:grpSpPr>
          <a:xfrm>
            <a:off x="5698086" y="2398814"/>
            <a:ext cx="1049788" cy="1243479"/>
            <a:chOff x="6419996" y="1873954"/>
            <a:chExt cx="1049788" cy="1243479"/>
          </a:xfrm>
        </p:grpSpPr>
        <p:sp>
          <p:nvSpPr>
            <p:cNvPr id="101" name="Rectangle 100">
              <a:extLst>
                <a:ext uri="{FF2B5EF4-FFF2-40B4-BE49-F238E27FC236}">
                  <a16:creationId xmlns="" xmlns:a16="http://schemas.microsoft.com/office/drawing/2014/main" id="{6F10505C-D4C2-401B-8DCC-785C6B02C47E}"/>
                </a:ext>
              </a:extLst>
            </p:cNvPr>
            <p:cNvSpPr/>
            <p:nvPr/>
          </p:nvSpPr>
          <p:spPr>
            <a:xfrm>
              <a:off x="6419996" y="1873954"/>
              <a:ext cx="1049788" cy="593323"/>
            </a:xfrm>
            <a:prstGeom prst="rect">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SQL Server DLL</a:t>
              </a:r>
              <a:endParaRPr lang="en-US" sz="1200" dirty="0"/>
            </a:p>
          </p:txBody>
        </p:sp>
        <p:sp>
          <p:nvSpPr>
            <p:cNvPr id="105" name="Rectangle 104">
              <a:extLst>
                <a:ext uri="{FF2B5EF4-FFF2-40B4-BE49-F238E27FC236}">
                  <a16:creationId xmlns="" xmlns:a16="http://schemas.microsoft.com/office/drawing/2014/main" id="{E6DA32E8-ABC0-4280-AEE7-C5C9300BE53D}"/>
                </a:ext>
              </a:extLst>
            </p:cNvPr>
            <p:cNvSpPr/>
            <p:nvPr/>
          </p:nvSpPr>
          <p:spPr>
            <a:xfrm>
              <a:off x="6419996" y="2524110"/>
              <a:ext cx="1049788" cy="59332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REST API </a:t>
              </a:r>
              <a:r>
                <a:rPr lang="it-IT" sz="1200" dirty="0" err="1"/>
                <a:t>Get</a:t>
              </a:r>
              <a:r>
                <a:rPr lang="it-IT" sz="1200" dirty="0"/>
                <a:t> </a:t>
              </a:r>
              <a:r>
                <a:rPr lang="it-IT" sz="1200" dirty="0" err="1"/>
                <a:t>Wrapper</a:t>
              </a:r>
              <a:endParaRPr lang="en-US" sz="1200" dirty="0"/>
            </a:p>
          </p:txBody>
        </p:sp>
      </p:grpSp>
      <p:grpSp>
        <p:nvGrpSpPr>
          <p:cNvPr id="109" name="Group 108">
            <a:extLst>
              <a:ext uri="{FF2B5EF4-FFF2-40B4-BE49-F238E27FC236}">
                <a16:creationId xmlns="" xmlns:a16="http://schemas.microsoft.com/office/drawing/2014/main" id="{26DA4E76-8328-4680-B6E9-D957A2B787B0}"/>
              </a:ext>
            </a:extLst>
          </p:cNvPr>
          <p:cNvGrpSpPr/>
          <p:nvPr/>
        </p:nvGrpSpPr>
        <p:grpSpPr>
          <a:xfrm>
            <a:off x="7595174" y="1396795"/>
            <a:ext cx="2312267" cy="5300234"/>
            <a:chOff x="8966967" y="1447179"/>
            <a:chExt cx="2312267" cy="5300234"/>
          </a:xfrm>
        </p:grpSpPr>
        <p:sp>
          <p:nvSpPr>
            <p:cNvPr id="121" name="Rectangle 120">
              <a:extLst>
                <a:ext uri="{FF2B5EF4-FFF2-40B4-BE49-F238E27FC236}">
                  <a16:creationId xmlns="" xmlns:a16="http://schemas.microsoft.com/office/drawing/2014/main" id="{E9503329-3A14-445F-A5B1-37EA6600C7E0}"/>
                </a:ext>
              </a:extLst>
            </p:cNvPr>
            <p:cNvSpPr/>
            <p:nvPr/>
          </p:nvSpPr>
          <p:spPr>
            <a:xfrm>
              <a:off x="8966967" y="1447179"/>
              <a:ext cx="2312267" cy="5300234"/>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Data Integration</a:t>
              </a:r>
              <a:r>
                <a:rPr lang="en-US" sz="1600" b="1" dirty="0">
                  <a:solidFill>
                    <a:srgbClr val="445469"/>
                  </a:solidFill>
                </a:rPr>
                <a:t> Layer</a:t>
              </a:r>
              <a:endParaRPr lang="it-IT" sz="1600" b="1" dirty="0">
                <a:solidFill>
                  <a:srgbClr val="445469"/>
                </a:solidFill>
              </a:endParaRPr>
            </a:p>
          </p:txBody>
        </p:sp>
        <p:sp>
          <p:nvSpPr>
            <p:cNvPr id="122" name="Rectangle 121">
              <a:extLst>
                <a:ext uri="{FF2B5EF4-FFF2-40B4-BE49-F238E27FC236}">
                  <a16:creationId xmlns="" xmlns:a16="http://schemas.microsoft.com/office/drawing/2014/main" id="{BDAF9383-82C8-41F6-BF19-9D3CDF91106F}"/>
                </a:ext>
              </a:extLst>
            </p:cNvPr>
            <p:cNvSpPr/>
            <p:nvPr/>
          </p:nvSpPr>
          <p:spPr>
            <a:xfrm>
              <a:off x="9262915" y="3319954"/>
              <a:ext cx="714494" cy="305630"/>
            </a:xfrm>
            <a:prstGeom prst="rec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23" name="Rectangle 122">
              <a:extLst>
                <a:ext uri="{FF2B5EF4-FFF2-40B4-BE49-F238E27FC236}">
                  <a16:creationId xmlns="" xmlns:a16="http://schemas.microsoft.com/office/drawing/2014/main" id="{F52384C1-4561-40E2-9AB1-E84CDFAE8845}"/>
                </a:ext>
              </a:extLst>
            </p:cNvPr>
            <p:cNvSpPr/>
            <p:nvPr/>
          </p:nvSpPr>
          <p:spPr>
            <a:xfrm>
              <a:off x="9262915" y="299395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24" name="Rectangle 123">
              <a:extLst>
                <a:ext uri="{FF2B5EF4-FFF2-40B4-BE49-F238E27FC236}">
                  <a16:creationId xmlns="" xmlns:a16="http://schemas.microsoft.com/office/drawing/2014/main" id="{8B4A9033-382E-4D3A-B280-A476350C0881}"/>
                </a:ext>
              </a:extLst>
            </p:cNvPr>
            <p:cNvSpPr/>
            <p:nvPr/>
          </p:nvSpPr>
          <p:spPr>
            <a:xfrm>
              <a:off x="9262915" y="2341958"/>
              <a:ext cx="714494" cy="305630"/>
            </a:xfrm>
            <a:prstGeom prst="rect">
              <a:avLst/>
            </a:prstGeom>
            <a:solidFill>
              <a:srgbClr val="7F6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25" name="Rectangle 124">
              <a:extLst>
                <a:ext uri="{FF2B5EF4-FFF2-40B4-BE49-F238E27FC236}">
                  <a16:creationId xmlns="" xmlns:a16="http://schemas.microsoft.com/office/drawing/2014/main" id="{BB32C80E-1108-4A73-90F5-9DB94E454975}"/>
                </a:ext>
              </a:extLst>
            </p:cNvPr>
            <p:cNvSpPr/>
            <p:nvPr/>
          </p:nvSpPr>
          <p:spPr>
            <a:xfrm>
              <a:off x="9262915" y="2667957"/>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26" name="Rectangle 125">
              <a:extLst>
                <a:ext uri="{FF2B5EF4-FFF2-40B4-BE49-F238E27FC236}">
                  <a16:creationId xmlns="" xmlns:a16="http://schemas.microsoft.com/office/drawing/2014/main" id="{FD17A95A-1575-4A0A-97A3-F2D3CDF78623}"/>
                </a:ext>
              </a:extLst>
            </p:cNvPr>
            <p:cNvSpPr/>
            <p:nvPr/>
          </p:nvSpPr>
          <p:spPr>
            <a:xfrm>
              <a:off x="9107728" y="194729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150" name="Rectangle 149">
              <a:extLst>
                <a:ext uri="{FF2B5EF4-FFF2-40B4-BE49-F238E27FC236}">
                  <a16:creationId xmlns="" xmlns:a16="http://schemas.microsoft.com/office/drawing/2014/main" id="{C9731797-BD62-43B3-8867-39C2952AD870}"/>
                </a:ext>
              </a:extLst>
            </p:cNvPr>
            <p:cNvSpPr/>
            <p:nvPr/>
          </p:nvSpPr>
          <p:spPr>
            <a:xfrm>
              <a:off x="10350709" y="3319954"/>
              <a:ext cx="714494" cy="305630"/>
            </a:xfrm>
            <a:prstGeom prst="rec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51" name="Rectangle 150">
              <a:extLst>
                <a:ext uri="{FF2B5EF4-FFF2-40B4-BE49-F238E27FC236}">
                  <a16:creationId xmlns="" xmlns:a16="http://schemas.microsoft.com/office/drawing/2014/main" id="{D411757B-9127-4B64-B007-5140D3578DF0}"/>
                </a:ext>
              </a:extLst>
            </p:cNvPr>
            <p:cNvSpPr/>
            <p:nvPr/>
          </p:nvSpPr>
          <p:spPr>
            <a:xfrm>
              <a:off x="10350709" y="299395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52" name="Rectangle 151">
              <a:extLst>
                <a:ext uri="{FF2B5EF4-FFF2-40B4-BE49-F238E27FC236}">
                  <a16:creationId xmlns="" xmlns:a16="http://schemas.microsoft.com/office/drawing/2014/main" id="{FFD7D34A-D616-4453-98B5-26B2A27EDE02}"/>
                </a:ext>
              </a:extLst>
            </p:cNvPr>
            <p:cNvSpPr/>
            <p:nvPr/>
          </p:nvSpPr>
          <p:spPr>
            <a:xfrm>
              <a:off x="10350709" y="234195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Custom Connect</a:t>
              </a:r>
              <a:endParaRPr lang="en-US" sz="1200" dirty="0"/>
            </a:p>
          </p:txBody>
        </p:sp>
        <p:sp>
          <p:nvSpPr>
            <p:cNvPr id="153" name="Rectangle 152">
              <a:extLst>
                <a:ext uri="{FF2B5EF4-FFF2-40B4-BE49-F238E27FC236}">
                  <a16:creationId xmlns="" xmlns:a16="http://schemas.microsoft.com/office/drawing/2014/main" id="{708C4518-8C28-4A64-A975-7C68D8E7A961}"/>
                </a:ext>
              </a:extLst>
            </p:cNvPr>
            <p:cNvSpPr/>
            <p:nvPr/>
          </p:nvSpPr>
          <p:spPr>
            <a:xfrm>
              <a:off x="10350709" y="2667957"/>
              <a:ext cx="714494" cy="30563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54" name="Rectangle 153">
              <a:extLst>
                <a:ext uri="{FF2B5EF4-FFF2-40B4-BE49-F238E27FC236}">
                  <a16:creationId xmlns="" xmlns:a16="http://schemas.microsoft.com/office/drawing/2014/main" id="{7ADBF3F5-B32F-4EEF-A242-0B22878D19D8}"/>
                </a:ext>
              </a:extLst>
            </p:cNvPr>
            <p:cNvSpPr/>
            <p:nvPr/>
          </p:nvSpPr>
          <p:spPr>
            <a:xfrm>
              <a:off x="10195522" y="194729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129" name="Rectangle 128">
              <a:extLst>
                <a:ext uri="{FF2B5EF4-FFF2-40B4-BE49-F238E27FC236}">
                  <a16:creationId xmlns="" xmlns:a16="http://schemas.microsoft.com/office/drawing/2014/main" id="{87D229DB-D1B1-480D-A63E-D5DB489187BC}"/>
                </a:ext>
              </a:extLst>
            </p:cNvPr>
            <p:cNvSpPr/>
            <p:nvPr/>
          </p:nvSpPr>
          <p:spPr>
            <a:xfrm>
              <a:off x="9265059" y="5224294"/>
              <a:ext cx="714494" cy="305630"/>
            </a:xfrm>
            <a:prstGeom prst="rec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30" name="Rectangle 129">
              <a:extLst>
                <a:ext uri="{FF2B5EF4-FFF2-40B4-BE49-F238E27FC236}">
                  <a16:creationId xmlns="" xmlns:a16="http://schemas.microsoft.com/office/drawing/2014/main" id="{9827EA49-5883-486B-8141-C8775FD42482}"/>
                </a:ext>
              </a:extLst>
            </p:cNvPr>
            <p:cNvSpPr/>
            <p:nvPr/>
          </p:nvSpPr>
          <p:spPr>
            <a:xfrm>
              <a:off x="9265059" y="489829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32" name="Rectangle 131">
              <a:extLst>
                <a:ext uri="{FF2B5EF4-FFF2-40B4-BE49-F238E27FC236}">
                  <a16:creationId xmlns="" xmlns:a16="http://schemas.microsoft.com/office/drawing/2014/main" id="{5DC2F876-AF12-457B-A024-DBA428F0B17F}"/>
                </a:ext>
              </a:extLst>
            </p:cNvPr>
            <p:cNvSpPr/>
            <p:nvPr/>
          </p:nvSpPr>
          <p:spPr>
            <a:xfrm>
              <a:off x="9265059" y="4246298"/>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CustomConnect</a:t>
              </a:r>
              <a:endParaRPr lang="en-US" sz="1200" dirty="0"/>
            </a:p>
          </p:txBody>
        </p:sp>
        <p:sp>
          <p:nvSpPr>
            <p:cNvPr id="133" name="Rectangle 132">
              <a:extLst>
                <a:ext uri="{FF2B5EF4-FFF2-40B4-BE49-F238E27FC236}">
                  <a16:creationId xmlns="" xmlns:a16="http://schemas.microsoft.com/office/drawing/2014/main" id="{C10AB6AB-9229-41D9-AD28-A97ED55F0A24}"/>
                </a:ext>
              </a:extLst>
            </p:cNvPr>
            <p:cNvSpPr/>
            <p:nvPr/>
          </p:nvSpPr>
          <p:spPr>
            <a:xfrm>
              <a:off x="9265059" y="4572297"/>
              <a:ext cx="714494" cy="30563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35" name="Rectangle 134">
              <a:extLst>
                <a:ext uri="{FF2B5EF4-FFF2-40B4-BE49-F238E27FC236}">
                  <a16:creationId xmlns="" xmlns:a16="http://schemas.microsoft.com/office/drawing/2014/main" id="{D0DFE00C-4009-4A52-8493-743D3AF84E26}"/>
                </a:ext>
              </a:extLst>
            </p:cNvPr>
            <p:cNvSpPr/>
            <p:nvPr/>
          </p:nvSpPr>
          <p:spPr>
            <a:xfrm>
              <a:off x="9109872" y="385163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136" name="Rectangle 135">
              <a:extLst>
                <a:ext uri="{FF2B5EF4-FFF2-40B4-BE49-F238E27FC236}">
                  <a16:creationId xmlns="" xmlns:a16="http://schemas.microsoft.com/office/drawing/2014/main" id="{8C52AAAF-DB26-4DF1-B793-564BE114DB0C}"/>
                </a:ext>
              </a:extLst>
            </p:cNvPr>
            <p:cNvSpPr/>
            <p:nvPr/>
          </p:nvSpPr>
          <p:spPr>
            <a:xfrm>
              <a:off x="10352853" y="5224294"/>
              <a:ext cx="714494" cy="305630"/>
            </a:xfrm>
            <a:prstGeom prst="rec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37" name="Rectangle 136">
              <a:extLst>
                <a:ext uri="{FF2B5EF4-FFF2-40B4-BE49-F238E27FC236}">
                  <a16:creationId xmlns="" xmlns:a16="http://schemas.microsoft.com/office/drawing/2014/main" id="{B36F4486-F265-418D-B964-0347AA10DEE3}"/>
                </a:ext>
              </a:extLst>
            </p:cNvPr>
            <p:cNvSpPr/>
            <p:nvPr/>
          </p:nvSpPr>
          <p:spPr>
            <a:xfrm>
              <a:off x="10352853" y="4898296"/>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38" name="Rectangle 137">
              <a:extLst>
                <a:ext uri="{FF2B5EF4-FFF2-40B4-BE49-F238E27FC236}">
                  <a16:creationId xmlns="" xmlns:a16="http://schemas.microsoft.com/office/drawing/2014/main" id="{5A5E54C0-2AEB-43E1-8C45-C5503516B8B8}"/>
                </a:ext>
              </a:extLst>
            </p:cNvPr>
            <p:cNvSpPr/>
            <p:nvPr/>
          </p:nvSpPr>
          <p:spPr>
            <a:xfrm>
              <a:off x="10352853" y="4246298"/>
              <a:ext cx="714494" cy="305630"/>
            </a:xfrm>
            <a:prstGeom prst="rect">
              <a:avLst/>
            </a:prstGeom>
            <a:solidFill>
              <a:srgbClr val="7F6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39" name="Rectangle 138">
              <a:extLst>
                <a:ext uri="{FF2B5EF4-FFF2-40B4-BE49-F238E27FC236}">
                  <a16:creationId xmlns="" xmlns:a16="http://schemas.microsoft.com/office/drawing/2014/main" id="{377A1F56-2644-4D1A-AA3F-23DA870875C1}"/>
                </a:ext>
              </a:extLst>
            </p:cNvPr>
            <p:cNvSpPr/>
            <p:nvPr/>
          </p:nvSpPr>
          <p:spPr>
            <a:xfrm>
              <a:off x="10352853" y="4572297"/>
              <a:ext cx="714494" cy="30563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40" name="Rectangle 139">
              <a:extLst>
                <a:ext uri="{FF2B5EF4-FFF2-40B4-BE49-F238E27FC236}">
                  <a16:creationId xmlns="" xmlns:a16="http://schemas.microsoft.com/office/drawing/2014/main" id="{AE81509E-05F8-4F9F-A890-189352F73A51}"/>
                </a:ext>
              </a:extLst>
            </p:cNvPr>
            <p:cNvSpPr/>
            <p:nvPr/>
          </p:nvSpPr>
          <p:spPr>
            <a:xfrm>
              <a:off x="10197666" y="3851636"/>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146" name="Rectangle 145">
              <a:extLst>
                <a:ext uri="{FF2B5EF4-FFF2-40B4-BE49-F238E27FC236}">
                  <a16:creationId xmlns="" xmlns:a16="http://schemas.microsoft.com/office/drawing/2014/main" id="{FA527B76-CECE-4228-9BEC-AAF860B9ADC2}"/>
                </a:ext>
              </a:extLst>
            </p:cNvPr>
            <p:cNvSpPr/>
            <p:nvPr/>
          </p:nvSpPr>
          <p:spPr>
            <a:xfrm>
              <a:off x="10207511" y="6260335"/>
              <a:ext cx="714494" cy="305630"/>
            </a:xfrm>
            <a:prstGeom prst="rec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47" name="Rectangle 146">
              <a:extLst>
                <a:ext uri="{FF2B5EF4-FFF2-40B4-BE49-F238E27FC236}">
                  <a16:creationId xmlns="" xmlns:a16="http://schemas.microsoft.com/office/drawing/2014/main" id="{9F1FFF35-BD4E-47E4-B68B-78371F5C6B84}"/>
                </a:ext>
              </a:extLst>
            </p:cNvPr>
            <p:cNvSpPr/>
            <p:nvPr/>
          </p:nvSpPr>
          <p:spPr>
            <a:xfrm>
              <a:off x="9424035" y="6260335"/>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48" name="Rectangle 147">
              <a:extLst>
                <a:ext uri="{FF2B5EF4-FFF2-40B4-BE49-F238E27FC236}">
                  <a16:creationId xmlns="" xmlns:a16="http://schemas.microsoft.com/office/drawing/2014/main" id="{845D3018-98B4-4746-B519-2BBC6C5514D4}"/>
                </a:ext>
              </a:extLst>
            </p:cNvPr>
            <p:cNvSpPr/>
            <p:nvPr/>
          </p:nvSpPr>
          <p:spPr>
            <a:xfrm>
              <a:off x="9430570" y="5907924"/>
              <a:ext cx="714494" cy="305630"/>
            </a:xfrm>
            <a:prstGeom prst="rect">
              <a:avLst/>
            </a:prstGeom>
            <a:solidFill>
              <a:srgbClr val="C55A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49" name="Rectangle 148">
              <a:extLst>
                <a:ext uri="{FF2B5EF4-FFF2-40B4-BE49-F238E27FC236}">
                  <a16:creationId xmlns="" xmlns:a16="http://schemas.microsoft.com/office/drawing/2014/main" id="{1604B368-E396-4766-9A9C-5C95AE1E9AF8}"/>
                </a:ext>
              </a:extLst>
            </p:cNvPr>
            <p:cNvSpPr/>
            <p:nvPr/>
          </p:nvSpPr>
          <p:spPr>
            <a:xfrm>
              <a:off x="10207511" y="590792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45" name="Rectangle 144">
              <a:extLst>
                <a:ext uri="{FF2B5EF4-FFF2-40B4-BE49-F238E27FC236}">
                  <a16:creationId xmlns="" xmlns:a16="http://schemas.microsoft.com/office/drawing/2014/main" id="{30CD5851-0559-445F-8BC5-883DD8E826A5}"/>
                </a:ext>
              </a:extLst>
            </p:cNvPr>
            <p:cNvSpPr/>
            <p:nvPr/>
          </p:nvSpPr>
          <p:spPr>
            <a:xfrm>
              <a:off x="9339781" y="5662112"/>
              <a:ext cx="1666479" cy="952241"/>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Module</a:t>
              </a:r>
              <a:endParaRPr lang="en-US" sz="1200" b="1" dirty="0">
                <a:solidFill>
                  <a:srgbClr val="445469"/>
                </a:solidFill>
              </a:endParaRPr>
            </a:p>
          </p:txBody>
        </p:sp>
      </p:grpSp>
      <p:sp>
        <p:nvSpPr>
          <p:cNvPr id="108" name="Isosceles Triangle 107">
            <a:extLst>
              <a:ext uri="{FF2B5EF4-FFF2-40B4-BE49-F238E27FC236}">
                <a16:creationId xmlns="" xmlns:a16="http://schemas.microsoft.com/office/drawing/2014/main" id="{5847DA92-1E5B-449B-96B0-599554268EA1}"/>
              </a:ext>
            </a:extLst>
          </p:cNvPr>
          <p:cNvSpPr/>
          <p:nvPr/>
        </p:nvSpPr>
        <p:spPr>
          <a:xfrm rot="5400000">
            <a:off x="5892024" y="3618964"/>
            <a:ext cx="2881004" cy="326993"/>
          </a:xfrm>
          <a:prstGeom prst="triangle">
            <a:avLst/>
          </a:prstGeom>
          <a:solidFill>
            <a:srgbClr val="E96B56"/>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 xmlns:a16="http://schemas.microsoft.com/office/drawing/2014/main" id="{7D0C530D-EEDA-4BE0-9E16-56E44EED0E2D}"/>
              </a:ext>
            </a:extLst>
          </p:cNvPr>
          <p:cNvSpPr/>
          <p:nvPr/>
        </p:nvSpPr>
        <p:spPr>
          <a:xfrm>
            <a:off x="5698086" y="3872739"/>
            <a:ext cx="1049788" cy="59332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Time </a:t>
            </a:r>
            <a:r>
              <a:rPr lang="it-IT" sz="1200" dirty="0" err="1"/>
              <a:t>Based</a:t>
            </a:r>
            <a:r>
              <a:rPr lang="it-IT" sz="1200" dirty="0"/>
              <a:t> Delta</a:t>
            </a:r>
            <a:endParaRPr lang="en-US" sz="1200" dirty="0"/>
          </a:p>
        </p:txBody>
      </p:sp>
      <p:cxnSp>
        <p:nvCxnSpPr>
          <p:cNvPr id="156" name="Connector: Elbow 155">
            <a:extLst>
              <a:ext uri="{FF2B5EF4-FFF2-40B4-BE49-F238E27FC236}">
                <a16:creationId xmlns="" xmlns:a16="http://schemas.microsoft.com/office/drawing/2014/main" id="{CD98991A-5FEF-4CBE-8CEE-A37E222115F4}"/>
              </a:ext>
            </a:extLst>
          </p:cNvPr>
          <p:cNvCxnSpPr>
            <a:cxnSpLocks/>
            <a:stCxn id="155" idx="1"/>
            <a:endCxn id="93" idx="3"/>
          </p:cNvCxnSpPr>
          <p:nvPr/>
        </p:nvCxnSpPr>
        <p:spPr>
          <a:xfrm rot="10800000">
            <a:off x="4698618" y="4016587"/>
            <a:ext cx="999468" cy="152815"/>
          </a:xfrm>
          <a:prstGeom prst="bentConnector3">
            <a:avLst>
              <a:gd name="adj1" fmla="val 50000"/>
            </a:avLst>
          </a:prstGeom>
          <a:ln w="38100">
            <a:solidFill>
              <a:srgbClr val="2F5597"/>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 xmlns:a16="http://schemas.microsoft.com/office/drawing/2014/main" id="{6AABF994-8493-4305-9C4D-01C201CB4D2E}"/>
              </a:ext>
            </a:extLst>
          </p:cNvPr>
          <p:cNvSpPr/>
          <p:nvPr/>
        </p:nvSpPr>
        <p:spPr>
          <a:xfrm>
            <a:off x="3113034" y="1420615"/>
            <a:ext cx="2024401" cy="646331"/>
          </a:xfrm>
          <a:prstGeom prst="rect">
            <a:avLst/>
          </a:prstGeom>
        </p:spPr>
        <p:txBody>
          <a:bodyPr wrap="none">
            <a:spAutoFit/>
          </a:bodyPr>
          <a:lstStyle/>
          <a:p>
            <a:pPr marL="285750" indent="-285750" algn="ctr">
              <a:buFont typeface="Arial" panose="020B0604020202020204" pitchFamily="34" charset="0"/>
              <a:buChar char="•"/>
            </a:pPr>
            <a:r>
              <a:rPr lang="en-US" b="1" dirty="0">
                <a:solidFill>
                  <a:srgbClr val="E96B56"/>
                </a:solidFill>
              </a:rPr>
              <a:t>20 Components </a:t>
            </a:r>
          </a:p>
          <a:p>
            <a:pPr algn="ctr"/>
            <a:r>
              <a:rPr lang="en-US" b="1" dirty="0">
                <a:solidFill>
                  <a:srgbClr val="E96B56"/>
                </a:solidFill>
              </a:rPr>
              <a:t>to develop</a:t>
            </a:r>
            <a:endParaRPr lang="en-US" dirty="0">
              <a:solidFill>
                <a:srgbClr val="E96B56"/>
              </a:solidFill>
            </a:endParaRPr>
          </a:p>
        </p:txBody>
      </p:sp>
      <p:sp>
        <p:nvSpPr>
          <p:cNvPr id="157" name="Rectangle 156">
            <a:extLst>
              <a:ext uri="{FF2B5EF4-FFF2-40B4-BE49-F238E27FC236}">
                <a16:creationId xmlns="" xmlns:a16="http://schemas.microsoft.com/office/drawing/2014/main" id="{8ADCC2FA-8359-4257-9E43-1DBA8F674B3A}"/>
              </a:ext>
            </a:extLst>
          </p:cNvPr>
          <p:cNvSpPr/>
          <p:nvPr/>
        </p:nvSpPr>
        <p:spPr>
          <a:xfrm>
            <a:off x="10006592" y="1420615"/>
            <a:ext cx="2123148" cy="2862322"/>
          </a:xfrm>
          <a:prstGeom prst="rect">
            <a:avLst/>
          </a:prstGeom>
        </p:spPr>
        <p:txBody>
          <a:bodyPr wrap="square">
            <a:spAutoFit/>
          </a:bodyPr>
          <a:lstStyle/>
          <a:p>
            <a:pPr marL="285750" indent="-285750">
              <a:buFont typeface="Arial" panose="020B0604020202020204" pitchFamily="34" charset="0"/>
              <a:buChar char="•"/>
            </a:pPr>
            <a:r>
              <a:rPr lang="en-US" b="1" dirty="0">
                <a:solidFill>
                  <a:srgbClr val="E96B56"/>
                </a:solidFill>
              </a:rPr>
              <a:t>4 Re-usable Components to develop</a:t>
            </a:r>
            <a:br>
              <a:rPr lang="en-US" b="1" dirty="0">
                <a:solidFill>
                  <a:srgbClr val="E96B56"/>
                </a:solidFill>
              </a:rPr>
            </a:br>
            <a:endParaRPr lang="en-US" b="1" dirty="0">
              <a:solidFill>
                <a:srgbClr val="E96B56"/>
              </a:solidFill>
            </a:endParaRPr>
          </a:p>
          <a:p>
            <a:pPr marL="285750" indent="-285750">
              <a:buFont typeface="Arial" panose="020B0604020202020204" pitchFamily="34" charset="0"/>
              <a:buChar char="•"/>
            </a:pPr>
            <a:r>
              <a:rPr lang="en-US" b="1" dirty="0">
                <a:solidFill>
                  <a:srgbClr val="E96B56"/>
                </a:solidFill>
              </a:rPr>
              <a:t>9 Custom Components </a:t>
            </a:r>
            <a:br>
              <a:rPr lang="en-US" b="1" dirty="0">
                <a:solidFill>
                  <a:srgbClr val="E96B56"/>
                </a:solidFill>
              </a:rPr>
            </a:br>
            <a:r>
              <a:rPr lang="en-US" b="1" dirty="0">
                <a:solidFill>
                  <a:srgbClr val="E96B56"/>
                </a:solidFill>
              </a:rPr>
              <a:t>to develop</a:t>
            </a:r>
            <a:br>
              <a:rPr lang="en-US" b="1" dirty="0">
                <a:solidFill>
                  <a:srgbClr val="E96B56"/>
                </a:solidFill>
              </a:rPr>
            </a:br>
            <a:endParaRPr lang="en-US" b="1" dirty="0">
              <a:solidFill>
                <a:srgbClr val="E96B56"/>
              </a:solidFill>
            </a:endParaRPr>
          </a:p>
          <a:p>
            <a:pPr marL="285750" indent="-285750">
              <a:buFont typeface="Arial" panose="020B0604020202020204" pitchFamily="34" charset="0"/>
              <a:buChar char="•"/>
            </a:pPr>
            <a:r>
              <a:rPr lang="en-US" b="1" dirty="0">
                <a:solidFill>
                  <a:srgbClr val="E96B56"/>
                </a:solidFill>
              </a:rPr>
              <a:t>11 Components</a:t>
            </a:r>
            <a:br>
              <a:rPr lang="en-US" b="1" dirty="0">
                <a:solidFill>
                  <a:srgbClr val="E96B56"/>
                </a:solidFill>
              </a:rPr>
            </a:br>
            <a:r>
              <a:rPr lang="en-US" b="1" dirty="0">
                <a:solidFill>
                  <a:srgbClr val="E96B56"/>
                </a:solidFill>
              </a:rPr>
              <a:t>to use</a:t>
            </a:r>
            <a:endParaRPr lang="en-US" dirty="0">
              <a:solidFill>
                <a:srgbClr val="E96B56"/>
              </a:solidFill>
            </a:endParaRPr>
          </a:p>
        </p:txBody>
      </p:sp>
    </p:spTree>
    <p:extLst>
      <p:ext uri="{BB962C8B-B14F-4D97-AF65-F5344CB8AC3E}">
        <p14:creationId xmlns:p14="http://schemas.microsoft.com/office/powerpoint/2010/main" val="1485694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Connector: Elbow 133">
            <a:extLst>
              <a:ext uri="{FF2B5EF4-FFF2-40B4-BE49-F238E27FC236}">
                <a16:creationId xmlns="" xmlns:a16="http://schemas.microsoft.com/office/drawing/2014/main" id="{E0C5D04E-234E-4CFC-8C8E-4D8E0432BB87}"/>
              </a:ext>
            </a:extLst>
          </p:cNvPr>
          <p:cNvCxnSpPr>
            <a:cxnSpLocks/>
            <a:stCxn id="61" idx="0"/>
            <a:endCxn id="72" idx="3"/>
          </p:cNvCxnSpPr>
          <p:nvPr/>
        </p:nvCxnSpPr>
        <p:spPr>
          <a:xfrm rot="16200000" flipV="1">
            <a:off x="6243291" y="799827"/>
            <a:ext cx="3422255" cy="5717193"/>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 xmlns:a16="http://schemas.microsoft.com/office/drawing/2014/main" id="{20AC701D-9344-4901-AEA3-6CE54752E38B}"/>
              </a:ext>
            </a:extLst>
          </p:cNvPr>
          <p:cNvCxnSpPr>
            <a:cxnSpLocks/>
            <a:stCxn id="57" idx="0"/>
            <a:endCxn id="72" idx="3"/>
          </p:cNvCxnSpPr>
          <p:nvPr/>
        </p:nvCxnSpPr>
        <p:spPr>
          <a:xfrm rot="16200000" flipV="1">
            <a:off x="6420787" y="622331"/>
            <a:ext cx="3067263" cy="5717193"/>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 xmlns:a16="http://schemas.microsoft.com/office/drawing/2014/main" id="{D4DB7A6A-5DAE-43B7-AFC0-8C0348DBB6BC}"/>
              </a:ext>
            </a:extLst>
          </p:cNvPr>
          <p:cNvCxnSpPr>
            <a:cxnSpLocks/>
            <a:stCxn id="60" idx="1"/>
            <a:endCxn id="72" idx="3"/>
          </p:cNvCxnSpPr>
          <p:nvPr/>
        </p:nvCxnSpPr>
        <p:spPr>
          <a:xfrm rot="10800000">
            <a:off x="5095821" y="1947296"/>
            <a:ext cx="2713576" cy="3561178"/>
          </a:xfrm>
          <a:prstGeom prst="bentConnector3">
            <a:avLst>
              <a:gd name="adj1" fmla="val 46973"/>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fontScale="85000" lnSpcReduction="10000"/>
          </a:bodyPr>
          <a:lstStyle/>
          <a:p>
            <a:pPr marL="0" indent="0">
              <a:spcBef>
                <a:spcPts val="0"/>
              </a:spcBef>
              <a:spcAft>
                <a:spcPts val="1800"/>
              </a:spcAft>
              <a:buNone/>
            </a:pPr>
            <a:r>
              <a:rPr lang="en-US" b="1" dirty="0">
                <a:solidFill>
                  <a:srgbClr val="E96B56"/>
                </a:solidFill>
              </a:rPr>
              <a:t>Software Architecture </a:t>
            </a:r>
            <a:r>
              <a:rPr lang="en-US" dirty="0"/>
              <a:t>must become:</a:t>
            </a:r>
          </a:p>
          <a:p>
            <a:pPr marL="0" indent="0">
              <a:spcBef>
                <a:spcPts val="0"/>
              </a:spcBef>
              <a:spcAft>
                <a:spcPts val="1800"/>
              </a:spcAft>
              <a:buNone/>
            </a:pPr>
            <a:r>
              <a:rPr lang="en-US" dirty="0"/>
              <a:t>	6. the framework for enhancing productivity</a:t>
            </a:r>
            <a:r>
              <a:rPr lang="en-US" b="1" dirty="0"/>
              <a:t> </a:t>
            </a:r>
            <a:r>
              <a:rPr lang="en-US" dirty="0"/>
              <a:t>and </a:t>
            </a:r>
            <a:r>
              <a:rPr lang="en-US" b="1" dirty="0"/>
              <a:t>security</a:t>
            </a:r>
          </a:p>
        </p:txBody>
      </p:sp>
      <p:grpSp>
        <p:nvGrpSpPr>
          <p:cNvPr id="9" name="Group 8">
            <a:extLst>
              <a:ext uri="{FF2B5EF4-FFF2-40B4-BE49-F238E27FC236}">
                <a16:creationId xmlns="" xmlns:a16="http://schemas.microsoft.com/office/drawing/2014/main" id="{F4841DD3-CAE0-42F5-B807-6E17D7B8F4AB}"/>
              </a:ext>
            </a:extLst>
          </p:cNvPr>
          <p:cNvGrpSpPr/>
          <p:nvPr/>
        </p:nvGrpSpPr>
        <p:grpSpPr>
          <a:xfrm>
            <a:off x="838200" y="1447179"/>
            <a:ext cx="2312267" cy="5300234"/>
            <a:chOff x="3908539" y="1440044"/>
            <a:chExt cx="2312267" cy="5300234"/>
          </a:xfrm>
        </p:grpSpPr>
        <p:sp>
          <p:nvSpPr>
            <p:cNvPr id="10" name="Rectangle 9">
              <a:extLst>
                <a:ext uri="{FF2B5EF4-FFF2-40B4-BE49-F238E27FC236}">
                  <a16:creationId xmlns="" xmlns:a16="http://schemas.microsoft.com/office/drawing/2014/main" id="{0EF639A5-5CDA-4B27-BADC-BF3DAD61E444}"/>
                </a:ext>
              </a:extLst>
            </p:cNvPr>
            <p:cNvSpPr/>
            <p:nvPr/>
          </p:nvSpPr>
          <p:spPr>
            <a:xfrm>
              <a:off x="3908539" y="1440044"/>
              <a:ext cx="2312267" cy="5300234"/>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Data Integration</a:t>
              </a:r>
              <a:r>
                <a:rPr lang="en-US" sz="1600" b="1" dirty="0">
                  <a:solidFill>
                    <a:srgbClr val="445469"/>
                  </a:solidFill>
                </a:rPr>
                <a:t> Layer</a:t>
              </a:r>
              <a:endParaRPr lang="it-IT" sz="1600" b="1" dirty="0">
                <a:solidFill>
                  <a:srgbClr val="445469"/>
                </a:solidFill>
              </a:endParaRPr>
            </a:p>
          </p:txBody>
        </p:sp>
        <p:sp>
          <p:nvSpPr>
            <p:cNvPr id="11" name="Rectangle 10">
              <a:extLst>
                <a:ext uri="{FF2B5EF4-FFF2-40B4-BE49-F238E27FC236}">
                  <a16:creationId xmlns="" xmlns:a16="http://schemas.microsoft.com/office/drawing/2014/main" id="{3108771D-0258-4876-AE97-0A0E99A4E6B5}"/>
                </a:ext>
              </a:extLst>
            </p:cNvPr>
            <p:cNvSpPr/>
            <p:nvPr/>
          </p:nvSpPr>
          <p:spPr>
            <a:xfrm>
              <a:off x="4204487" y="331281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2" name="Rectangle 11">
              <a:extLst>
                <a:ext uri="{FF2B5EF4-FFF2-40B4-BE49-F238E27FC236}">
                  <a16:creationId xmlns="" xmlns:a16="http://schemas.microsoft.com/office/drawing/2014/main" id="{D959FA9A-F14E-4510-91A7-19459A678494}"/>
                </a:ext>
              </a:extLst>
            </p:cNvPr>
            <p:cNvSpPr/>
            <p:nvPr/>
          </p:nvSpPr>
          <p:spPr>
            <a:xfrm>
              <a:off x="4204487" y="298682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3" name="Rectangle 12">
              <a:extLst>
                <a:ext uri="{FF2B5EF4-FFF2-40B4-BE49-F238E27FC236}">
                  <a16:creationId xmlns="" xmlns:a16="http://schemas.microsoft.com/office/drawing/2014/main" id="{F42A8211-04AF-41F2-9C8D-956FA6AEE63F}"/>
                </a:ext>
              </a:extLst>
            </p:cNvPr>
            <p:cNvSpPr/>
            <p:nvPr/>
          </p:nvSpPr>
          <p:spPr>
            <a:xfrm>
              <a:off x="4204487" y="233482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4" name="Rectangle 13">
              <a:extLst>
                <a:ext uri="{FF2B5EF4-FFF2-40B4-BE49-F238E27FC236}">
                  <a16:creationId xmlns="" xmlns:a16="http://schemas.microsoft.com/office/drawing/2014/main" id="{132FBE74-8FBB-4E82-B3FD-3684CF93D5D4}"/>
                </a:ext>
              </a:extLst>
            </p:cNvPr>
            <p:cNvSpPr/>
            <p:nvPr/>
          </p:nvSpPr>
          <p:spPr>
            <a:xfrm>
              <a:off x="4204487" y="266082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15" name="Rectangle 14">
              <a:extLst>
                <a:ext uri="{FF2B5EF4-FFF2-40B4-BE49-F238E27FC236}">
                  <a16:creationId xmlns="" xmlns:a16="http://schemas.microsoft.com/office/drawing/2014/main" id="{2B24DFF5-7A16-48CA-8728-A8B6BADB8C6D}"/>
                </a:ext>
              </a:extLst>
            </p:cNvPr>
            <p:cNvSpPr/>
            <p:nvPr/>
          </p:nvSpPr>
          <p:spPr>
            <a:xfrm>
              <a:off x="4049300" y="194016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16" name="Rectangle 15">
              <a:extLst>
                <a:ext uri="{FF2B5EF4-FFF2-40B4-BE49-F238E27FC236}">
                  <a16:creationId xmlns="" xmlns:a16="http://schemas.microsoft.com/office/drawing/2014/main" id="{FF535DE8-0707-4622-974F-F25E889C1EDE}"/>
                </a:ext>
              </a:extLst>
            </p:cNvPr>
            <p:cNvSpPr/>
            <p:nvPr/>
          </p:nvSpPr>
          <p:spPr>
            <a:xfrm>
              <a:off x="5292281" y="331281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17" name="Rectangle 16">
              <a:extLst>
                <a:ext uri="{FF2B5EF4-FFF2-40B4-BE49-F238E27FC236}">
                  <a16:creationId xmlns="" xmlns:a16="http://schemas.microsoft.com/office/drawing/2014/main" id="{44E4B07B-03C1-4599-AB10-9E1B57694058}"/>
                </a:ext>
              </a:extLst>
            </p:cNvPr>
            <p:cNvSpPr/>
            <p:nvPr/>
          </p:nvSpPr>
          <p:spPr>
            <a:xfrm>
              <a:off x="5292281" y="298682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18" name="Rectangle 17">
              <a:extLst>
                <a:ext uri="{FF2B5EF4-FFF2-40B4-BE49-F238E27FC236}">
                  <a16:creationId xmlns="" xmlns:a16="http://schemas.microsoft.com/office/drawing/2014/main" id="{D1C49E36-3036-4B4F-B5E3-DE8B64E2D52A}"/>
                </a:ext>
              </a:extLst>
            </p:cNvPr>
            <p:cNvSpPr/>
            <p:nvPr/>
          </p:nvSpPr>
          <p:spPr>
            <a:xfrm>
              <a:off x="5292281" y="233482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19" name="Rectangle 18">
              <a:extLst>
                <a:ext uri="{FF2B5EF4-FFF2-40B4-BE49-F238E27FC236}">
                  <a16:creationId xmlns="" xmlns:a16="http://schemas.microsoft.com/office/drawing/2014/main" id="{180E05BD-CC2B-4F08-99F3-86545138A76B}"/>
                </a:ext>
              </a:extLst>
            </p:cNvPr>
            <p:cNvSpPr/>
            <p:nvPr/>
          </p:nvSpPr>
          <p:spPr>
            <a:xfrm>
              <a:off x="5292281" y="266082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20" name="Rectangle 19">
              <a:extLst>
                <a:ext uri="{FF2B5EF4-FFF2-40B4-BE49-F238E27FC236}">
                  <a16:creationId xmlns="" xmlns:a16="http://schemas.microsoft.com/office/drawing/2014/main" id="{C8092268-FE8E-4EA6-AF61-E6C4B0A38A5A}"/>
                </a:ext>
              </a:extLst>
            </p:cNvPr>
            <p:cNvSpPr/>
            <p:nvPr/>
          </p:nvSpPr>
          <p:spPr>
            <a:xfrm>
              <a:off x="5137094" y="194016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21" name="Rectangle 20">
              <a:extLst>
                <a:ext uri="{FF2B5EF4-FFF2-40B4-BE49-F238E27FC236}">
                  <a16:creationId xmlns="" xmlns:a16="http://schemas.microsoft.com/office/drawing/2014/main" id="{724D91D7-1278-4985-BAAB-747FB268859B}"/>
                </a:ext>
              </a:extLst>
            </p:cNvPr>
            <p:cNvSpPr/>
            <p:nvPr/>
          </p:nvSpPr>
          <p:spPr>
            <a:xfrm>
              <a:off x="4206631" y="521715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22" name="Rectangle 21">
              <a:extLst>
                <a:ext uri="{FF2B5EF4-FFF2-40B4-BE49-F238E27FC236}">
                  <a16:creationId xmlns="" xmlns:a16="http://schemas.microsoft.com/office/drawing/2014/main" id="{FDD3576E-B489-4823-9C68-F18361DEFE68}"/>
                </a:ext>
              </a:extLst>
            </p:cNvPr>
            <p:cNvSpPr/>
            <p:nvPr/>
          </p:nvSpPr>
          <p:spPr>
            <a:xfrm>
              <a:off x="4206631" y="489116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23" name="Rectangle 22">
              <a:extLst>
                <a:ext uri="{FF2B5EF4-FFF2-40B4-BE49-F238E27FC236}">
                  <a16:creationId xmlns="" xmlns:a16="http://schemas.microsoft.com/office/drawing/2014/main" id="{39B32ABC-1779-470D-A61A-78A2807B28B0}"/>
                </a:ext>
              </a:extLst>
            </p:cNvPr>
            <p:cNvSpPr/>
            <p:nvPr/>
          </p:nvSpPr>
          <p:spPr>
            <a:xfrm>
              <a:off x="4206631" y="423916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24" name="Rectangle 23">
              <a:extLst>
                <a:ext uri="{FF2B5EF4-FFF2-40B4-BE49-F238E27FC236}">
                  <a16:creationId xmlns="" xmlns:a16="http://schemas.microsoft.com/office/drawing/2014/main" id="{68B89DEB-12F3-4DD4-BF52-EB3B3F57A937}"/>
                </a:ext>
              </a:extLst>
            </p:cNvPr>
            <p:cNvSpPr/>
            <p:nvPr/>
          </p:nvSpPr>
          <p:spPr>
            <a:xfrm>
              <a:off x="4206631" y="456516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25" name="Rectangle 24">
              <a:extLst>
                <a:ext uri="{FF2B5EF4-FFF2-40B4-BE49-F238E27FC236}">
                  <a16:creationId xmlns="" xmlns:a16="http://schemas.microsoft.com/office/drawing/2014/main" id="{3E6CB580-26D8-4765-808C-D19EA93F7583}"/>
                </a:ext>
              </a:extLst>
            </p:cNvPr>
            <p:cNvSpPr/>
            <p:nvPr/>
          </p:nvSpPr>
          <p:spPr>
            <a:xfrm>
              <a:off x="4051444" y="384450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sp>
          <p:nvSpPr>
            <p:cNvPr id="26" name="Rectangle 25">
              <a:extLst>
                <a:ext uri="{FF2B5EF4-FFF2-40B4-BE49-F238E27FC236}">
                  <a16:creationId xmlns="" xmlns:a16="http://schemas.microsoft.com/office/drawing/2014/main" id="{C90B0917-C797-4922-AEEA-485AA291E943}"/>
                </a:ext>
              </a:extLst>
            </p:cNvPr>
            <p:cNvSpPr/>
            <p:nvPr/>
          </p:nvSpPr>
          <p:spPr>
            <a:xfrm>
              <a:off x="5294425" y="5217159"/>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27" name="Rectangle 26">
              <a:extLst>
                <a:ext uri="{FF2B5EF4-FFF2-40B4-BE49-F238E27FC236}">
                  <a16:creationId xmlns="" xmlns:a16="http://schemas.microsoft.com/office/drawing/2014/main" id="{6CA38786-2AF9-4FD6-8BF7-9CCE7FF899C0}"/>
                </a:ext>
              </a:extLst>
            </p:cNvPr>
            <p:cNvSpPr/>
            <p:nvPr/>
          </p:nvSpPr>
          <p:spPr>
            <a:xfrm>
              <a:off x="5294425" y="4891161"/>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28" name="Rectangle 27">
              <a:extLst>
                <a:ext uri="{FF2B5EF4-FFF2-40B4-BE49-F238E27FC236}">
                  <a16:creationId xmlns="" xmlns:a16="http://schemas.microsoft.com/office/drawing/2014/main" id="{AF958137-2D8F-4C27-A39E-1ADD24FC95AA}"/>
                </a:ext>
              </a:extLst>
            </p:cNvPr>
            <p:cNvSpPr/>
            <p:nvPr/>
          </p:nvSpPr>
          <p:spPr>
            <a:xfrm>
              <a:off x="5294425" y="423916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29" name="Rectangle 28">
              <a:extLst>
                <a:ext uri="{FF2B5EF4-FFF2-40B4-BE49-F238E27FC236}">
                  <a16:creationId xmlns="" xmlns:a16="http://schemas.microsoft.com/office/drawing/2014/main" id="{45DCE5F5-D7AD-4D18-8200-2F2686C9DD62}"/>
                </a:ext>
              </a:extLst>
            </p:cNvPr>
            <p:cNvSpPr/>
            <p:nvPr/>
          </p:nvSpPr>
          <p:spPr>
            <a:xfrm>
              <a:off x="5294425" y="4565162"/>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sp>
          <p:nvSpPr>
            <p:cNvPr id="30" name="Rectangle 29">
              <a:extLst>
                <a:ext uri="{FF2B5EF4-FFF2-40B4-BE49-F238E27FC236}">
                  <a16:creationId xmlns="" xmlns:a16="http://schemas.microsoft.com/office/drawing/2014/main" id="{6181BA6F-0616-40B2-9447-94360F879F8A}"/>
                </a:ext>
              </a:extLst>
            </p:cNvPr>
            <p:cNvSpPr/>
            <p:nvPr/>
          </p:nvSpPr>
          <p:spPr>
            <a:xfrm>
              <a:off x="5139238" y="3844501"/>
              <a:ext cx="1049788" cy="1755186"/>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a:t>
              </a:r>
            </a:p>
            <a:p>
              <a:pPr algn="ctr"/>
              <a:r>
                <a:rPr lang="it-IT" sz="1200" b="1" dirty="0">
                  <a:solidFill>
                    <a:srgbClr val="445469"/>
                  </a:solidFill>
                </a:rPr>
                <a:t>Module</a:t>
              </a:r>
              <a:endParaRPr lang="en-US" sz="1200" b="1" dirty="0">
                <a:solidFill>
                  <a:srgbClr val="445469"/>
                </a:solidFill>
              </a:endParaRPr>
            </a:p>
          </p:txBody>
        </p:sp>
        <p:grpSp>
          <p:nvGrpSpPr>
            <p:cNvPr id="31" name="Group 30">
              <a:extLst>
                <a:ext uri="{FF2B5EF4-FFF2-40B4-BE49-F238E27FC236}">
                  <a16:creationId xmlns="" xmlns:a16="http://schemas.microsoft.com/office/drawing/2014/main" id="{F3D3DD62-7706-4423-A071-E4E7D92D3826}"/>
                </a:ext>
              </a:extLst>
            </p:cNvPr>
            <p:cNvGrpSpPr/>
            <p:nvPr/>
          </p:nvGrpSpPr>
          <p:grpSpPr>
            <a:xfrm>
              <a:off x="4281353" y="5654977"/>
              <a:ext cx="1666479" cy="952241"/>
              <a:chOff x="7253677" y="1606943"/>
              <a:chExt cx="1666479" cy="952241"/>
            </a:xfrm>
          </p:grpSpPr>
          <p:grpSp>
            <p:nvGrpSpPr>
              <p:cNvPr id="32" name="Group 31">
                <a:extLst>
                  <a:ext uri="{FF2B5EF4-FFF2-40B4-BE49-F238E27FC236}">
                    <a16:creationId xmlns="" xmlns:a16="http://schemas.microsoft.com/office/drawing/2014/main" id="{94A117B1-0E26-4880-836F-9F2764388DFB}"/>
                  </a:ext>
                </a:extLst>
              </p:cNvPr>
              <p:cNvGrpSpPr/>
              <p:nvPr/>
            </p:nvGrpSpPr>
            <p:grpSpPr>
              <a:xfrm>
                <a:off x="7337931" y="1852755"/>
                <a:ext cx="1497970" cy="658041"/>
                <a:chOff x="6875582" y="1981373"/>
                <a:chExt cx="1497970" cy="658041"/>
              </a:xfrm>
            </p:grpSpPr>
            <p:sp>
              <p:nvSpPr>
                <p:cNvPr id="34" name="Rectangle 33">
                  <a:extLst>
                    <a:ext uri="{FF2B5EF4-FFF2-40B4-BE49-F238E27FC236}">
                      <a16:creationId xmlns="" xmlns:a16="http://schemas.microsoft.com/office/drawing/2014/main" id="{FE8B2C6B-9408-4182-8D73-BAA87F335122}"/>
                    </a:ext>
                  </a:extLst>
                </p:cNvPr>
                <p:cNvSpPr/>
                <p:nvPr/>
              </p:nvSpPr>
              <p:spPr>
                <a:xfrm>
                  <a:off x="7659058" y="233378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Serialize</a:t>
                  </a:r>
                  <a:endParaRPr lang="en-US" sz="1200" dirty="0"/>
                </a:p>
              </p:txBody>
            </p:sp>
            <p:sp>
              <p:nvSpPr>
                <p:cNvPr id="35" name="Rectangle 34">
                  <a:extLst>
                    <a:ext uri="{FF2B5EF4-FFF2-40B4-BE49-F238E27FC236}">
                      <a16:creationId xmlns="" xmlns:a16="http://schemas.microsoft.com/office/drawing/2014/main" id="{54EFE7CE-5650-4F0E-9044-2FE2508FDCB3}"/>
                    </a:ext>
                  </a:extLst>
                </p:cNvPr>
                <p:cNvSpPr/>
                <p:nvPr/>
              </p:nvSpPr>
              <p:spPr>
                <a:xfrm>
                  <a:off x="6875582" y="2333784"/>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Parse</a:t>
                  </a:r>
                  <a:endParaRPr lang="en-US" sz="1200" dirty="0"/>
                </a:p>
              </p:txBody>
            </p:sp>
            <p:sp>
              <p:nvSpPr>
                <p:cNvPr id="36" name="Rectangle 35">
                  <a:extLst>
                    <a:ext uri="{FF2B5EF4-FFF2-40B4-BE49-F238E27FC236}">
                      <a16:creationId xmlns="" xmlns:a16="http://schemas.microsoft.com/office/drawing/2014/main" id="{965197DE-4FD5-42BA-8E17-ACE3DEEB2D31}"/>
                    </a:ext>
                  </a:extLst>
                </p:cNvPr>
                <p:cNvSpPr/>
                <p:nvPr/>
              </p:nvSpPr>
              <p:spPr>
                <a:xfrm>
                  <a:off x="6882117" y="198137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Connect</a:t>
                  </a:r>
                  <a:endParaRPr lang="en-US" sz="1200" dirty="0"/>
                </a:p>
              </p:txBody>
            </p:sp>
            <p:sp>
              <p:nvSpPr>
                <p:cNvPr id="37" name="Rectangle 36">
                  <a:extLst>
                    <a:ext uri="{FF2B5EF4-FFF2-40B4-BE49-F238E27FC236}">
                      <a16:creationId xmlns="" xmlns:a16="http://schemas.microsoft.com/office/drawing/2014/main" id="{C365DB40-4ADA-49FE-B064-6C5FA0032266}"/>
                    </a:ext>
                  </a:extLst>
                </p:cNvPr>
                <p:cNvSpPr/>
                <p:nvPr/>
              </p:nvSpPr>
              <p:spPr>
                <a:xfrm>
                  <a:off x="7659058" y="1981373"/>
                  <a:ext cx="714494" cy="305630"/>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Delta</a:t>
                  </a:r>
                  <a:endParaRPr lang="en-US" sz="1200" dirty="0"/>
                </a:p>
              </p:txBody>
            </p:sp>
          </p:grpSp>
          <p:sp>
            <p:nvSpPr>
              <p:cNvPr id="33" name="Rectangle 32">
                <a:extLst>
                  <a:ext uri="{FF2B5EF4-FFF2-40B4-BE49-F238E27FC236}">
                    <a16:creationId xmlns="" xmlns:a16="http://schemas.microsoft.com/office/drawing/2014/main" id="{51EA30CA-C365-464A-96E5-072A0356BEB3}"/>
                  </a:ext>
                </a:extLst>
              </p:cNvPr>
              <p:cNvSpPr/>
              <p:nvPr/>
            </p:nvSpPr>
            <p:spPr>
              <a:xfrm>
                <a:off x="7253677" y="1606943"/>
                <a:ext cx="1666479" cy="952241"/>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45469"/>
                    </a:solidFill>
                  </a:rPr>
                  <a:t>Integration Module</a:t>
                </a:r>
                <a:endParaRPr lang="en-US" sz="1200" b="1" dirty="0">
                  <a:solidFill>
                    <a:srgbClr val="445469"/>
                  </a:solidFill>
                </a:endParaRPr>
              </a:p>
            </p:txBody>
          </p:sp>
        </p:grpSp>
      </p:grpSp>
      <p:sp>
        <p:nvSpPr>
          <p:cNvPr id="38" name="Rectangle 37">
            <a:extLst>
              <a:ext uri="{FF2B5EF4-FFF2-40B4-BE49-F238E27FC236}">
                <a16:creationId xmlns="" xmlns:a16="http://schemas.microsoft.com/office/drawing/2014/main" id="{21A52F7E-D3FB-46E6-AD11-3B250A8939D6}"/>
              </a:ext>
            </a:extLst>
          </p:cNvPr>
          <p:cNvSpPr/>
          <p:nvPr/>
        </p:nvSpPr>
        <p:spPr>
          <a:xfrm>
            <a:off x="5212020" y="3851636"/>
            <a:ext cx="532809" cy="2888642"/>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b="1" dirty="0">
                <a:solidFill>
                  <a:schemeClr val="bg1"/>
                </a:solidFill>
              </a:rPr>
              <a:t>Data </a:t>
            </a:r>
            <a:r>
              <a:rPr lang="it-IT" sz="1600" b="1" dirty="0" err="1">
                <a:solidFill>
                  <a:schemeClr val="bg1"/>
                </a:solidFill>
              </a:rPr>
              <a:t>Transport</a:t>
            </a:r>
            <a:r>
              <a:rPr lang="it-IT" sz="1600" b="1" dirty="0">
                <a:solidFill>
                  <a:schemeClr val="bg1"/>
                </a:solidFill>
              </a:rPr>
              <a:t> Bus</a:t>
            </a:r>
          </a:p>
        </p:txBody>
      </p:sp>
      <p:sp>
        <p:nvSpPr>
          <p:cNvPr id="39" name="Rectangle 38">
            <a:extLst>
              <a:ext uri="{FF2B5EF4-FFF2-40B4-BE49-F238E27FC236}">
                <a16:creationId xmlns="" xmlns:a16="http://schemas.microsoft.com/office/drawing/2014/main" id="{5DD3718F-8E70-45A4-A2AD-F6644F8079A8}"/>
              </a:ext>
            </a:extLst>
          </p:cNvPr>
          <p:cNvSpPr/>
          <p:nvPr/>
        </p:nvSpPr>
        <p:spPr>
          <a:xfrm>
            <a:off x="7691063" y="1440042"/>
            <a:ext cx="3803855" cy="3104751"/>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Data Layer</a:t>
            </a:r>
          </a:p>
        </p:txBody>
      </p:sp>
      <p:grpSp>
        <p:nvGrpSpPr>
          <p:cNvPr id="40" name="Group 39">
            <a:extLst>
              <a:ext uri="{FF2B5EF4-FFF2-40B4-BE49-F238E27FC236}">
                <a16:creationId xmlns="" xmlns:a16="http://schemas.microsoft.com/office/drawing/2014/main" id="{E9E89908-639E-4B85-92D0-0D53004EC098}"/>
              </a:ext>
            </a:extLst>
          </p:cNvPr>
          <p:cNvGrpSpPr/>
          <p:nvPr/>
        </p:nvGrpSpPr>
        <p:grpSpPr>
          <a:xfrm>
            <a:off x="7974048" y="1836124"/>
            <a:ext cx="3237885" cy="797761"/>
            <a:chOff x="6801151" y="1781371"/>
            <a:chExt cx="3237885" cy="797761"/>
          </a:xfrm>
        </p:grpSpPr>
        <p:sp>
          <p:nvSpPr>
            <p:cNvPr id="41" name="Flowchart: Magnetic Disk 40">
              <a:extLst>
                <a:ext uri="{FF2B5EF4-FFF2-40B4-BE49-F238E27FC236}">
                  <a16:creationId xmlns="" xmlns:a16="http://schemas.microsoft.com/office/drawing/2014/main" id="{216CFE12-8A01-4858-A025-8DDD78AF272F}"/>
                </a:ext>
              </a:extLst>
            </p:cNvPr>
            <p:cNvSpPr/>
            <p:nvPr/>
          </p:nvSpPr>
          <p:spPr>
            <a:xfrm>
              <a:off x="7922738" y="1781371"/>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42" name="Rectangle 41">
              <a:extLst>
                <a:ext uri="{FF2B5EF4-FFF2-40B4-BE49-F238E27FC236}">
                  <a16:creationId xmlns="" xmlns:a16="http://schemas.microsoft.com/office/drawing/2014/main" id="{F19F1885-2627-4314-93EC-68E7766D3742}"/>
                </a:ext>
              </a:extLst>
            </p:cNvPr>
            <p:cNvSpPr/>
            <p:nvPr/>
          </p:nvSpPr>
          <p:spPr>
            <a:xfrm>
              <a:off x="6801151" y="1852679"/>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Data Lake Batch </a:t>
              </a:r>
              <a:r>
                <a:rPr lang="it-IT" sz="1200" dirty="0" err="1"/>
                <a:t>Wrapper</a:t>
              </a:r>
              <a:endParaRPr lang="en-US" sz="1200" dirty="0"/>
            </a:p>
          </p:txBody>
        </p:sp>
        <p:sp>
          <p:nvSpPr>
            <p:cNvPr id="43" name="Rectangle 42">
              <a:extLst>
                <a:ext uri="{FF2B5EF4-FFF2-40B4-BE49-F238E27FC236}">
                  <a16:creationId xmlns="" xmlns:a16="http://schemas.microsoft.com/office/drawing/2014/main" id="{625B9133-AEDB-4717-B2E7-1348929AA64C}"/>
                </a:ext>
              </a:extLst>
            </p:cNvPr>
            <p:cNvSpPr/>
            <p:nvPr/>
          </p:nvSpPr>
          <p:spPr>
            <a:xfrm>
              <a:off x="9088045" y="1852679"/>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Data Lake Data </a:t>
              </a:r>
              <a:r>
                <a:rPr lang="it-IT" sz="1200" dirty="0" err="1"/>
                <a:t>Exposer</a:t>
              </a:r>
              <a:endParaRPr lang="en-US" sz="1200" dirty="0"/>
            </a:p>
          </p:txBody>
        </p:sp>
      </p:grpSp>
      <p:grpSp>
        <p:nvGrpSpPr>
          <p:cNvPr id="44" name="Group 43">
            <a:extLst>
              <a:ext uri="{FF2B5EF4-FFF2-40B4-BE49-F238E27FC236}">
                <a16:creationId xmlns="" xmlns:a16="http://schemas.microsoft.com/office/drawing/2014/main" id="{9CD8F746-1374-4D97-A060-BB37F01D2E09}"/>
              </a:ext>
            </a:extLst>
          </p:cNvPr>
          <p:cNvGrpSpPr/>
          <p:nvPr/>
        </p:nvGrpSpPr>
        <p:grpSpPr>
          <a:xfrm>
            <a:off x="7974048" y="2736630"/>
            <a:ext cx="3237885" cy="797761"/>
            <a:chOff x="6801151" y="2619784"/>
            <a:chExt cx="3237885" cy="797761"/>
          </a:xfrm>
        </p:grpSpPr>
        <p:sp>
          <p:nvSpPr>
            <p:cNvPr id="45" name="Rectangle 44">
              <a:extLst>
                <a:ext uri="{FF2B5EF4-FFF2-40B4-BE49-F238E27FC236}">
                  <a16:creationId xmlns="" xmlns:a16="http://schemas.microsoft.com/office/drawing/2014/main" id="{2C464652-BE01-41E1-B6B6-4C2BB87A6F22}"/>
                </a:ext>
              </a:extLst>
            </p:cNvPr>
            <p:cNvSpPr/>
            <p:nvPr/>
          </p:nvSpPr>
          <p:spPr>
            <a:xfrm>
              <a:off x="9088045"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API </a:t>
              </a:r>
              <a:r>
                <a:rPr lang="it-IT" sz="1200" dirty="0" err="1"/>
                <a:t>Get</a:t>
              </a:r>
              <a:endParaRPr lang="en-US" sz="1200" dirty="0"/>
            </a:p>
          </p:txBody>
        </p:sp>
        <p:sp>
          <p:nvSpPr>
            <p:cNvPr id="46" name="Rectangle 45">
              <a:extLst>
                <a:ext uri="{FF2B5EF4-FFF2-40B4-BE49-F238E27FC236}">
                  <a16:creationId xmlns="" xmlns:a16="http://schemas.microsoft.com/office/drawing/2014/main" id="{498C75E1-3983-4D44-90D1-FEF0E0466B77}"/>
                </a:ext>
              </a:extLst>
            </p:cNvPr>
            <p:cNvSpPr/>
            <p:nvPr/>
          </p:nvSpPr>
          <p:spPr>
            <a:xfrm>
              <a:off x="6801151"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API Put</a:t>
              </a:r>
              <a:endParaRPr lang="en-US" sz="1200" dirty="0"/>
            </a:p>
          </p:txBody>
        </p:sp>
        <p:sp>
          <p:nvSpPr>
            <p:cNvPr id="47" name="Flowchart: Magnetic Disk 46">
              <a:extLst>
                <a:ext uri="{FF2B5EF4-FFF2-40B4-BE49-F238E27FC236}">
                  <a16:creationId xmlns="" xmlns:a16="http://schemas.microsoft.com/office/drawing/2014/main" id="{BBA45266-7F01-4139-8445-9A7A9DBAD524}"/>
                </a:ext>
              </a:extLst>
            </p:cNvPr>
            <p:cNvSpPr/>
            <p:nvPr/>
          </p:nvSpPr>
          <p:spPr>
            <a:xfrm>
              <a:off x="7934517" y="2619784"/>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Technical Data</a:t>
              </a:r>
              <a:endParaRPr lang="en-US" sz="1200" dirty="0"/>
            </a:p>
          </p:txBody>
        </p:sp>
      </p:grpSp>
      <p:grpSp>
        <p:nvGrpSpPr>
          <p:cNvPr id="48" name="Group 47">
            <a:extLst>
              <a:ext uri="{FF2B5EF4-FFF2-40B4-BE49-F238E27FC236}">
                <a16:creationId xmlns="" xmlns:a16="http://schemas.microsoft.com/office/drawing/2014/main" id="{3B91EDFC-3758-4424-8192-C65F2E397AC1}"/>
              </a:ext>
            </a:extLst>
          </p:cNvPr>
          <p:cNvGrpSpPr/>
          <p:nvPr/>
        </p:nvGrpSpPr>
        <p:grpSpPr>
          <a:xfrm>
            <a:off x="7974048" y="3637135"/>
            <a:ext cx="3237885" cy="797761"/>
            <a:chOff x="6801151" y="2619784"/>
            <a:chExt cx="3237885" cy="797761"/>
          </a:xfrm>
        </p:grpSpPr>
        <p:sp>
          <p:nvSpPr>
            <p:cNvPr id="49" name="Rectangle 48">
              <a:extLst>
                <a:ext uri="{FF2B5EF4-FFF2-40B4-BE49-F238E27FC236}">
                  <a16:creationId xmlns="" xmlns:a16="http://schemas.microsoft.com/office/drawing/2014/main" id="{7CD0BB7D-1164-42F9-88CF-E9BBF484A04C}"/>
                </a:ext>
              </a:extLst>
            </p:cNvPr>
            <p:cNvSpPr/>
            <p:nvPr/>
          </p:nvSpPr>
          <p:spPr>
            <a:xfrm>
              <a:off x="9088045"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API </a:t>
              </a:r>
              <a:r>
                <a:rPr lang="it-IT" sz="1200" dirty="0" err="1"/>
                <a:t>Get</a:t>
              </a:r>
              <a:endParaRPr lang="en-US" sz="1200" dirty="0"/>
            </a:p>
          </p:txBody>
        </p:sp>
        <p:sp>
          <p:nvSpPr>
            <p:cNvPr id="50" name="Rectangle 49">
              <a:extLst>
                <a:ext uri="{FF2B5EF4-FFF2-40B4-BE49-F238E27FC236}">
                  <a16:creationId xmlns="" xmlns:a16="http://schemas.microsoft.com/office/drawing/2014/main" id="{15141616-A165-44FA-B23A-908142746200}"/>
                </a:ext>
              </a:extLst>
            </p:cNvPr>
            <p:cNvSpPr/>
            <p:nvPr/>
          </p:nvSpPr>
          <p:spPr>
            <a:xfrm>
              <a:off x="6801151" y="2691092"/>
              <a:ext cx="950991" cy="655144"/>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Topic</a:t>
              </a:r>
              <a:r>
                <a:rPr lang="it-IT" sz="1200" dirty="0"/>
                <a:t> </a:t>
              </a:r>
              <a:r>
                <a:rPr lang="it-IT" sz="1200" dirty="0" err="1"/>
                <a:t>Subscriber</a:t>
              </a:r>
              <a:endParaRPr lang="en-US" sz="1200" dirty="0"/>
            </a:p>
          </p:txBody>
        </p:sp>
        <p:sp>
          <p:nvSpPr>
            <p:cNvPr id="51" name="Flowchart: Magnetic Disk 50">
              <a:extLst>
                <a:ext uri="{FF2B5EF4-FFF2-40B4-BE49-F238E27FC236}">
                  <a16:creationId xmlns="" xmlns:a16="http://schemas.microsoft.com/office/drawing/2014/main" id="{93C1CE64-944B-4417-BBA3-1D8AA9EAB930}"/>
                </a:ext>
              </a:extLst>
            </p:cNvPr>
            <p:cNvSpPr/>
            <p:nvPr/>
          </p:nvSpPr>
          <p:spPr>
            <a:xfrm>
              <a:off x="7934517" y="2619784"/>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High </a:t>
              </a:r>
              <a:r>
                <a:rPr lang="it-IT" sz="1200" dirty="0" err="1"/>
                <a:t>Perf</a:t>
              </a:r>
              <a:r>
                <a:rPr lang="it-IT" sz="1200" dirty="0"/>
                <a:t> Cache</a:t>
              </a:r>
              <a:endParaRPr lang="en-US" sz="1200" dirty="0"/>
            </a:p>
          </p:txBody>
        </p:sp>
      </p:grpSp>
      <p:sp>
        <p:nvSpPr>
          <p:cNvPr id="52" name="Rectangle 51">
            <a:extLst>
              <a:ext uri="{FF2B5EF4-FFF2-40B4-BE49-F238E27FC236}">
                <a16:creationId xmlns="" xmlns:a16="http://schemas.microsoft.com/office/drawing/2014/main" id="{75AB2143-04F5-484A-9353-50E5BB5E370C}"/>
              </a:ext>
            </a:extLst>
          </p:cNvPr>
          <p:cNvSpPr/>
          <p:nvPr/>
        </p:nvSpPr>
        <p:spPr>
          <a:xfrm>
            <a:off x="7693495" y="5841381"/>
            <a:ext cx="3803855" cy="906032"/>
          </a:xfrm>
          <a:prstGeom prst="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a:solidFill>
                  <a:srgbClr val="445469"/>
                </a:solidFill>
              </a:rPr>
              <a:t>Presentation Layer</a:t>
            </a:r>
          </a:p>
        </p:txBody>
      </p:sp>
      <p:sp>
        <p:nvSpPr>
          <p:cNvPr id="53" name="Rectangle 52">
            <a:extLst>
              <a:ext uri="{FF2B5EF4-FFF2-40B4-BE49-F238E27FC236}">
                <a16:creationId xmlns="" xmlns:a16="http://schemas.microsoft.com/office/drawing/2014/main" id="{6E895B35-F835-4DD4-B8B9-878C0F9023B6}"/>
              </a:ext>
            </a:extLst>
          </p:cNvPr>
          <p:cNvSpPr/>
          <p:nvPr/>
        </p:nvSpPr>
        <p:spPr>
          <a:xfrm>
            <a:off x="7689492" y="4609598"/>
            <a:ext cx="3803855" cy="1154885"/>
          </a:xfrm>
          <a:prstGeom prst="rect">
            <a:avLst/>
          </a:prstGeom>
          <a:noFill/>
          <a:ln>
            <a:solidFill>
              <a:srgbClr val="E96B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600" b="1" dirty="0" err="1">
                <a:solidFill>
                  <a:srgbClr val="E96B56"/>
                </a:solidFill>
              </a:rPr>
              <a:t>Computation</a:t>
            </a:r>
            <a:r>
              <a:rPr lang="it-IT" sz="1600" b="1" dirty="0">
                <a:solidFill>
                  <a:srgbClr val="E96B56"/>
                </a:solidFill>
              </a:rPr>
              <a:t> Layer</a:t>
            </a:r>
          </a:p>
        </p:txBody>
      </p:sp>
      <p:grpSp>
        <p:nvGrpSpPr>
          <p:cNvPr id="54" name="Group 53">
            <a:extLst>
              <a:ext uri="{FF2B5EF4-FFF2-40B4-BE49-F238E27FC236}">
                <a16:creationId xmlns="" xmlns:a16="http://schemas.microsoft.com/office/drawing/2014/main" id="{37FEDAE9-6AA8-4426-B66F-5940F9C150AB}"/>
              </a:ext>
            </a:extLst>
          </p:cNvPr>
          <p:cNvGrpSpPr/>
          <p:nvPr/>
        </p:nvGrpSpPr>
        <p:grpSpPr>
          <a:xfrm>
            <a:off x="7809397" y="5014559"/>
            <a:ext cx="3479112" cy="277845"/>
            <a:chOff x="6796445" y="4905053"/>
            <a:chExt cx="3479112" cy="277845"/>
          </a:xfrm>
          <a:solidFill>
            <a:srgbClr val="E96B56"/>
          </a:solidFill>
        </p:grpSpPr>
        <p:sp>
          <p:nvSpPr>
            <p:cNvPr id="55" name="Rectangle 54">
              <a:extLst>
                <a:ext uri="{FF2B5EF4-FFF2-40B4-BE49-F238E27FC236}">
                  <a16:creationId xmlns="" xmlns:a16="http://schemas.microsoft.com/office/drawing/2014/main" id="{C1562C77-9030-46EA-B1F4-5731FD564027}"/>
                </a:ext>
              </a:extLst>
            </p:cNvPr>
            <p:cNvSpPr/>
            <p:nvPr/>
          </p:nvSpPr>
          <p:spPr>
            <a:xfrm>
              <a:off x="806050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56" name="Rectangle 55">
              <a:extLst>
                <a:ext uri="{FF2B5EF4-FFF2-40B4-BE49-F238E27FC236}">
                  <a16:creationId xmlns="" xmlns:a16="http://schemas.microsoft.com/office/drawing/2014/main" id="{FCAC8CB7-8E43-4E1B-9EE7-F547CEFE2866}"/>
                </a:ext>
              </a:extLst>
            </p:cNvPr>
            <p:cNvSpPr/>
            <p:nvPr/>
          </p:nvSpPr>
          <p:spPr>
            <a:xfrm>
              <a:off x="6796445"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Read</a:t>
              </a:r>
              <a:endParaRPr lang="en-US" sz="1200" dirty="0"/>
            </a:p>
          </p:txBody>
        </p:sp>
        <p:sp>
          <p:nvSpPr>
            <p:cNvPr id="57" name="Rectangle 56">
              <a:extLst>
                <a:ext uri="{FF2B5EF4-FFF2-40B4-BE49-F238E27FC236}">
                  <a16:creationId xmlns="" xmlns:a16="http://schemas.microsoft.com/office/drawing/2014/main" id="{EC155CBF-C722-47FC-8326-61063FA9F573}"/>
                </a:ext>
              </a:extLst>
            </p:cNvPr>
            <p:cNvSpPr/>
            <p:nvPr/>
          </p:nvSpPr>
          <p:spPr>
            <a:xfrm>
              <a:off x="932456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Write</a:t>
              </a:r>
              <a:endParaRPr lang="en-US" sz="1200" dirty="0"/>
            </a:p>
          </p:txBody>
        </p:sp>
      </p:grpSp>
      <p:grpSp>
        <p:nvGrpSpPr>
          <p:cNvPr id="58" name="Group 57">
            <a:extLst>
              <a:ext uri="{FF2B5EF4-FFF2-40B4-BE49-F238E27FC236}">
                <a16:creationId xmlns="" xmlns:a16="http://schemas.microsoft.com/office/drawing/2014/main" id="{77C0B662-B552-4934-BB8B-B4F5559A5C45}"/>
              </a:ext>
            </a:extLst>
          </p:cNvPr>
          <p:cNvGrpSpPr/>
          <p:nvPr/>
        </p:nvGrpSpPr>
        <p:grpSpPr>
          <a:xfrm>
            <a:off x="7809397" y="5369551"/>
            <a:ext cx="3479112" cy="277845"/>
            <a:chOff x="6796445" y="4905053"/>
            <a:chExt cx="3479112" cy="277845"/>
          </a:xfrm>
          <a:solidFill>
            <a:srgbClr val="E96B56"/>
          </a:solidFill>
        </p:grpSpPr>
        <p:sp>
          <p:nvSpPr>
            <p:cNvPr id="59" name="Rectangle 58">
              <a:extLst>
                <a:ext uri="{FF2B5EF4-FFF2-40B4-BE49-F238E27FC236}">
                  <a16:creationId xmlns="" xmlns:a16="http://schemas.microsoft.com/office/drawing/2014/main" id="{C9821B57-F226-4F52-8963-F69627B7A886}"/>
                </a:ext>
              </a:extLst>
            </p:cNvPr>
            <p:cNvSpPr/>
            <p:nvPr/>
          </p:nvSpPr>
          <p:spPr>
            <a:xfrm>
              <a:off x="806050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60" name="Rectangle 59">
              <a:extLst>
                <a:ext uri="{FF2B5EF4-FFF2-40B4-BE49-F238E27FC236}">
                  <a16:creationId xmlns="" xmlns:a16="http://schemas.microsoft.com/office/drawing/2014/main" id="{8BAF0290-BAB9-46C3-8812-53D0CE9C2886}"/>
                </a:ext>
              </a:extLst>
            </p:cNvPr>
            <p:cNvSpPr/>
            <p:nvPr/>
          </p:nvSpPr>
          <p:spPr>
            <a:xfrm>
              <a:off x="6796445"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Read</a:t>
              </a:r>
              <a:endParaRPr lang="en-US" sz="1200" dirty="0"/>
            </a:p>
          </p:txBody>
        </p:sp>
        <p:sp>
          <p:nvSpPr>
            <p:cNvPr id="61" name="Rectangle 60">
              <a:extLst>
                <a:ext uri="{FF2B5EF4-FFF2-40B4-BE49-F238E27FC236}">
                  <a16:creationId xmlns="" xmlns:a16="http://schemas.microsoft.com/office/drawing/2014/main" id="{0E0DADE8-D7C6-49DB-895E-867B40F63972}"/>
                </a:ext>
              </a:extLst>
            </p:cNvPr>
            <p:cNvSpPr/>
            <p:nvPr/>
          </p:nvSpPr>
          <p:spPr>
            <a:xfrm>
              <a:off x="9324566" y="4905053"/>
              <a:ext cx="950991" cy="2778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Write</a:t>
              </a:r>
              <a:endParaRPr lang="en-US" sz="1200" dirty="0"/>
            </a:p>
          </p:txBody>
        </p:sp>
      </p:grpSp>
      <p:grpSp>
        <p:nvGrpSpPr>
          <p:cNvPr id="62" name="Group 61">
            <a:extLst>
              <a:ext uri="{FF2B5EF4-FFF2-40B4-BE49-F238E27FC236}">
                <a16:creationId xmlns="" xmlns:a16="http://schemas.microsoft.com/office/drawing/2014/main" id="{70431F0E-F4F4-4DC6-8FC9-1AEAD1F70822}"/>
              </a:ext>
            </a:extLst>
          </p:cNvPr>
          <p:cNvGrpSpPr/>
          <p:nvPr/>
        </p:nvGrpSpPr>
        <p:grpSpPr>
          <a:xfrm>
            <a:off x="7776447" y="6130858"/>
            <a:ext cx="3637951" cy="571169"/>
            <a:chOff x="6718094" y="6130858"/>
            <a:chExt cx="3637951" cy="571169"/>
          </a:xfrm>
        </p:grpSpPr>
        <p:grpSp>
          <p:nvGrpSpPr>
            <p:cNvPr id="63" name="Group 62">
              <a:extLst>
                <a:ext uri="{FF2B5EF4-FFF2-40B4-BE49-F238E27FC236}">
                  <a16:creationId xmlns="" xmlns:a16="http://schemas.microsoft.com/office/drawing/2014/main" id="{F123D02B-C5AD-470E-BE5D-97E7F4937E92}"/>
                </a:ext>
              </a:extLst>
            </p:cNvPr>
            <p:cNvGrpSpPr/>
            <p:nvPr/>
          </p:nvGrpSpPr>
          <p:grpSpPr>
            <a:xfrm>
              <a:off x="6718094" y="6130858"/>
              <a:ext cx="952701" cy="571169"/>
              <a:chOff x="6740538" y="6130858"/>
              <a:chExt cx="787356" cy="571169"/>
            </a:xfrm>
          </p:grpSpPr>
          <p:sp>
            <p:nvSpPr>
              <p:cNvPr id="70" name="Rectangle 69">
                <a:extLst>
                  <a:ext uri="{FF2B5EF4-FFF2-40B4-BE49-F238E27FC236}">
                    <a16:creationId xmlns="" xmlns:a16="http://schemas.microsoft.com/office/drawing/2014/main" id="{523A3636-FC58-4FC1-93A4-074BB281CEC3}"/>
                  </a:ext>
                </a:extLst>
              </p:cNvPr>
              <p:cNvSpPr/>
              <p:nvPr/>
            </p:nvSpPr>
            <p:spPr>
              <a:xfrm>
                <a:off x="6740538" y="6424182"/>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Data</a:t>
                </a:r>
                <a:endParaRPr lang="en-US" sz="1200" dirty="0"/>
              </a:p>
            </p:txBody>
          </p:sp>
          <p:sp>
            <p:nvSpPr>
              <p:cNvPr id="71" name="Rectangle 70">
                <a:extLst>
                  <a:ext uri="{FF2B5EF4-FFF2-40B4-BE49-F238E27FC236}">
                    <a16:creationId xmlns="" xmlns:a16="http://schemas.microsoft.com/office/drawing/2014/main" id="{9D9BF774-9371-4918-80C3-9AB514F919F6}"/>
                  </a:ext>
                </a:extLst>
              </p:cNvPr>
              <p:cNvSpPr/>
              <p:nvPr/>
            </p:nvSpPr>
            <p:spPr>
              <a:xfrm>
                <a:off x="6741951" y="6130858"/>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Get</a:t>
                </a:r>
                <a:r>
                  <a:rPr lang="it-IT" sz="1200" dirty="0"/>
                  <a:t> Info</a:t>
                </a:r>
                <a:endParaRPr lang="en-US" sz="1200" dirty="0"/>
              </a:p>
            </p:txBody>
          </p:sp>
        </p:grpSp>
        <p:grpSp>
          <p:nvGrpSpPr>
            <p:cNvPr id="64" name="Group 63">
              <a:extLst>
                <a:ext uri="{FF2B5EF4-FFF2-40B4-BE49-F238E27FC236}">
                  <a16:creationId xmlns="" xmlns:a16="http://schemas.microsoft.com/office/drawing/2014/main" id="{816E0385-2B07-49FD-A3EE-9C8A0BBB2B27}"/>
                </a:ext>
              </a:extLst>
            </p:cNvPr>
            <p:cNvGrpSpPr/>
            <p:nvPr/>
          </p:nvGrpSpPr>
          <p:grpSpPr>
            <a:xfrm>
              <a:off x="8060719" y="6130858"/>
              <a:ext cx="952701" cy="571169"/>
              <a:chOff x="7801861" y="6157327"/>
              <a:chExt cx="787356" cy="571169"/>
            </a:xfrm>
          </p:grpSpPr>
          <p:sp>
            <p:nvSpPr>
              <p:cNvPr id="68" name="Rectangle 67">
                <a:extLst>
                  <a:ext uri="{FF2B5EF4-FFF2-40B4-BE49-F238E27FC236}">
                    <a16:creationId xmlns="" xmlns:a16="http://schemas.microsoft.com/office/drawing/2014/main" id="{C0745D0C-A644-478C-B2AD-7B2BDFA737A8}"/>
                  </a:ext>
                </a:extLst>
              </p:cNvPr>
              <p:cNvSpPr/>
              <p:nvPr/>
            </p:nvSpPr>
            <p:spPr>
              <a:xfrm>
                <a:off x="7801861" y="6450651"/>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Session</a:t>
                </a:r>
                <a:endParaRPr lang="en-US" sz="1200" dirty="0"/>
              </a:p>
            </p:txBody>
          </p:sp>
          <p:sp>
            <p:nvSpPr>
              <p:cNvPr id="69" name="Rectangle 68">
                <a:extLst>
                  <a:ext uri="{FF2B5EF4-FFF2-40B4-BE49-F238E27FC236}">
                    <a16:creationId xmlns="" xmlns:a16="http://schemas.microsoft.com/office/drawing/2014/main" id="{14CB321B-3D92-469B-A4B7-5E38888D0595}"/>
                  </a:ext>
                </a:extLst>
              </p:cNvPr>
              <p:cNvSpPr/>
              <p:nvPr/>
            </p:nvSpPr>
            <p:spPr>
              <a:xfrm>
                <a:off x="7803274" y="6157327"/>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ACL</a:t>
                </a:r>
                <a:endParaRPr lang="en-US" sz="1200" dirty="0"/>
              </a:p>
            </p:txBody>
          </p:sp>
        </p:grpSp>
        <p:grpSp>
          <p:nvGrpSpPr>
            <p:cNvPr id="65" name="Group 64">
              <a:extLst>
                <a:ext uri="{FF2B5EF4-FFF2-40B4-BE49-F238E27FC236}">
                  <a16:creationId xmlns="" xmlns:a16="http://schemas.microsoft.com/office/drawing/2014/main" id="{313F1C27-A788-4F55-9790-DB598640BBC8}"/>
                </a:ext>
              </a:extLst>
            </p:cNvPr>
            <p:cNvGrpSpPr/>
            <p:nvPr/>
          </p:nvGrpSpPr>
          <p:grpSpPr>
            <a:xfrm>
              <a:off x="9403344" y="6130858"/>
              <a:ext cx="952701" cy="571169"/>
              <a:chOff x="7801861" y="6157327"/>
              <a:chExt cx="787356" cy="571169"/>
            </a:xfrm>
          </p:grpSpPr>
          <p:sp>
            <p:nvSpPr>
              <p:cNvPr id="66" name="Rectangle 65">
                <a:extLst>
                  <a:ext uri="{FF2B5EF4-FFF2-40B4-BE49-F238E27FC236}">
                    <a16:creationId xmlns="" xmlns:a16="http://schemas.microsoft.com/office/drawing/2014/main" id="{0B4CAA2F-6685-4270-91B6-A59B19C0EA6D}"/>
                  </a:ext>
                </a:extLst>
              </p:cNvPr>
              <p:cNvSpPr/>
              <p:nvPr/>
            </p:nvSpPr>
            <p:spPr>
              <a:xfrm>
                <a:off x="7801861" y="6450651"/>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Drill Down</a:t>
                </a:r>
                <a:endParaRPr lang="en-US" sz="1200" dirty="0"/>
              </a:p>
            </p:txBody>
          </p:sp>
          <p:sp>
            <p:nvSpPr>
              <p:cNvPr id="67" name="Rectangle 66">
                <a:extLst>
                  <a:ext uri="{FF2B5EF4-FFF2-40B4-BE49-F238E27FC236}">
                    <a16:creationId xmlns="" xmlns:a16="http://schemas.microsoft.com/office/drawing/2014/main" id="{9014ABDD-D91F-4E1D-A31D-961C79528D68}"/>
                  </a:ext>
                </a:extLst>
              </p:cNvPr>
              <p:cNvSpPr/>
              <p:nvPr/>
            </p:nvSpPr>
            <p:spPr>
              <a:xfrm>
                <a:off x="7803274" y="6157327"/>
                <a:ext cx="785943"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Anomaly</a:t>
                </a:r>
                <a:endParaRPr lang="en-US" sz="1200" dirty="0"/>
              </a:p>
            </p:txBody>
          </p:sp>
        </p:grpSp>
      </p:grpSp>
      <p:sp>
        <p:nvSpPr>
          <p:cNvPr id="72" name="Rectangle 71">
            <a:extLst>
              <a:ext uri="{FF2B5EF4-FFF2-40B4-BE49-F238E27FC236}">
                <a16:creationId xmlns="" xmlns:a16="http://schemas.microsoft.com/office/drawing/2014/main" id="{98715505-25E4-4AD0-B7B2-B347D04AE69C}"/>
              </a:ext>
            </a:extLst>
          </p:cNvPr>
          <p:cNvSpPr/>
          <p:nvPr/>
        </p:nvSpPr>
        <p:spPr>
          <a:xfrm>
            <a:off x="3639222" y="1694379"/>
            <a:ext cx="1456599" cy="50583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t>Architects</a:t>
            </a:r>
            <a:r>
              <a:rPr lang="it-IT" sz="1400" dirty="0"/>
              <a:t> Team</a:t>
            </a:r>
          </a:p>
          <a:p>
            <a:pPr algn="ctr"/>
            <a:r>
              <a:rPr lang="it-IT" sz="1400" dirty="0"/>
              <a:t>Abstract Classes</a:t>
            </a:r>
            <a:endParaRPr lang="en-US" sz="1400" dirty="0"/>
          </a:p>
        </p:txBody>
      </p:sp>
      <p:cxnSp>
        <p:nvCxnSpPr>
          <p:cNvPr id="74" name="Connector: Elbow 73">
            <a:extLst>
              <a:ext uri="{FF2B5EF4-FFF2-40B4-BE49-F238E27FC236}">
                <a16:creationId xmlns="" xmlns:a16="http://schemas.microsoft.com/office/drawing/2014/main" id="{A1946B26-122D-42C8-8E38-2CE257A925B6}"/>
              </a:ext>
            </a:extLst>
          </p:cNvPr>
          <p:cNvCxnSpPr>
            <a:cxnSpLocks/>
            <a:endCxn id="72" idx="1"/>
          </p:cNvCxnSpPr>
          <p:nvPr/>
        </p:nvCxnSpPr>
        <p:spPr>
          <a:xfrm>
            <a:off x="2936436" y="1639089"/>
            <a:ext cx="702786" cy="308207"/>
          </a:xfrm>
          <a:prstGeom prst="bentConnector3">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 xmlns:a16="http://schemas.microsoft.com/office/drawing/2014/main" id="{4ECE96BE-DDB2-4F01-A3BA-D8835C008F5E}"/>
              </a:ext>
            </a:extLst>
          </p:cNvPr>
          <p:cNvSpPr/>
          <p:nvPr/>
        </p:nvSpPr>
        <p:spPr>
          <a:xfrm>
            <a:off x="3639222" y="3319954"/>
            <a:ext cx="1178191" cy="50583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t>Integration Team 1</a:t>
            </a:r>
            <a:endParaRPr lang="en-US" sz="1400" dirty="0"/>
          </a:p>
        </p:txBody>
      </p:sp>
      <p:sp>
        <p:nvSpPr>
          <p:cNvPr id="77" name="Rectangle 76">
            <a:extLst>
              <a:ext uri="{FF2B5EF4-FFF2-40B4-BE49-F238E27FC236}">
                <a16:creationId xmlns="" xmlns:a16="http://schemas.microsoft.com/office/drawing/2014/main" id="{B6CF0B14-1014-42DB-B414-BB5979CB4ACF}"/>
              </a:ext>
            </a:extLst>
          </p:cNvPr>
          <p:cNvSpPr/>
          <p:nvPr/>
        </p:nvSpPr>
        <p:spPr>
          <a:xfrm>
            <a:off x="3639222" y="5032810"/>
            <a:ext cx="1178191" cy="50583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t>Integration Team 2</a:t>
            </a:r>
            <a:endParaRPr lang="en-US" sz="1400" dirty="0"/>
          </a:p>
        </p:txBody>
      </p:sp>
      <p:cxnSp>
        <p:nvCxnSpPr>
          <p:cNvPr id="78" name="Connector: Elbow 77">
            <a:extLst>
              <a:ext uri="{FF2B5EF4-FFF2-40B4-BE49-F238E27FC236}">
                <a16:creationId xmlns="" xmlns:a16="http://schemas.microsoft.com/office/drawing/2014/main" id="{ADE533CC-1187-4793-8CD3-F900C32C0759}"/>
              </a:ext>
            </a:extLst>
          </p:cNvPr>
          <p:cNvCxnSpPr>
            <a:cxnSpLocks/>
            <a:stCxn id="20" idx="3"/>
            <a:endCxn id="76" idx="1"/>
          </p:cNvCxnSpPr>
          <p:nvPr/>
        </p:nvCxnSpPr>
        <p:spPr>
          <a:xfrm>
            <a:off x="3116543" y="2824889"/>
            <a:ext cx="522679" cy="747982"/>
          </a:xfrm>
          <a:prstGeom prst="bentConnector3">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 xmlns:a16="http://schemas.microsoft.com/office/drawing/2014/main" id="{74AA87D5-2A3E-4011-B78F-F348537924AF}"/>
              </a:ext>
            </a:extLst>
          </p:cNvPr>
          <p:cNvCxnSpPr>
            <a:cxnSpLocks/>
            <a:stCxn id="30" idx="3"/>
            <a:endCxn id="77" idx="1"/>
          </p:cNvCxnSpPr>
          <p:nvPr/>
        </p:nvCxnSpPr>
        <p:spPr>
          <a:xfrm>
            <a:off x="3118687" y="4729229"/>
            <a:ext cx="520535" cy="556498"/>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 xmlns:a16="http://schemas.microsoft.com/office/drawing/2014/main" id="{E78B90E4-8EEE-41B8-A385-161750E8AF6D}"/>
              </a:ext>
            </a:extLst>
          </p:cNvPr>
          <p:cNvCxnSpPr>
            <a:cxnSpLocks/>
            <a:stCxn id="33" idx="3"/>
            <a:endCxn id="77" idx="1"/>
          </p:cNvCxnSpPr>
          <p:nvPr/>
        </p:nvCxnSpPr>
        <p:spPr>
          <a:xfrm flipV="1">
            <a:off x="2877493" y="5285727"/>
            <a:ext cx="761729" cy="852506"/>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 xmlns:a16="http://schemas.microsoft.com/office/drawing/2014/main" id="{164B38DF-8A35-429F-BFFB-16756C98987E}"/>
              </a:ext>
            </a:extLst>
          </p:cNvPr>
          <p:cNvCxnSpPr>
            <a:cxnSpLocks/>
            <a:stCxn id="38" idx="0"/>
            <a:endCxn id="72" idx="3"/>
          </p:cNvCxnSpPr>
          <p:nvPr/>
        </p:nvCxnSpPr>
        <p:spPr>
          <a:xfrm rot="16200000" flipV="1">
            <a:off x="4334953" y="2708164"/>
            <a:ext cx="1904340" cy="382604"/>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 xmlns:a16="http://schemas.microsoft.com/office/drawing/2014/main" id="{EFDCE02A-A6E3-44EF-A949-2DB8BB9FE4BD}"/>
              </a:ext>
            </a:extLst>
          </p:cNvPr>
          <p:cNvCxnSpPr>
            <a:cxnSpLocks/>
            <a:stCxn id="42" idx="1"/>
            <a:endCxn id="72" idx="3"/>
          </p:cNvCxnSpPr>
          <p:nvPr/>
        </p:nvCxnSpPr>
        <p:spPr>
          <a:xfrm rot="10800000">
            <a:off x="5095822" y="1947296"/>
            <a:ext cx="2878227" cy="287708"/>
          </a:xfrm>
          <a:prstGeom prst="bent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 xmlns:a16="http://schemas.microsoft.com/office/drawing/2014/main" id="{BFB906D1-E289-4861-8085-B6C6EAF0F125}"/>
              </a:ext>
            </a:extLst>
          </p:cNvPr>
          <p:cNvCxnSpPr>
            <a:cxnSpLocks/>
            <a:stCxn id="46" idx="1"/>
            <a:endCxn id="72" idx="3"/>
          </p:cNvCxnSpPr>
          <p:nvPr/>
        </p:nvCxnSpPr>
        <p:spPr>
          <a:xfrm rot="10800000">
            <a:off x="5095822" y="1947296"/>
            <a:ext cx="2878227" cy="1188214"/>
          </a:xfrm>
          <a:prstGeom prst="bent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 xmlns:a16="http://schemas.microsoft.com/office/drawing/2014/main" id="{1F95D4FA-F9A5-4FF0-BED4-D17D3F989FA1}"/>
              </a:ext>
            </a:extLst>
          </p:cNvPr>
          <p:cNvCxnSpPr>
            <a:cxnSpLocks/>
            <a:stCxn id="50" idx="1"/>
            <a:endCxn id="72" idx="3"/>
          </p:cNvCxnSpPr>
          <p:nvPr/>
        </p:nvCxnSpPr>
        <p:spPr>
          <a:xfrm rot="10800000">
            <a:off x="5095822" y="1947297"/>
            <a:ext cx="2878227" cy="2088719"/>
          </a:xfrm>
          <a:prstGeom prst="bent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 xmlns:a16="http://schemas.microsoft.com/office/drawing/2014/main" id="{A714D629-625F-4F16-A55A-B6CA6E7FC9E5}"/>
              </a:ext>
            </a:extLst>
          </p:cNvPr>
          <p:cNvSpPr/>
          <p:nvPr/>
        </p:nvSpPr>
        <p:spPr>
          <a:xfrm>
            <a:off x="6089523" y="5960637"/>
            <a:ext cx="1178191" cy="50583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t>App Dev Team</a:t>
            </a:r>
            <a:endParaRPr lang="en-US" sz="1400" dirty="0"/>
          </a:p>
        </p:txBody>
      </p:sp>
      <p:cxnSp>
        <p:nvCxnSpPr>
          <p:cNvPr id="113" name="Connector: Elbow 112">
            <a:extLst>
              <a:ext uri="{FF2B5EF4-FFF2-40B4-BE49-F238E27FC236}">
                <a16:creationId xmlns="" xmlns:a16="http://schemas.microsoft.com/office/drawing/2014/main" id="{235BE1B4-C910-4B31-B63C-7C62873F1065}"/>
              </a:ext>
            </a:extLst>
          </p:cNvPr>
          <p:cNvCxnSpPr>
            <a:cxnSpLocks/>
            <a:stCxn id="52" idx="1"/>
            <a:endCxn id="106" idx="3"/>
          </p:cNvCxnSpPr>
          <p:nvPr/>
        </p:nvCxnSpPr>
        <p:spPr>
          <a:xfrm rot="10800000">
            <a:off x="7267715" y="6213555"/>
            <a:ext cx="425781" cy="80843"/>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 xmlns:a16="http://schemas.microsoft.com/office/drawing/2014/main" id="{1ADA46EE-15BE-46AF-8FF4-6C3DDE16CE45}"/>
              </a:ext>
            </a:extLst>
          </p:cNvPr>
          <p:cNvSpPr/>
          <p:nvPr/>
        </p:nvSpPr>
        <p:spPr>
          <a:xfrm>
            <a:off x="5922205" y="5194062"/>
            <a:ext cx="1178191" cy="50583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t>Data Science Team </a:t>
            </a:r>
            <a:endParaRPr lang="en-US" sz="1400" dirty="0"/>
          </a:p>
        </p:txBody>
      </p:sp>
      <p:cxnSp>
        <p:nvCxnSpPr>
          <p:cNvPr id="117" name="Connector: Elbow 116">
            <a:extLst>
              <a:ext uri="{FF2B5EF4-FFF2-40B4-BE49-F238E27FC236}">
                <a16:creationId xmlns="" xmlns:a16="http://schemas.microsoft.com/office/drawing/2014/main" id="{99D7F9C1-63E6-4115-BBB4-D0E9E37F3FBD}"/>
              </a:ext>
            </a:extLst>
          </p:cNvPr>
          <p:cNvCxnSpPr>
            <a:cxnSpLocks/>
            <a:stCxn id="53" idx="1"/>
            <a:endCxn id="116" idx="3"/>
          </p:cNvCxnSpPr>
          <p:nvPr/>
        </p:nvCxnSpPr>
        <p:spPr>
          <a:xfrm rot="10800000" flipV="1">
            <a:off x="7100396" y="5187041"/>
            <a:ext cx="589096" cy="259938"/>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 xmlns:a16="http://schemas.microsoft.com/office/drawing/2014/main" id="{66CC5869-269B-48ED-BD95-ADB50369B196}"/>
              </a:ext>
            </a:extLst>
          </p:cNvPr>
          <p:cNvCxnSpPr>
            <a:cxnSpLocks/>
            <a:stCxn id="56" idx="1"/>
            <a:endCxn id="72" idx="3"/>
          </p:cNvCxnSpPr>
          <p:nvPr/>
        </p:nvCxnSpPr>
        <p:spPr>
          <a:xfrm rot="10800000">
            <a:off x="5095821" y="1947296"/>
            <a:ext cx="2713576" cy="3206186"/>
          </a:xfrm>
          <a:prstGeom prst="bentConnector3">
            <a:avLst>
              <a:gd name="adj1" fmla="val 4677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 xmlns:a16="http://schemas.microsoft.com/office/drawing/2014/main" id="{84093B3B-35FC-433F-BC8C-E258A1DED242}"/>
              </a:ext>
            </a:extLst>
          </p:cNvPr>
          <p:cNvSpPr/>
          <p:nvPr/>
        </p:nvSpPr>
        <p:spPr>
          <a:xfrm>
            <a:off x="5666754" y="2543955"/>
            <a:ext cx="1296010" cy="50583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dirty="0"/>
              <a:t>Data </a:t>
            </a:r>
            <a:r>
              <a:rPr lang="it-IT" sz="1400" dirty="0" err="1"/>
              <a:t>Engineer</a:t>
            </a:r>
            <a:r>
              <a:rPr lang="it-IT" sz="1400" dirty="0"/>
              <a:t> Team </a:t>
            </a:r>
            <a:endParaRPr lang="en-US" sz="1400" dirty="0"/>
          </a:p>
        </p:txBody>
      </p:sp>
      <p:cxnSp>
        <p:nvCxnSpPr>
          <p:cNvPr id="143" name="Connector: Elbow 142">
            <a:extLst>
              <a:ext uri="{FF2B5EF4-FFF2-40B4-BE49-F238E27FC236}">
                <a16:creationId xmlns="" xmlns:a16="http://schemas.microsoft.com/office/drawing/2014/main" id="{59C2201D-6C79-43A0-8113-0AF243560AE9}"/>
              </a:ext>
            </a:extLst>
          </p:cNvPr>
          <p:cNvCxnSpPr>
            <a:cxnSpLocks/>
            <a:stCxn id="39" idx="1"/>
            <a:endCxn id="142" idx="3"/>
          </p:cNvCxnSpPr>
          <p:nvPr/>
        </p:nvCxnSpPr>
        <p:spPr>
          <a:xfrm rot="10800000">
            <a:off x="6962765" y="2796872"/>
            <a:ext cx="728299" cy="195546"/>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 xmlns:a16="http://schemas.microsoft.com/office/drawing/2014/main" id="{7DBD6679-995D-449D-B3DF-570BDD1AF9DE}"/>
              </a:ext>
            </a:extLst>
          </p:cNvPr>
          <p:cNvSpPr>
            <a:spLocks/>
          </p:cNvSpPr>
          <p:nvPr/>
        </p:nvSpPr>
        <p:spPr>
          <a:xfrm>
            <a:off x="1573095" y="2713653"/>
            <a:ext cx="3810674" cy="1905677"/>
          </a:xfrm>
          <a:prstGeom prst="rect">
            <a:avLst/>
          </a:prstGeom>
          <a:solidFill>
            <a:schemeClr val="accent6">
              <a:lumMod val="50000"/>
            </a:schemeClr>
          </a:solidFill>
          <a:ln>
            <a:solidFill>
              <a:srgbClr val="445469"/>
            </a:solidFill>
          </a:ln>
        </p:spPr>
        <p:txBody>
          <a:bodyPr wrap="none">
            <a:noAutofit/>
          </a:bodyPr>
          <a:lstStyle/>
          <a:p>
            <a:pPr algn="ctr"/>
            <a:r>
              <a:rPr lang="it-IT" sz="2400" dirty="0">
                <a:solidFill>
                  <a:schemeClr val="bg1"/>
                </a:solidFill>
              </a:rPr>
              <a:t>A single team </a:t>
            </a:r>
            <a:r>
              <a:rPr lang="it-IT" sz="2400" dirty="0" err="1">
                <a:solidFill>
                  <a:schemeClr val="bg1"/>
                </a:solidFill>
              </a:rPr>
              <a:t>is</a:t>
            </a:r>
            <a:r>
              <a:rPr lang="it-IT" sz="2400" dirty="0">
                <a:solidFill>
                  <a:schemeClr val="bg1"/>
                </a:solidFill>
              </a:rPr>
              <a:t> </a:t>
            </a:r>
            <a:r>
              <a:rPr lang="it-IT" sz="2400" dirty="0" err="1">
                <a:solidFill>
                  <a:schemeClr val="bg1"/>
                </a:solidFill>
              </a:rPr>
              <a:t>accountable</a:t>
            </a:r>
            <a:r>
              <a:rPr lang="it-IT" sz="2400" dirty="0">
                <a:solidFill>
                  <a:schemeClr val="bg1"/>
                </a:solidFill>
              </a:rPr>
              <a:t> </a:t>
            </a:r>
          </a:p>
          <a:p>
            <a:pPr algn="ctr"/>
            <a:r>
              <a:rPr lang="it-IT" sz="2400" dirty="0">
                <a:solidFill>
                  <a:schemeClr val="bg1"/>
                </a:solidFill>
              </a:rPr>
              <a:t>for security </a:t>
            </a:r>
            <a:br>
              <a:rPr lang="it-IT" sz="2400" dirty="0">
                <a:solidFill>
                  <a:schemeClr val="bg1"/>
                </a:solidFill>
              </a:rPr>
            </a:br>
            <a:r>
              <a:rPr lang="it-IT" sz="2400" dirty="0" err="1">
                <a:solidFill>
                  <a:schemeClr val="bg1"/>
                </a:solidFill>
              </a:rPr>
              <a:t>but</a:t>
            </a:r>
            <a:r>
              <a:rPr lang="it-IT" sz="2400" dirty="0">
                <a:solidFill>
                  <a:schemeClr val="bg1"/>
                </a:solidFill>
              </a:rPr>
              <a:t> with complete control </a:t>
            </a:r>
          </a:p>
          <a:p>
            <a:pPr algn="ctr"/>
            <a:r>
              <a:rPr lang="it-IT" sz="2400" dirty="0">
                <a:solidFill>
                  <a:schemeClr val="bg1"/>
                </a:solidFill>
              </a:rPr>
              <a:t>over </a:t>
            </a:r>
            <a:r>
              <a:rPr lang="it-IT" sz="2400" dirty="0" err="1">
                <a:solidFill>
                  <a:schemeClr val="bg1"/>
                </a:solidFill>
              </a:rPr>
              <a:t>any</a:t>
            </a:r>
            <a:r>
              <a:rPr lang="it-IT" sz="2400" dirty="0">
                <a:solidFill>
                  <a:schemeClr val="bg1"/>
                </a:solidFill>
              </a:rPr>
              <a:t> </a:t>
            </a:r>
            <a:r>
              <a:rPr lang="it-IT" sz="2400" dirty="0" err="1">
                <a:solidFill>
                  <a:schemeClr val="bg1"/>
                </a:solidFill>
              </a:rPr>
              <a:t>choice</a:t>
            </a:r>
            <a:r>
              <a:rPr lang="it-IT" sz="2400" dirty="0">
                <a:solidFill>
                  <a:schemeClr val="bg1"/>
                </a:solidFill>
              </a:rPr>
              <a:t/>
            </a:r>
            <a:br>
              <a:rPr lang="it-IT" sz="2400" dirty="0">
                <a:solidFill>
                  <a:schemeClr val="bg1"/>
                </a:solidFill>
              </a:rPr>
            </a:br>
            <a:r>
              <a:rPr lang="it-IT" sz="2400" dirty="0">
                <a:solidFill>
                  <a:schemeClr val="bg1"/>
                </a:solidFill>
              </a:rPr>
              <a:t>and over </a:t>
            </a:r>
            <a:r>
              <a:rPr lang="it-IT" sz="2400" dirty="0" err="1">
                <a:solidFill>
                  <a:schemeClr val="bg1"/>
                </a:solidFill>
              </a:rPr>
              <a:t>any</a:t>
            </a:r>
            <a:r>
              <a:rPr lang="it-IT" sz="2400" dirty="0">
                <a:solidFill>
                  <a:schemeClr val="bg1"/>
                </a:solidFill>
              </a:rPr>
              <a:t> </a:t>
            </a:r>
            <a:r>
              <a:rPr lang="it-IT" sz="2400" dirty="0" err="1">
                <a:solidFill>
                  <a:schemeClr val="bg1"/>
                </a:solidFill>
              </a:rPr>
              <a:t>process</a:t>
            </a:r>
            <a:endParaRPr lang="en-US" sz="2400" dirty="0">
              <a:solidFill>
                <a:schemeClr val="bg1"/>
              </a:solidFill>
            </a:endParaRPr>
          </a:p>
        </p:txBody>
      </p:sp>
    </p:spTree>
    <p:extLst>
      <p:ext uri="{BB962C8B-B14F-4D97-AF65-F5344CB8AC3E}">
        <p14:creationId xmlns:p14="http://schemas.microsoft.com/office/powerpoint/2010/main" val="10112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spcBef>
                <a:spcPts val="0"/>
              </a:spcBef>
              <a:spcAft>
                <a:spcPts val="1800"/>
              </a:spcAft>
              <a:buNone/>
            </a:pPr>
            <a:r>
              <a:rPr lang="en-US" b="1" i="1" dirty="0">
                <a:solidFill>
                  <a:srgbClr val="E96B56"/>
                </a:solidFill>
              </a:rPr>
              <a:t>Software Architecture </a:t>
            </a:r>
            <a:r>
              <a:rPr lang="en-US" i="1" dirty="0"/>
              <a:t>must become:</a:t>
            </a:r>
          </a:p>
          <a:p>
            <a:pPr marL="514350" indent="-514350">
              <a:spcBef>
                <a:spcPts val="0"/>
              </a:spcBef>
              <a:spcAft>
                <a:spcPts val="1800"/>
              </a:spcAft>
              <a:buFont typeface="+mj-lt"/>
              <a:buAutoNum type="arabicPeriod"/>
            </a:pPr>
            <a:r>
              <a:rPr lang="en-US" i="1" dirty="0">
                <a:solidFill>
                  <a:schemeClr val="bg1">
                    <a:lumMod val="50000"/>
                  </a:schemeClr>
                </a:solidFill>
              </a:rPr>
              <a:t>the framework for </a:t>
            </a:r>
            <a:r>
              <a:rPr lang="en-US" b="1" i="1" dirty="0">
                <a:solidFill>
                  <a:schemeClr val="bg1">
                    <a:lumMod val="50000"/>
                  </a:schemeClr>
                </a:solidFill>
              </a:rPr>
              <a:t>satisfying requirements</a:t>
            </a:r>
          </a:p>
          <a:p>
            <a:pPr marL="514350" indent="-514350">
              <a:spcBef>
                <a:spcPts val="0"/>
              </a:spcBef>
              <a:spcAft>
                <a:spcPts val="1800"/>
              </a:spcAft>
              <a:buFont typeface="+mj-lt"/>
              <a:buAutoNum type="arabicPeriod"/>
            </a:pPr>
            <a:r>
              <a:rPr lang="en-US" i="1" dirty="0">
                <a:solidFill>
                  <a:schemeClr val="bg1">
                    <a:lumMod val="50000"/>
                  </a:schemeClr>
                </a:solidFill>
              </a:rPr>
              <a:t>the technical basis for </a:t>
            </a:r>
            <a:r>
              <a:rPr lang="en-US" b="1" i="1" dirty="0">
                <a:solidFill>
                  <a:schemeClr val="bg1">
                    <a:lumMod val="50000"/>
                  </a:schemeClr>
                </a:solidFill>
              </a:rPr>
              <a:t>design </a:t>
            </a:r>
          </a:p>
          <a:p>
            <a:pPr marL="514350" indent="-514350">
              <a:spcBef>
                <a:spcPts val="0"/>
              </a:spcBef>
              <a:spcAft>
                <a:spcPts val="1800"/>
              </a:spcAft>
              <a:buFont typeface="+mj-lt"/>
              <a:buAutoNum type="arabicPeriod"/>
            </a:pPr>
            <a:r>
              <a:rPr lang="en-US" i="1" dirty="0">
                <a:solidFill>
                  <a:schemeClr val="bg1">
                    <a:lumMod val="50000"/>
                  </a:schemeClr>
                </a:solidFill>
              </a:rPr>
              <a:t>the managerial basis for </a:t>
            </a:r>
            <a:r>
              <a:rPr lang="en-US" b="1" i="1" dirty="0">
                <a:solidFill>
                  <a:schemeClr val="bg1">
                    <a:lumMod val="50000"/>
                  </a:schemeClr>
                </a:solidFill>
              </a:rPr>
              <a:t>cost estimation </a:t>
            </a:r>
            <a:r>
              <a:rPr lang="en-US" i="1" dirty="0">
                <a:solidFill>
                  <a:schemeClr val="bg1">
                    <a:lumMod val="50000"/>
                  </a:schemeClr>
                </a:solidFill>
              </a:rPr>
              <a:t>and </a:t>
            </a:r>
            <a:r>
              <a:rPr lang="en-US" b="1" i="1" dirty="0">
                <a:solidFill>
                  <a:schemeClr val="bg1">
                    <a:lumMod val="50000"/>
                  </a:schemeClr>
                </a:solidFill>
              </a:rPr>
              <a:t>process management</a:t>
            </a:r>
          </a:p>
          <a:p>
            <a:pPr marL="514350" indent="-514350">
              <a:spcBef>
                <a:spcPts val="0"/>
              </a:spcBef>
              <a:spcAft>
                <a:spcPts val="1800"/>
              </a:spcAft>
              <a:buFont typeface="+mj-lt"/>
              <a:buAutoNum type="arabicPeriod"/>
            </a:pPr>
            <a:r>
              <a:rPr lang="en-US" i="1" dirty="0">
                <a:solidFill>
                  <a:schemeClr val="bg1">
                    <a:lumMod val="50000"/>
                  </a:schemeClr>
                </a:solidFill>
              </a:rPr>
              <a:t>an effective basis for </a:t>
            </a:r>
            <a:r>
              <a:rPr lang="en-US" b="1" i="1" dirty="0">
                <a:solidFill>
                  <a:schemeClr val="bg1">
                    <a:lumMod val="50000"/>
                  </a:schemeClr>
                </a:solidFill>
              </a:rPr>
              <a:t>reuse</a:t>
            </a:r>
          </a:p>
          <a:p>
            <a:pPr marL="514350" indent="-514350">
              <a:spcBef>
                <a:spcPts val="0"/>
              </a:spcBef>
              <a:spcAft>
                <a:spcPts val="1800"/>
              </a:spcAft>
              <a:buFont typeface="+mj-lt"/>
              <a:buAutoNum type="arabicPeriod"/>
            </a:pPr>
            <a:r>
              <a:rPr lang="en-US" i="1" dirty="0">
                <a:solidFill>
                  <a:schemeClr val="bg1">
                    <a:lumMod val="50000"/>
                  </a:schemeClr>
                </a:solidFill>
              </a:rPr>
              <a:t>unique point of security and data </a:t>
            </a:r>
            <a:r>
              <a:rPr lang="en-US" b="1" i="1" dirty="0">
                <a:solidFill>
                  <a:schemeClr val="bg1">
                    <a:lumMod val="50000"/>
                  </a:schemeClr>
                </a:solidFill>
              </a:rPr>
              <a:t>centralization</a:t>
            </a:r>
          </a:p>
          <a:p>
            <a:pPr marL="514350" indent="-514350">
              <a:spcBef>
                <a:spcPts val="0"/>
              </a:spcBef>
              <a:spcAft>
                <a:spcPts val="1800"/>
              </a:spcAft>
              <a:buFont typeface="+mj-lt"/>
              <a:buAutoNum type="arabicPeriod"/>
            </a:pPr>
            <a:r>
              <a:rPr lang="en-US" i="1" dirty="0">
                <a:solidFill>
                  <a:schemeClr val="bg1">
                    <a:lumMod val="50000"/>
                  </a:schemeClr>
                </a:solidFill>
              </a:rPr>
              <a:t>the framework for enhancing </a:t>
            </a:r>
            <a:r>
              <a:rPr lang="en-US" b="1" i="1" dirty="0">
                <a:solidFill>
                  <a:schemeClr val="bg1">
                    <a:lumMod val="50000"/>
                  </a:schemeClr>
                </a:solidFill>
              </a:rPr>
              <a:t>productivity </a:t>
            </a:r>
            <a:r>
              <a:rPr lang="en-US" i="1" dirty="0">
                <a:solidFill>
                  <a:schemeClr val="bg1">
                    <a:lumMod val="50000"/>
                  </a:schemeClr>
                </a:solidFill>
              </a:rPr>
              <a:t>and </a:t>
            </a:r>
            <a:r>
              <a:rPr lang="en-US" b="1" i="1" dirty="0">
                <a:solidFill>
                  <a:schemeClr val="bg1">
                    <a:lumMod val="50000"/>
                  </a:schemeClr>
                </a:solidFill>
              </a:rPr>
              <a:t>security</a:t>
            </a:r>
          </a:p>
          <a:p>
            <a:pPr marL="514350" indent="-514350">
              <a:spcBef>
                <a:spcPts val="0"/>
              </a:spcBef>
              <a:spcAft>
                <a:spcPts val="1800"/>
              </a:spcAft>
              <a:buFont typeface="+mj-lt"/>
              <a:buAutoNum type="arabicPeriod"/>
            </a:pPr>
            <a:r>
              <a:rPr lang="en-US" i="1" dirty="0"/>
              <a:t>the platform to allow applications </a:t>
            </a:r>
            <a:r>
              <a:rPr lang="en-US" b="1" i="1" dirty="0"/>
              <a:t>integration</a:t>
            </a:r>
          </a:p>
          <a:p>
            <a:pPr marL="514350" indent="-514350">
              <a:spcBef>
                <a:spcPts val="0"/>
              </a:spcBef>
              <a:spcAft>
                <a:spcPts val="1800"/>
              </a:spcAft>
              <a:buFont typeface="+mj-lt"/>
              <a:buAutoNum type="arabicPeriod"/>
            </a:pPr>
            <a:r>
              <a:rPr lang="en-US" i="1" dirty="0"/>
              <a:t>the strategy to </a:t>
            </a:r>
            <a:r>
              <a:rPr lang="en-US" b="1" i="1" dirty="0"/>
              <a:t>allow scalability </a:t>
            </a:r>
            <a:r>
              <a:rPr lang="en-US" i="1" dirty="0"/>
              <a:t>and to </a:t>
            </a:r>
            <a:r>
              <a:rPr lang="en-US" b="1" i="1" dirty="0"/>
              <a:t>control software processes execution</a:t>
            </a:r>
          </a:p>
          <a:p>
            <a:pPr marL="514350" indent="-514350">
              <a:spcBef>
                <a:spcPts val="0"/>
              </a:spcBef>
              <a:spcAft>
                <a:spcPts val="1800"/>
              </a:spcAft>
              <a:buFont typeface="+mj-lt"/>
              <a:buAutoNum type="arabicPeriod"/>
            </a:pPr>
            <a:r>
              <a:rPr lang="en-US" i="1" dirty="0"/>
              <a:t>the strategy to avoid </a:t>
            </a:r>
            <a:r>
              <a:rPr lang="en-US" b="1" i="1" dirty="0"/>
              <a:t>handover</a:t>
            </a:r>
          </a:p>
        </p:txBody>
      </p:sp>
      <p:sp>
        <p:nvSpPr>
          <p:cNvPr id="6" name="Text Placeholder 5">
            <a:extLst>
              <a:ext uri="{FF2B5EF4-FFF2-40B4-BE49-F238E27FC236}">
                <a16:creationId xmlns="" xmlns:a16="http://schemas.microsoft.com/office/drawing/2014/main" id="{5CCB1BFB-05D6-4595-B2F1-19D58CC895B2}"/>
              </a:ext>
            </a:extLst>
          </p:cNvPr>
          <p:cNvSpPr>
            <a:spLocks noGrp="1"/>
          </p:cNvSpPr>
          <p:nvPr>
            <p:ph type="body" sz="quarter" idx="11"/>
          </p:nvPr>
        </p:nvSpPr>
        <p:spPr/>
        <p:txBody>
          <a:bodyPr>
            <a:normAutofit/>
          </a:bodyPr>
          <a:lstStyle/>
          <a:p>
            <a:pPr marL="0" indent="0">
              <a:buNone/>
            </a:pPr>
            <a:r>
              <a:rPr lang="en-US" dirty="0"/>
              <a:t>Software Architecture Pillars</a:t>
            </a:r>
          </a:p>
        </p:txBody>
      </p:sp>
    </p:spTree>
    <p:extLst>
      <p:ext uri="{BB962C8B-B14F-4D97-AF65-F5344CB8AC3E}">
        <p14:creationId xmlns:p14="http://schemas.microsoft.com/office/powerpoint/2010/main" val="1963399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B128FD6-797A-4104-AC2E-6F7E7D757051}"/>
              </a:ext>
            </a:extLst>
          </p:cNvPr>
          <p:cNvSpPr>
            <a:spLocks noGrp="1"/>
          </p:cNvSpPr>
          <p:nvPr>
            <p:ph idx="1"/>
          </p:nvPr>
        </p:nvSpPr>
        <p:spPr/>
        <p:txBody>
          <a:bodyPr>
            <a:normAutofit fontScale="92500" lnSpcReduction="10000"/>
          </a:bodyPr>
          <a:lstStyle/>
          <a:p>
            <a:pPr marL="0" indent="0">
              <a:buNone/>
            </a:pPr>
            <a:r>
              <a:rPr lang="en-US" dirty="0"/>
              <a:t>Systems </a:t>
            </a:r>
            <a:r>
              <a:rPr lang="en-US" b="1" dirty="0">
                <a:solidFill>
                  <a:srgbClr val="E96B56"/>
                </a:solidFill>
              </a:rPr>
              <a:t>evolve</a:t>
            </a:r>
            <a:r>
              <a:rPr lang="en-US" dirty="0"/>
              <a:t> and are </a:t>
            </a:r>
            <a:r>
              <a:rPr lang="en-US" b="1" dirty="0">
                <a:solidFill>
                  <a:srgbClr val="E96B56"/>
                </a:solidFill>
              </a:rPr>
              <a:t>adapted</a:t>
            </a:r>
            <a:r>
              <a:rPr lang="en-US" dirty="0"/>
              <a:t> to new uses, just as buildings change over time and </a:t>
            </a:r>
            <a:r>
              <a:rPr lang="en-US" b="1" dirty="0"/>
              <a:t>are adapted to new uses</a:t>
            </a:r>
            <a:r>
              <a:rPr lang="en-US" dirty="0"/>
              <a:t>. </a:t>
            </a:r>
          </a:p>
          <a:p>
            <a:pPr marL="0" indent="0">
              <a:buNone/>
            </a:pPr>
            <a:r>
              <a:rPr lang="en-US" dirty="0"/>
              <a:t>But you should be very careful about:</a:t>
            </a:r>
          </a:p>
          <a:p>
            <a:r>
              <a:rPr lang="en-US" b="1" dirty="0">
                <a:solidFill>
                  <a:srgbClr val="E96B56"/>
                </a:solidFill>
              </a:rPr>
              <a:t>Architectural</a:t>
            </a:r>
            <a:r>
              <a:rPr lang="en-US" dirty="0"/>
              <a:t> </a:t>
            </a:r>
            <a:r>
              <a:rPr lang="en-US" b="1" dirty="0">
                <a:solidFill>
                  <a:srgbClr val="E96B56"/>
                </a:solidFill>
              </a:rPr>
              <a:t>erosion</a:t>
            </a:r>
            <a:r>
              <a:rPr lang="en-US" dirty="0"/>
              <a:t>: sometimes the original architecture evolve in a way it was </a:t>
            </a:r>
            <a:r>
              <a:rPr lang="en-US" b="1" dirty="0"/>
              <a:t>out of original plans</a:t>
            </a:r>
            <a:r>
              <a:rPr lang="en-US" dirty="0"/>
              <a:t>, when new elements are added with </a:t>
            </a:r>
            <a:r>
              <a:rPr lang="en-US" b="1" dirty="0"/>
              <a:t>no respect</a:t>
            </a:r>
            <a:r>
              <a:rPr lang="en-US" dirty="0"/>
              <a:t>. This kind of violations of the architecture can lead to an increase in problems in the system</a:t>
            </a:r>
          </a:p>
          <a:p>
            <a:r>
              <a:rPr lang="en-US" b="1" dirty="0">
                <a:solidFill>
                  <a:srgbClr val="E96B56"/>
                </a:solidFill>
              </a:rPr>
              <a:t>Architectural</a:t>
            </a:r>
            <a:r>
              <a:rPr lang="en-US" dirty="0"/>
              <a:t> </a:t>
            </a:r>
            <a:r>
              <a:rPr lang="en-US" b="1" dirty="0">
                <a:solidFill>
                  <a:srgbClr val="E96B56"/>
                </a:solidFill>
              </a:rPr>
              <a:t>drift</a:t>
            </a:r>
            <a:r>
              <a:rPr lang="en-US" dirty="0"/>
              <a:t>: sometimes the architecture is not understood completely, due to </a:t>
            </a:r>
            <a:r>
              <a:rPr lang="en-US" b="1" dirty="0"/>
              <a:t>insensitivity</a:t>
            </a:r>
            <a:r>
              <a:rPr lang="en-US" dirty="0"/>
              <a:t> about the rationale. This insensitivity leads more to inadaptability than to disasters and results in a lack of coherence and clarity of form. The less the architecture is clear, the easier is to erode the architecture. </a:t>
            </a:r>
          </a:p>
        </p:txBody>
      </p:sp>
      <p:sp>
        <p:nvSpPr>
          <p:cNvPr id="3" name="Text Placeholder 2">
            <a:extLst>
              <a:ext uri="{FF2B5EF4-FFF2-40B4-BE49-F238E27FC236}">
                <a16:creationId xmlns="" xmlns:a16="http://schemas.microsoft.com/office/drawing/2014/main" id="{808B508C-DAE8-48B6-A9A4-01BE92CBB8C9}"/>
              </a:ext>
            </a:extLst>
          </p:cNvPr>
          <p:cNvSpPr>
            <a:spLocks noGrp="1"/>
          </p:cNvSpPr>
          <p:nvPr>
            <p:ph type="body" sz="quarter" idx="11"/>
          </p:nvPr>
        </p:nvSpPr>
        <p:spPr/>
        <p:txBody>
          <a:bodyPr/>
          <a:lstStyle/>
          <a:p>
            <a:pPr marL="0" indent="0">
              <a:buNone/>
            </a:pPr>
            <a:r>
              <a:rPr lang="it-IT" dirty="0" err="1"/>
              <a:t>Architectural</a:t>
            </a:r>
            <a:r>
              <a:rPr lang="it-IT" dirty="0"/>
              <a:t> </a:t>
            </a:r>
            <a:r>
              <a:rPr lang="it-IT" dirty="0" err="1"/>
              <a:t>Threats</a:t>
            </a:r>
            <a:endParaRPr lang="en-US" dirty="0"/>
          </a:p>
        </p:txBody>
      </p:sp>
    </p:spTree>
    <p:extLst>
      <p:ext uri="{BB962C8B-B14F-4D97-AF65-F5344CB8AC3E}">
        <p14:creationId xmlns:p14="http://schemas.microsoft.com/office/powerpoint/2010/main" val="30467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81952" y="2619845"/>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SAP</a:t>
            </a:r>
            <a:endParaRPr lang="en-US" b="1" dirty="0">
              <a:solidFill>
                <a:srgbClr val="5B9BD5"/>
              </a:solidFill>
            </a:endParaRPr>
          </a:p>
        </p:txBody>
      </p:sp>
      <p:sp>
        <p:nvSpPr>
          <p:cNvPr id="46" name="Rounded Rectangle 45"/>
          <p:cNvSpPr/>
          <p:nvPr/>
        </p:nvSpPr>
        <p:spPr>
          <a:xfrm>
            <a:off x="7186952" y="2333784"/>
            <a:ext cx="4628911" cy="4164293"/>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err="1">
                <a:solidFill>
                  <a:srgbClr val="E96B56"/>
                </a:solidFill>
              </a:rPr>
              <a:t>Anomaly</a:t>
            </a:r>
            <a:r>
              <a:rPr lang="it-IT" b="1" dirty="0">
                <a:solidFill>
                  <a:srgbClr val="E96B56"/>
                </a:solidFill>
              </a:rPr>
              <a:t> Detector</a:t>
            </a:r>
            <a:endParaRPr lang="en-US" b="1" dirty="0">
              <a:solidFill>
                <a:srgbClr val="E96B56"/>
              </a:solidFill>
            </a:endParaRPr>
          </a:p>
        </p:txBody>
      </p:sp>
      <p:sp>
        <p:nvSpPr>
          <p:cNvPr id="48" name="Flowchart: Magnetic Disk 47"/>
          <p:cNvSpPr/>
          <p:nvPr/>
        </p:nvSpPr>
        <p:spPr>
          <a:xfrm>
            <a:off x="9105354" y="3226644"/>
            <a:ext cx="916374" cy="79776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49" name="Rectangle 48"/>
          <p:cNvSpPr/>
          <p:nvPr/>
        </p:nvSpPr>
        <p:spPr>
          <a:xfrm>
            <a:off x="10579055" y="5589609"/>
            <a:ext cx="950991"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sp>
        <p:nvSpPr>
          <p:cNvPr id="50" name="Rectangle 49"/>
          <p:cNvSpPr/>
          <p:nvPr/>
        </p:nvSpPr>
        <p:spPr>
          <a:xfrm>
            <a:off x="10481966" y="3926038"/>
            <a:ext cx="950991" cy="277845"/>
          </a:xfrm>
          <a:prstGeom prst="rect">
            <a:avLst/>
          </a:prstGeom>
          <a:solidFill>
            <a:srgbClr val="445469"/>
          </a:solid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52" name="Rectangle 51"/>
          <p:cNvSpPr/>
          <p:nvPr/>
        </p:nvSpPr>
        <p:spPr>
          <a:xfrm>
            <a:off x="10495711" y="4941655"/>
            <a:ext cx="950991" cy="277845"/>
          </a:xfrm>
          <a:prstGeom prst="rect">
            <a:avLst/>
          </a:prstGeom>
          <a:solidFill>
            <a:srgbClr val="E9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55" name="Flowchart: Magnetic Disk 54"/>
          <p:cNvSpPr/>
          <p:nvPr/>
        </p:nvSpPr>
        <p:spPr>
          <a:xfrm>
            <a:off x="9137308" y="4412268"/>
            <a:ext cx="833067" cy="54488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MongoDB</a:t>
            </a:r>
            <a:endParaRPr lang="en-US" sz="1200" dirty="0"/>
          </a:p>
        </p:txBody>
      </p:sp>
      <p:cxnSp>
        <p:nvCxnSpPr>
          <p:cNvPr id="97" name="Elbow Connector 96"/>
          <p:cNvCxnSpPr>
            <a:stCxn id="11" idx="3"/>
            <a:endCxn id="98" idx="1"/>
          </p:cNvCxnSpPr>
          <p:nvPr/>
        </p:nvCxnSpPr>
        <p:spPr>
          <a:xfrm>
            <a:off x="2932184" y="2840378"/>
            <a:ext cx="4309821" cy="1523527"/>
          </a:xfrm>
          <a:prstGeom prst="bentConnector3">
            <a:avLst>
              <a:gd name="adj1" fmla="val 91079"/>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7242005" y="4224982"/>
            <a:ext cx="1150699"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Sap</a:t>
            </a:r>
            <a:r>
              <a:rPr lang="it-IT" sz="1200" dirty="0"/>
              <a:t> Connector</a:t>
            </a:r>
            <a:endParaRPr lang="en-US" sz="1200" dirty="0"/>
          </a:p>
        </p:txBody>
      </p:sp>
      <p:cxnSp>
        <p:nvCxnSpPr>
          <p:cNvPr id="110" name="Elbow Connector 109"/>
          <p:cNvCxnSpPr>
            <a:stCxn id="98" idx="3"/>
            <a:endCxn id="48" idx="2"/>
          </p:cNvCxnSpPr>
          <p:nvPr/>
        </p:nvCxnSpPr>
        <p:spPr>
          <a:xfrm flipV="1">
            <a:off x="8392704" y="3625525"/>
            <a:ext cx="712650" cy="738380"/>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Elbow Connector 143"/>
          <p:cNvCxnSpPr>
            <a:stCxn id="48" idx="4"/>
            <a:endCxn id="50" idx="0"/>
          </p:cNvCxnSpPr>
          <p:nvPr/>
        </p:nvCxnSpPr>
        <p:spPr>
          <a:xfrm>
            <a:off x="10021728" y="3625525"/>
            <a:ext cx="935734" cy="300513"/>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Elbow Connector 146"/>
          <p:cNvCxnSpPr>
            <a:stCxn id="50" idx="1"/>
            <a:endCxn id="55" idx="2"/>
          </p:cNvCxnSpPr>
          <p:nvPr/>
        </p:nvCxnSpPr>
        <p:spPr>
          <a:xfrm rot="10800000" flipV="1">
            <a:off x="9137308" y="4064961"/>
            <a:ext cx="1344658" cy="619748"/>
          </a:xfrm>
          <a:prstGeom prst="bentConnector3">
            <a:avLst>
              <a:gd name="adj1" fmla="val 11700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Elbow Connector 157"/>
          <p:cNvCxnSpPr>
            <a:stCxn id="55" idx="1"/>
            <a:endCxn id="52" idx="0"/>
          </p:cNvCxnSpPr>
          <p:nvPr/>
        </p:nvCxnSpPr>
        <p:spPr>
          <a:xfrm rot="16200000" flipH="1">
            <a:off x="9997830" y="3968279"/>
            <a:ext cx="529387" cy="1417365"/>
          </a:xfrm>
          <a:prstGeom prst="bentConnector3">
            <a:avLst>
              <a:gd name="adj1" fmla="val -21131"/>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stCxn id="52" idx="1"/>
            <a:endCxn id="55" idx="4"/>
          </p:cNvCxnSpPr>
          <p:nvPr/>
        </p:nvCxnSpPr>
        <p:spPr>
          <a:xfrm rot="10800000">
            <a:off x="9970375" y="4684710"/>
            <a:ext cx="525336" cy="395869"/>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Elbow Connector 181"/>
          <p:cNvCxnSpPr>
            <a:stCxn id="55" idx="3"/>
            <a:endCxn id="49" idx="0"/>
          </p:cNvCxnSpPr>
          <p:nvPr/>
        </p:nvCxnSpPr>
        <p:spPr>
          <a:xfrm rot="16200000" flipH="1">
            <a:off x="9987966" y="4523024"/>
            <a:ext cx="632460" cy="1500709"/>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838200" y="1780752"/>
            <a:ext cx="11162414" cy="369332"/>
          </a:xfrm>
          <a:prstGeom prst="rect">
            <a:avLst/>
          </a:prstGeom>
          <a:noFill/>
        </p:spPr>
        <p:txBody>
          <a:bodyPr wrap="square" rtlCol="0">
            <a:spAutoFit/>
          </a:bodyPr>
          <a:lstStyle/>
          <a:p>
            <a:r>
              <a:rPr lang="it-IT" dirty="0">
                <a:solidFill>
                  <a:srgbClr val="445469"/>
                </a:solidFill>
              </a:rPr>
              <a:t>I </a:t>
            </a:r>
            <a:r>
              <a:rPr lang="it-IT" dirty="0" err="1">
                <a:solidFill>
                  <a:srgbClr val="445469"/>
                </a:solidFill>
              </a:rPr>
              <a:t>want</a:t>
            </a:r>
            <a:r>
              <a:rPr lang="it-IT" dirty="0">
                <a:solidFill>
                  <a:srgbClr val="445469"/>
                </a:solidFill>
              </a:rPr>
              <a:t> to </a:t>
            </a:r>
            <a:r>
              <a:rPr lang="it-IT" dirty="0" err="1">
                <a:solidFill>
                  <a:srgbClr val="445469"/>
                </a:solidFill>
              </a:rPr>
              <a:t>build</a:t>
            </a:r>
            <a:r>
              <a:rPr lang="it-IT" dirty="0">
                <a:solidFill>
                  <a:srgbClr val="445469"/>
                </a:solidFill>
              </a:rPr>
              <a:t> an </a:t>
            </a:r>
            <a:r>
              <a:rPr lang="it-IT" dirty="0" err="1">
                <a:solidFill>
                  <a:srgbClr val="445469"/>
                </a:solidFill>
              </a:rPr>
              <a:t>anomaly</a:t>
            </a:r>
            <a:r>
              <a:rPr lang="it-IT" dirty="0">
                <a:solidFill>
                  <a:srgbClr val="445469"/>
                </a:solidFill>
              </a:rPr>
              <a:t> </a:t>
            </a:r>
            <a:r>
              <a:rPr lang="it-IT" dirty="0" err="1">
                <a:solidFill>
                  <a:srgbClr val="445469"/>
                </a:solidFill>
              </a:rPr>
              <a:t>detection</a:t>
            </a:r>
            <a:r>
              <a:rPr lang="it-IT" dirty="0">
                <a:solidFill>
                  <a:srgbClr val="445469"/>
                </a:solidFill>
              </a:rPr>
              <a:t> </a:t>
            </a:r>
            <a:r>
              <a:rPr lang="it-IT" dirty="0" err="1">
                <a:solidFill>
                  <a:srgbClr val="445469"/>
                </a:solidFill>
              </a:rPr>
              <a:t>tool</a:t>
            </a:r>
            <a:r>
              <a:rPr lang="it-IT" dirty="0">
                <a:solidFill>
                  <a:srgbClr val="445469"/>
                </a:solidFill>
              </a:rPr>
              <a:t> to </a:t>
            </a:r>
            <a:r>
              <a:rPr lang="it-IT" dirty="0" err="1">
                <a:solidFill>
                  <a:srgbClr val="445469"/>
                </a:solidFill>
              </a:rPr>
              <a:t>process</a:t>
            </a:r>
            <a:r>
              <a:rPr lang="it-IT" dirty="0">
                <a:solidFill>
                  <a:srgbClr val="445469"/>
                </a:solidFill>
              </a:rPr>
              <a:t> </a:t>
            </a:r>
            <a:r>
              <a:rPr lang="it-IT" dirty="0" err="1">
                <a:solidFill>
                  <a:srgbClr val="445469"/>
                </a:solidFill>
              </a:rPr>
              <a:t>plant</a:t>
            </a:r>
            <a:r>
              <a:rPr lang="it-IT" dirty="0">
                <a:solidFill>
                  <a:srgbClr val="445469"/>
                </a:solidFill>
              </a:rPr>
              <a:t> </a:t>
            </a:r>
            <a:r>
              <a:rPr lang="it-IT" dirty="0" err="1">
                <a:solidFill>
                  <a:srgbClr val="445469"/>
                </a:solidFill>
              </a:rPr>
              <a:t>inventory</a:t>
            </a:r>
            <a:r>
              <a:rPr lang="it-IT" dirty="0">
                <a:solidFill>
                  <a:srgbClr val="445469"/>
                </a:solidFill>
              </a:rPr>
              <a:t> </a:t>
            </a:r>
            <a:r>
              <a:rPr lang="it-IT" dirty="0" err="1">
                <a:solidFill>
                  <a:srgbClr val="445469"/>
                </a:solidFill>
              </a:rPr>
              <a:t>operations</a:t>
            </a:r>
            <a:r>
              <a:rPr lang="it-IT" dirty="0">
                <a:solidFill>
                  <a:srgbClr val="445469"/>
                </a:solidFill>
              </a:rPr>
              <a:t> and </a:t>
            </a:r>
            <a:r>
              <a:rPr lang="it-IT" dirty="0" err="1">
                <a:solidFill>
                  <a:srgbClr val="445469"/>
                </a:solidFill>
              </a:rPr>
              <a:t>predict</a:t>
            </a:r>
            <a:r>
              <a:rPr lang="it-IT" dirty="0">
                <a:solidFill>
                  <a:srgbClr val="445469"/>
                </a:solidFill>
              </a:rPr>
              <a:t> </a:t>
            </a:r>
            <a:r>
              <a:rPr lang="it-IT" dirty="0" err="1">
                <a:solidFill>
                  <a:srgbClr val="445469"/>
                </a:solidFill>
              </a:rPr>
              <a:t>frauds</a:t>
            </a:r>
            <a:r>
              <a:rPr lang="it-IT" dirty="0">
                <a:solidFill>
                  <a:srgbClr val="445469"/>
                </a:solidFill>
              </a:rPr>
              <a:t> to </a:t>
            </a:r>
            <a:r>
              <a:rPr lang="it-IT" dirty="0" err="1">
                <a:solidFill>
                  <a:srgbClr val="445469"/>
                </a:solidFill>
              </a:rPr>
              <a:t>save</a:t>
            </a:r>
            <a:r>
              <a:rPr lang="it-IT" dirty="0">
                <a:solidFill>
                  <a:srgbClr val="445469"/>
                </a:solidFill>
              </a:rPr>
              <a:t> 60M€/</a:t>
            </a:r>
            <a:r>
              <a:rPr lang="it-IT" dirty="0" err="1">
                <a:solidFill>
                  <a:srgbClr val="445469"/>
                </a:solidFill>
              </a:rPr>
              <a:t>year</a:t>
            </a:r>
            <a:endParaRPr lang="en-US" dirty="0">
              <a:solidFill>
                <a:srgbClr val="445469"/>
              </a:solidFill>
            </a:endParaRPr>
          </a:p>
        </p:txBody>
      </p:sp>
      <p:sp>
        <p:nvSpPr>
          <p:cNvPr id="5" name="Text Placeholder 4">
            <a:extLst>
              <a:ext uri="{FF2B5EF4-FFF2-40B4-BE49-F238E27FC236}">
                <a16:creationId xmlns="" xmlns:a16="http://schemas.microsoft.com/office/drawing/2014/main" id="{C9033741-5FAD-42B0-9A43-AE72E0BB2C49}"/>
              </a:ext>
            </a:extLst>
          </p:cNvPr>
          <p:cNvSpPr>
            <a:spLocks noGrp="1"/>
          </p:cNvSpPr>
          <p:nvPr>
            <p:ph type="body" sz="quarter" idx="11"/>
          </p:nvPr>
        </p:nvSpPr>
        <p:spPr/>
        <p:txBody>
          <a:bodyPr>
            <a:normAutofit/>
          </a:bodyPr>
          <a:lstStyle/>
          <a:p>
            <a:pPr marL="0" indent="0">
              <a:buNone/>
            </a:pPr>
            <a:r>
              <a:rPr lang="it-IT" dirty="0"/>
              <a:t>Real life – </a:t>
            </a:r>
            <a:r>
              <a:rPr lang="it-IT" dirty="0" err="1">
                <a:solidFill>
                  <a:srgbClr val="E96B56"/>
                </a:solidFill>
              </a:rPr>
              <a:t>Finding</a:t>
            </a:r>
            <a:r>
              <a:rPr lang="it-IT" dirty="0">
                <a:solidFill>
                  <a:srgbClr val="E96B56"/>
                </a:solidFill>
              </a:rPr>
              <a:t> </a:t>
            </a:r>
            <a:r>
              <a:rPr lang="it-IT" dirty="0" err="1">
                <a:solidFill>
                  <a:srgbClr val="E96B56"/>
                </a:solidFill>
              </a:rPr>
              <a:t>Anomalies</a:t>
            </a:r>
            <a:r>
              <a:rPr lang="it-IT" dirty="0">
                <a:solidFill>
                  <a:srgbClr val="E96B56"/>
                </a:solidFill>
              </a:rPr>
              <a:t> over </a:t>
            </a:r>
            <a:r>
              <a:rPr lang="it-IT" dirty="0" err="1">
                <a:solidFill>
                  <a:srgbClr val="E96B56"/>
                </a:solidFill>
              </a:rPr>
              <a:t>inventory</a:t>
            </a:r>
            <a:endParaRPr lang="it-IT" dirty="0">
              <a:solidFill>
                <a:srgbClr val="E96B56"/>
              </a:solidFill>
            </a:endParaRPr>
          </a:p>
        </p:txBody>
      </p:sp>
    </p:spTree>
    <p:extLst>
      <p:ext uri="{BB962C8B-B14F-4D97-AF65-F5344CB8AC3E}">
        <p14:creationId xmlns:p14="http://schemas.microsoft.com/office/powerpoint/2010/main" val="20024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5" grpId="0" animBg="1"/>
      <p:bldP spid="9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173E71D-88C3-4270-AFCF-4183110892C0}"/>
              </a:ext>
            </a:extLst>
          </p:cNvPr>
          <p:cNvSpPr>
            <a:spLocks noGrp="1"/>
          </p:cNvSpPr>
          <p:nvPr>
            <p:ph idx="1"/>
          </p:nvPr>
        </p:nvSpPr>
        <p:spPr/>
        <p:txBody>
          <a:bodyPr>
            <a:normAutofit/>
          </a:bodyPr>
          <a:lstStyle/>
          <a:p>
            <a:pPr marL="0" indent="0">
              <a:buNone/>
            </a:pPr>
            <a:r>
              <a:rPr lang="en-US" dirty="0"/>
              <a:t>Architectural Style </a:t>
            </a:r>
            <a:r>
              <a:rPr lang="en-US" b="1" dirty="0">
                <a:solidFill>
                  <a:srgbClr val="E96B56"/>
                </a:solidFill>
              </a:rPr>
              <a:t>encapsulates</a:t>
            </a:r>
            <a:r>
              <a:rPr lang="en-US" dirty="0"/>
              <a:t> important decisions about elements and emphasizes important constraints on them and their relationships.</a:t>
            </a:r>
          </a:p>
          <a:p>
            <a:pPr marL="0" indent="0">
              <a:buNone/>
            </a:pPr>
            <a:r>
              <a:rPr lang="en-US" dirty="0"/>
              <a:t>We can use Architecture Style both to </a:t>
            </a:r>
            <a:r>
              <a:rPr lang="en-US" b="1" dirty="0">
                <a:solidFill>
                  <a:srgbClr val="E96B56"/>
                </a:solidFill>
              </a:rPr>
              <a:t>constrain</a:t>
            </a:r>
            <a:r>
              <a:rPr lang="en-US" dirty="0"/>
              <a:t> the architecture and to </a:t>
            </a:r>
            <a:r>
              <a:rPr lang="en-US" b="1" dirty="0">
                <a:solidFill>
                  <a:srgbClr val="E96B56"/>
                </a:solidFill>
              </a:rPr>
              <a:t>coordinate</a:t>
            </a:r>
            <a:r>
              <a:rPr lang="en-US" dirty="0"/>
              <a:t> cooperating architects. </a:t>
            </a:r>
          </a:p>
          <a:p>
            <a:pPr marL="0" indent="0">
              <a:buNone/>
            </a:pPr>
            <a:r>
              <a:rPr lang="en-US" dirty="0"/>
              <a:t>Moreover, style </a:t>
            </a:r>
            <a:r>
              <a:rPr lang="en-US" b="1" dirty="0">
                <a:solidFill>
                  <a:srgbClr val="E96B56"/>
                </a:solidFill>
              </a:rPr>
              <a:t>embodies</a:t>
            </a:r>
            <a:r>
              <a:rPr lang="en-US" dirty="0"/>
              <a:t> those decisions that suffer </a:t>
            </a:r>
            <a:r>
              <a:rPr lang="en-US" b="1" dirty="0">
                <a:solidFill>
                  <a:srgbClr val="E96B56"/>
                </a:solidFill>
              </a:rPr>
              <a:t>erosion and drift</a:t>
            </a:r>
            <a:r>
              <a:rPr lang="en-US" dirty="0"/>
              <a:t>: an emphasis on it as a constraint on the architecture provides a visibility to certain aspects of the architecture so that violations of those aspects and insensitivity to them will be more obvious. </a:t>
            </a:r>
          </a:p>
        </p:txBody>
      </p:sp>
      <p:sp>
        <p:nvSpPr>
          <p:cNvPr id="3" name="Text Placeholder 2">
            <a:extLst>
              <a:ext uri="{FF2B5EF4-FFF2-40B4-BE49-F238E27FC236}">
                <a16:creationId xmlns="" xmlns:a16="http://schemas.microsoft.com/office/drawing/2014/main" id="{4D9B016D-D22E-486A-9CA4-7C830BD1398A}"/>
              </a:ext>
            </a:extLst>
          </p:cNvPr>
          <p:cNvSpPr>
            <a:spLocks noGrp="1"/>
          </p:cNvSpPr>
          <p:nvPr>
            <p:ph type="body" sz="quarter" idx="11"/>
          </p:nvPr>
        </p:nvSpPr>
        <p:spPr/>
        <p:txBody>
          <a:bodyPr/>
          <a:lstStyle/>
          <a:p>
            <a:pPr marL="0" indent="0">
              <a:buNone/>
            </a:pPr>
            <a:r>
              <a:rPr lang="it-IT" dirty="0"/>
              <a:t>Architecture Style</a:t>
            </a:r>
            <a:endParaRPr lang="en-US" dirty="0"/>
          </a:p>
        </p:txBody>
      </p:sp>
    </p:spTree>
    <p:extLst>
      <p:ext uri="{BB962C8B-B14F-4D97-AF65-F5344CB8AC3E}">
        <p14:creationId xmlns:p14="http://schemas.microsoft.com/office/powerpoint/2010/main" val="13201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23260A4-7F1B-45DF-87C5-10384176CE55}"/>
              </a:ext>
            </a:extLst>
          </p:cNvPr>
          <p:cNvSpPr>
            <a:spLocks noGrp="1"/>
          </p:cNvSpPr>
          <p:nvPr>
            <p:ph idx="1"/>
          </p:nvPr>
        </p:nvSpPr>
        <p:spPr/>
        <p:txBody>
          <a:bodyPr>
            <a:normAutofit fontScale="85000" lnSpcReduction="20000"/>
          </a:bodyPr>
          <a:lstStyle/>
          <a:p>
            <a:pPr marL="514350" indent="-514350">
              <a:buFont typeface="+mj-lt"/>
              <a:buAutoNum type="arabicPeriod"/>
            </a:pPr>
            <a:r>
              <a:rPr lang="it-IT" b="1" i="1" dirty="0"/>
              <a:t>1990 - Common Object </a:t>
            </a:r>
            <a:r>
              <a:rPr lang="it-IT" b="1" i="1" dirty="0" err="1"/>
              <a:t>Request</a:t>
            </a:r>
            <a:r>
              <a:rPr lang="it-IT" b="1" i="1" dirty="0"/>
              <a:t> Broker Architecture - CORBA</a:t>
            </a:r>
            <a:r>
              <a:rPr lang="it-IT" i="1" dirty="0"/>
              <a:t/>
            </a:r>
            <a:br>
              <a:rPr lang="it-IT" i="1" dirty="0"/>
            </a:br>
            <a:r>
              <a:rPr lang="en-US" i="1" dirty="0"/>
              <a:t>“Framework to allow objects hosted in different systems to make remote procedures call via a computer network using an Object Request Broker which marshals and serializes these requests”</a:t>
            </a:r>
          </a:p>
          <a:p>
            <a:pPr marL="514350" indent="-514350">
              <a:buFont typeface="+mj-lt"/>
              <a:buAutoNum type="arabicPeriod"/>
            </a:pPr>
            <a:r>
              <a:rPr lang="it-IT" b="1" dirty="0"/>
              <a:t>2003 - Service </a:t>
            </a:r>
            <a:r>
              <a:rPr lang="it-IT" b="1" dirty="0" err="1"/>
              <a:t>Oriented</a:t>
            </a:r>
            <a:r>
              <a:rPr lang="it-IT" b="1" dirty="0"/>
              <a:t> Architecture - SOA</a:t>
            </a:r>
            <a:r>
              <a:rPr lang="en-US" b="1" dirty="0"/>
              <a:t/>
            </a:r>
            <a:br>
              <a:rPr lang="en-US" b="1" dirty="0"/>
            </a:br>
            <a:r>
              <a:rPr lang="en-US" i="1" dirty="0"/>
              <a:t>“Framework for integrating business processes and supporting IT infrastructure as secure, standardized components—services—that can be reused and combined to address changing business priorities” </a:t>
            </a:r>
            <a:r>
              <a:rPr lang="en-US" dirty="0" err="1"/>
              <a:t>Bieberstein</a:t>
            </a:r>
            <a:r>
              <a:rPr lang="en-US" dirty="0"/>
              <a:t>, Bose et al. 2005</a:t>
            </a:r>
          </a:p>
          <a:p>
            <a:pPr marL="914400" lvl="1" indent="-457200">
              <a:buFont typeface="+mj-lt"/>
              <a:buAutoNum type="arabicPeriod"/>
            </a:pPr>
            <a:r>
              <a:rPr lang="en-US" i="1" dirty="0"/>
              <a:t>2012 – Microservices</a:t>
            </a:r>
          </a:p>
          <a:p>
            <a:pPr marL="514350" indent="-514350">
              <a:buFont typeface="+mj-lt"/>
              <a:buAutoNum type="arabicPeriod"/>
            </a:pPr>
            <a:r>
              <a:rPr lang="it-IT" b="1" i="1" dirty="0"/>
              <a:t>2004 - Message </a:t>
            </a:r>
            <a:r>
              <a:rPr lang="it-IT" b="1" i="1" dirty="0" err="1"/>
              <a:t>Oriented</a:t>
            </a:r>
            <a:r>
              <a:rPr lang="it-IT" b="1" i="1" dirty="0"/>
              <a:t> Architecture - MOM</a:t>
            </a:r>
            <a:r>
              <a:rPr lang="it-IT" i="1" dirty="0"/>
              <a:t/>
            </a:r>
            <a:br>
              <a:rPr lang="it-IT" i="1" dirty="0"/>
            </a:br>
            <a:r>
              <a:rPr lang="en-US" i="1" dirty="0"/>
              <a:t>“Framework to allow objects hosted in different systems to send messages via a computer network using a Message Broker to distribute Applications modules over heterogeneous platform”</a:t>
            </a:r>
          </a:p>
          <a:p>
            <a:pPr marL="514350" indent="-514350">
              <a:buFont typeface="+mj-lt"/>
              <a:buAutoNum type="arabicPeriod"/>
            </a:pPr>
            <a:r>
              <a:rPr lang="en-US" i="1" dirty="0"/>
              <a:t>…</a:t>
            </a:r>
          </a:p>
          <a:p>
            <a:pPr marL="514350" indent="-514350">
              <a:buFont typeface="+mj-lt"/>
              <a:buAutoNum type="arabicPeriod"/>
            </a:pPr>
            <a:endParaRPr lang="en-US" i="1" dirty="0"/>
          </a:p>
        </p:txBody>
      </p:sp>
      <p:sp>
        <p:nvSpPr>
          <p:cNvPr id="3" name="Text Placeholder 2">
            <a:extLst>
              <a:ext uri="{FF2B5EF4-FFF2-40B4-BE49-F238E27FC236}">
                <a16:creationId xmlns="" xmlns:a16="http://schemas.microsoft.com/office/drawing/2014/main" id="{A61BE999-A49B-440A-A918-DD408EF8D1D8}"/>
              </a:ext>
            </a:extLst>
          </p:cNvPr>
          <p:cNvSpPr>
            <a:spLocks noGrp="1"/>
          </p:cNvSpPr>
          <p:nvPr>
            <p:ph type="body" sz="quarter" idx="11"/>
          </p:nvPr>
        </p:nvSpPr>
        <p:spPr/>
        <p:txBody>
          <a:bodyPr>
            <a:normAutofit/>
          </a:bodyPr>
          <a:lstStyle/>
          <a:p>
            <a:pPr marL="0" indent="0">
              <a:buNone/>
            </a:pPr>
            <a:r>
              <a:rPr lang="it-IT" dirty="0"/>
              <a:t>Enterprise </a:t>
            </a:r>
            <a:r>
              <a:rPr lang="it-IT"/>
              <a:t>Architecture Styles</a:t>
            </a:r>
            <a:endParaRPr lang="en-US" dirty="0"/>
          </a:p>
        </p:txBody>
      </p:sp>
    </p:spTree>
    <p:extLst>
      <p:ext uri="{BB962C8B-B14F-4D97-AF65-F5344CB8AC3E}">
        <p14:creationId xmlns:p14="http://schemas.microsoft.com/office/powerpoint/2010/main" val="34714254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 xmlns:a16="http://schemas.microsoft.com/office/drawing/2014/main" id="{3A5DCDCD-44CC-4DAF-ABA0-ECB9E3E985E5}"/>
              </a:ext>
            </a:extLst>
          </p:cNvPr>
          <p:cNvSpPr>
            <a:spLocks noGrp="1"/>
          </p:cNvSpPr>
          <p:nvPr>
            <p:ph idx="1"/>
          </p:nvPr>
        </p:nvSpPr>
        <p:spPr/>
        <p:txBody>
          <a:bodyPr>
            <a:normAutofit fontScale="47500" lnSpcReduction="20000"/>
          </a:bodyPr>
          <a:lstStyle/>
          <a:p>
            <a:r>
              <a:rPr lang="en-US" b="1" dirty="0"/>
              <a:t>Object Request Broker</a:t>
            </a:r>
            <a:r>
              <a:rPr lang="en-US" dirty="0"/>
              <a:t> - enables objects to transparently make and receive requests and responses in a distributed environment. It is the foundation for building applications from distributed objects and for interoperability between applications in hetero- and homogeneous environments. The architecture and specifications of the Object Request Broker are described in this manual. </a:t>
            </a:r>
          </a:p>
          <a:p>
            <a:r>
              <a:rPr lang="en-US" b="1" dirty="0"/>
              <a:t>Object Services</a:t>
            </a:r>
            <a:r>
              <a:rPr lang="en-US" dirty="0"/>
              <a:t> - a collection of services (interfaces and objects) that support basic functions for using and implementing objects. Services are necessary to construct any distributed application and are always independent of application domains. For example, the Life Cycle Service defines conventions for creating, deleting, copying, and moving objects; it does not dictate how the objects are implemented in an application. Specifications for Object Services are contained in </a:t>
            </a:r>
            <a:r>
              <a:rPr lang="en-US" dirty="0" err="1"/>
              <a:t>CORBAservices</a:t>
            </a:r>
            <a:r>
              <a:rPr lang="en-US" dirty="0"/>
              <a:t>: Common Object Services Specification. </a:t>
            </a:r>
          </a:p>
          <a:p>
            <a:r>
              <a:rPr lang="en-US" b="1" dirty="0"/>
              <a:t>Common Facilities</a:t>
            </a:r>
            <a:r>
              <a:rPr lang="en-US" dirty="0"/>
              <a:t> - a collection of services that many applications may share, but which are not as fundamental as the Object Services. For instance, a system management or electronic mail facility could be classified as a common facility. Information about Common Facilities will be contained in </a:t>
            </a:r>
            <a:r>
              <a:rPr lang="en-US" dirty="0" err="1"/>
              <a:t>CORBAfacilities</a:t>
            </a:r>
            <a:r>
              <a:rPr lang="en-US" dirty="0"/>
              <a:t>: Common Facilities Architecture. </a:t>
            </a:r>
          </a:p>
          <a:p>
            <a:r>
              <a:rPr lang="en-US" b="1" dirty="0"/>
              <a:t>Application Objects</a:t>
            </a:r>
            <a:r>
              <a:rPr lang="en-US" dirty="0"/>
              <a:t> - products of vendors or in-house development group(s) that control their interfaces. Application Objects correspond to the traditional notion of applications, so they are not standardized by OMG. Instead, Application Objects constitute the uppermost layer of the Reference Model.</a:t>
            </a:r>
          </a:p>
        </p:txBody>
      </p:sp>
      <p:pic>
        <p:nvPicPr>
          <p:cNvPr id="36" name="Picture Placeholder 35">
            <a:extLst>
              <a:ext uri="{FF2B5EF4-FFF2-40B4-BE49-F238E27FC236}">
                <a16:creationId xmlns="" xmlns:a16="http://schemas.microsoft.com/office/drawing/2014/main" id="{884D19B6-09EE-4E5D-9E25-7C89169BD7A2}"/>
              </a:ext>
            </a:extLst>
          </p:cNvPr>
          <p:cNvPicPr>
            <a:picLocks noGrp="1" noChangeAspect="1"/>
          </p:cNvPicPr>
          <p:nvPr>
            <p:ph type="pic" sz="quarter" idx="12"/>
          </p:nvPr>
        </p:nvPicPr>
        <p:blipFill>
          <a:blip r:embed="rId2"/>
          <a:srcRect l="47" r="47"/>
          <a:stretch>
            <a:fillRect/>
          </a:stretch>
        </p:blipFill>
        <p:spPr>
          <a:prstGeom prst="rect">
            <a:avLst/>
          </a:prstGeom>
        </p:spPr>
      </p:pic>
      <p:sp>
        <p:nvSpPr>
          <p:cNvPr id="9" name="Text Placeholder 8">
            <a:extLst>
              <a:ext uri="{FF2B5EF4-FFF2-40B4-BE49-F238E27FC236}">
                <a16:creationId xmlns="" xmlns:a16="http://schemas.microsoft.com/office/drawing/2014/main" id="{3A8F37E4-8516-4D07-844A-C09A73334670}"/>
              </a:ext>
            </a:extLst>
          </p:cNvPr>
          <p:cNvSpPr>
            <a:spLocks noGrp="1"/>
          </p:cNvSpPr>
          <p:nvPr>
            <p:ph type="body" sz="quarter" idx="11"/>
          </p:nvPr>
        </p:nvSpPr>
        <p:spPr/>
        <p:txBody>
          <a:bodyPr/>
          <a:lstStyle/>
          <a:p>
            <a:pPr marL="0" indent="0">
              <a:buNone/>
            </a:pPr>
            <a:r>
              <a:rPr lang="it-IT" dirty="0"/>
              <a:t>CORBA Model</a:t>
            </a:r>
            <a:endParaRPr lang="en-US" dirty="0"/>
          </a:p>
        </p:txBody>
      </p:sp>
    </p:spTree>
    <p:extLst>
      <p:ext uri="{BB962C8B-B14F-4D97-AF65-F5344CB8AC3E}">
        <p14:creationId xmlns:p14="http://schemas.microsoft.com/office/powerpoint/2010/main" val="41025541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 xmlns:a16="http://schemas.microsoft.com/office/drawing/2014/main" id="{3A5DCDCD-44CC-4DAF-ABA0-ECB9E3E985E5}"/>
              </a:ext>
            </a:extLst>
          </p:cNvPr>
          <p:cNvSpPr>
            <a:spLocks noGrp="1"/>
          </p:cNvSpPr>
          <p:nvPr>
            <p:ph idx="1"/>
          </p:nvPr>
        </p:nvSpPr>
        <p:spPr/>
        <p:txBody>
          <a:bodyPr>
            <a:normAutofit fontScale="62500" lnSpcReduction="20000"/>
          </a:bodyPr>
          <a:lstStyle/>
          <a:p>
            <a:r>
              <a:rPr lang="it-IT" b="1" dirty="0"/>
              <a:t>Service </a:t>
            </a:r>
            <a:r>
              <a:rPr lang="it-IT" dirty="0"/>
              <a:t>– core building </a:t>
            </a:r>
            <a:r>
              <a:rPr lang="it-IT" dirty="0" err="1"/>
              <a:t>blocks</a:t>
            </a:r>
            <a:r>
              <a:rPr lang="it-IT" dirty="0"/>
              <a:t> of </a:t>
            </a:r>
            <a:r>
              <a:rPr lang="it-IT" dirty="0" err="1"/>
              <a:t>any</a:t>
            </a:r>
            <a:r>
              <a:rPr lang="it-IT" dirty="0"/>
              <a:t> SOA </a:t>
            </a:r>
            <a:r>
              <a:rPr lang="it-IT" dirty="0" err="1"/>
              <a:t>implementation</a:t>
            </a:r>
            <a:r>
              <a:rPr lang="it-IT" dirty="0"/>
              <a:t>. </a:t>
            </a:r>
            <a:r>
              <a:rPr lang="it-IT" dirty="0" err="1"/>
              <a:t>It</a:t>
            </a:r>
            <a:r>
              <a:rPr lang="it-IT" dirty="0"/>
              <a:t> </a:t>
            </a:r>
            <a:r>
              <a:rPr lang="it-IT" dirty="0" err="1"/>
              <a:t>is</a:t>
            </a:r>
            <a:r>
              <a:rPr lang="it-IT" dirty="0"/>
              <a:t> </a:t>
            </a:r>
            <a:r>
              <a:rPr lang="it-IT" dirty="0" err="1"/>
              <a:t>defined</a:t>
            </a:r>
            <a:r>
              <a:rPr lang="it-IT" dirty="0"/>
              <a:t> </a:t>
            </a:r>
            <a:r>
              <a:rPr lang="it-IT" dirty="0" err="1"/>
              <a:t>through</a:t>
            </a:r>
            <a:r>
              <a:rPr lang="it-IT" dirty="0"/>
              <a:t> a Service Name and Service </a:t>
            </a:r>
            <a:r>
              <a:rPr lang="it-IT" dirty="0" err="1"/>
              <a:t>Description</a:t>
            </a:r>
            <a:r>
              <a:rPr lang="it-IT" dirty="0"/>
              <a:t> </a:t>
            </a:r>
            <a:r>
              <a:rPr lang="it-IT" dirty="0" err="1"/>
              <a:t>outside</a:t>
            </a:r>
            <a:r>
              <a:rPr lang="it-IT" dirty="0"/>
              <a:t> the Service </a:t>
            </a:r>
            <a:r>
              <a:rPr lang="it-IT" dirty="0" err="1"/>
              <a:t>implementation</a:t>
            </a:r>
            <a:r>
              <a:rPr lang="it-IT" dirty="0"/>
              <a:t> </a:t>
            </a:r>
            <a:r>
              <a:rPr lang="it-IT" dirty="0" err="1"/>
              <a:t>itself</a:t>
            </a:r>
            <a:r>
              <a:rPr lang="it-IT" dirty="0"/>
              <a:t>. A Message In can be </a:t>
            </a:r>
            <a:r>
              <a:rPr lang="it-IT" dirty="0" err="1"/>
              <a:t>used</a:t>
            </a:r>
            <a:r>
              <a:rPr lang="it-IT" dirty="0"/>
              <a:t> to pass </a:t>
            </a:r>
            <a:r>
              <a:rPr lang="it-IT" dirty="0" err="1"/>
              <a:t>configuration</a:t>
            </a:r>
            <a:r>
              <a:rPr lang="it-IT" dirty="0"/>
              <a:t> </a:t>
            </a:r>
            <a:r>
              <a:rPr lang="it-IT" dirty="0" err="1"/>
              <a:t>at</a:t>
            </a:r>
            <a:r>
              <a:rPr lang="it-IT" dirty="0"/>
              <a:t> </a:t>
            </a:r>
            <a:r>
              <a:rPr lang="it-IT" dirty="0" err="1"/>
              <a:t>run</a:t>
            </a:r>
            <a:r>
              <a:rPr lang="it-IT" dirty="0"/>
              <a:t> time, </a:t>
            </a:r>
            <a:r>
              <a:rPr lang="it-IT" dirty="0" err="1"/>
              <a:t>even</a:t>
            </a:r>
            <a:r>
              <a:rPr lang="it-IT" dirty="0"/>
              <a:t> DLL, and a Message Out </a:t>
            </a:r>
            <a:r>
              <a:rPr lang="it-IT" dirty="0" err="1"/>
              <a:t>is</a:t>
            </a:r>
            <a:r>
              <a:rPr lang="it-IT" dirty="0"/>
              <a:t> </a:t>
            </a:r>
            <a:r>
              <a:rPr lang="it-IT" dirty="0" err="1"/>
              <a:t>used</a:t>
            </a:r>
            <a:r>
              <a:rPr lang="it-IT" dirty="0"/>
              <a:t> to </a:t>
            </a:r>
            <a:r>
              <a:rPr lang="it-IT" dirty="0" err="1"/>
              <a:t>give</a:t>
            </a:r>
            <a:r>
              <a:rPr lang="it-IT" dirty="0"/>
              <a:t> back the </a:t>
            </a:r>
            <a:r>
              <a:rPr lang="it-IT" dirty="0" err="1"/>
              <a:t>execution</a:t>
            </a:r>
            <a:r>
              <a:rPr lang="it-IT" dirty="0"/>
              <a:t> status.</a:t>
            </a:r>
            <a:endParaRPr lang="en-US" dirty="0"/>
          </a:p>
          <a:p>
            <a:r>
              <a:rPr lang="en-US" b="1" dirty="0"/>
              <a:t>Enterprise Service Bus </a:t>
            </a:r>
            <a:r>
              <a:rPr lang="en-US" dirty="0"/>
              <a:t>–  high-level protocol communication system between mutually interacting software applications in a SOA.</a:t>
            </a:r>
          </a:p>
          <a:p>
            <a:r>
              <a:rPr lang="it-IT" b="1" dirty="0"/>
              <a:t>Service Broker </a:t>
            </a:r>
            <a:r>
              <a:rPr lang="it-IT" dirty="0"/>
              <a:t>– agent </a:t>
            </a:r>
            <a:r>
              <a:rPr lang="it-IT" dirty="0" err="1"/>
              <a:t>able</a:t>
            </a:r>
            <a:r>
              <a:rPr lang="it-IT" dirty="0"/>
              <a:t> to </a:t>
            </a:r>
            <a:r>
              <a:rPr lang="it-IT" dirty="0" err="1"/>
              <a:t>submit</a:t>
            </a:r>
            <a:r>
              <a:rPr lang="it-IT" dirty="0"/>
              <a:t> </a:t>
            </a:r>
            <a:r>
              <a:rPr lang="it-IT" dirty="0" err="1"/>
              <a:t>any</a:t>
            </a:r>
            <a:r>
              <a:rPr lang="it-IT" dirty="0"/>
              <a:t> service to the </a:t>
            </a:r>
            <a:r>
              <a:rPr lang="it-IT" dirty="0" err="1"/>
              <a:t>right</a:t>
            </a:r>
            <a:r>
              <a:rPr lang="it-IT" dirty="0"/>
              <a:t> </a:t>
            </a:r>
            <a:r>
              <a:rPr lang="it-IT" dirty="0" err="1"/>
              <a:t>application</a:t>
            </a:r>
            <a:r>
              <a:rPr lang="it-IT" dirty="0"/>
              <a:t> server to be </a:t>
            </a:r>
            <a:r>
              <a:rPr lang="it-IT" dirty="0" err="1"/>
              <a:t>executed</a:t>
            </a:r>
            <a:r>
              <a:rPr lang="it-IT" dirty="0"/>
              <a:t>. </a:t>
            </a:r>
            <a:r>
              <a:rPr lang="it-IT" dirty="0" err="1"/>
              <a:t>It</a:t>
            </a:r>
            <a:r>
              <a:rPr lang="it-IT" dirty="0"/>
              <a:t> </a:t>
            </a:r>
            <a:r>
              <a:rPr lang="it-IT" dirty="0" err="1"/>
              <a:t>is</a:t>
            </a:r>
            <a:r>
              <a:rPr lang="it-IT" dirty="0"/>
              <a:t> </a:t>
            </a:r>
            <a:r>
              <a:rPr lang="it-IT" dirty="0" err="1"/>
              <a:t>both</a:t>
            </a:r>
            <a:r>
              <a:rPr lang="it-IT" dirty="0"/>
              <a:t> </a:t>
            </a:r>
            <a:r>
              <a:rPr lang="it-IT" dirty="0" err="1"/>
              <a:t>technology</a:t>
            </a:r>
            <a:r>
              <a:rPr lang="it-IT" dirty="0"/>
              <a:t> and </a:t>
            </a:r>
            <a:r>
              <a:rPr lang="it-IT" dirty="0" err="1"/>
              <a:t>implementation</a:t>
            </a:r>
            <a:r>
              <a:rPr lang="it-IT" dirty="0"/>
              <a:t> </a:t>
            </a:r>
            <a:r>
              <a:rPr lang="it-IT" dirty="0" err="1"/>
              <a:t>agnostic</a:t>
            </a:r>
            <a:r>
              <a:rPr lang="it-IT" dirty="0"/>
              <a:t>. </a:t>
            </a:r>
            <a:r>
              <a:rPr lang="it-IT" dirty="0" err="1"/>
              <a:t>It</a:t>
            </a:r>
            <a:r>
              <a:rPr lang="it-IT" dirty="0"/>
              <a:t> </a:t>
            </a:r>
            <a:r>
              <a:rPr lang="it-IT" dirty="0" err="1"/>
              <a:t>is</a:t>
            </a:r>
            <a:r>
              <a:rPr lang="it-IT" dirty="0"/>
              <a:t> </a:t>
            </a:r>
            <a:r>
              <a:rPr lang="it-IT" dirty="0" err="1"/>
              <a:t>able</a:t>
            </a:r>
            <a:r>
              <a:rPr lang="it-IT" dirty="0"/>
              <a:t> to </a:t>
            </a:r>
            <a:r>
              <a:rPr lang="it-IT" dirty="0" err="1"/>
              <a:t>execute</a:t>
            </a:r>
            <a:r>
              <a:rPr lang="it-IT" dirty="0"/>
              <a:t> a Service </a:t>
            </a:r>
            <a:r>
              <a:rPr lang="it-IT" dirty="0" err="1"/>
              <a:t>having</a:t>
            </a:r>
            <a:r>
              <a:rPr lang="it-IT" dirty="0"/>
              <a:t> just the knowledge </a:t>
            </a:r>
            <a:r>
              <a:rPr lang="it-IT" dirty="0" err="1"/>
              <a:t>about</a:t>
            </a:r>
            <a:r>
              <a:rPr lang="it-IT" dirty="0"/>
              <a:t> </a:t>
            </a:r>
            <a:r>
              <a:rPr lang="it-IT" dirty="0" err="1"/>
              <a:t>its</a:t>
            </a:r>
            <a:r>
              <a:rPr lang="it-IT" dirty="0"/>
              <a:t> name and the Message In</a:t>
            </a:r>
          </a:p>
          <a:p>
            <a:r>
              <a:rPr lang="it-IT" b="1" dirty="0"/>
              <a:t>Service Queue </a:t>
            </a:r>
            <a:r>
              <a:rPr lang="it-IT" dirty="0"/>
              <a:t>– Queue - </a:t>
            </a:r>
            <a:r>
              <a:rPr lang="it-IT" dirty="0" err="1"/>
              <a:t>technically</a:t>
            </a:r>
            <a:r>
              <a:rPr lang="it-IT" dirty="0"/>
              <a:t> a </a:t>
            </a:r>
            <a:r>
              <a:rPr lang="it-IT" dirty="0" err="1"/>
              <a:t>table</a:t>
            </a:r>
            <a:r>
              <a:rPr lang="it-IT" dirty="0"/>
              <a:t> - </a:t>
            </a:r>
            <a:r>
              <a:rPr lang="it-IT" dirty="0" err="1"/>
              <a:t>where</a:t>
            </a:r>
            <a:r>
              <a:rPr lang="it-IT" dirty="0"/>
              <a:t> the status of </a:t>
            </a:r>
            <a:r>
              <a:rPr lang="it-IT" dirty="0" err="1"/>
              <a:t>each</a:t>
            </a:r>
            <a:r>
              <a:rPr lang="it-IT" dirty="0"/>
              <a:t> service can be </a:t>
            </a:r>
            <a:r>
              <a:rPr lang="it-IT" dirty="0" err="1"/>
              <a:t>checked</a:t>
            </a:r>
            <a:r>
              <a:rPr lang="it-IT" dirty="0"/>
              <a:t>. </a:t>
            </a:r>
            <a:r>
              <a:rPr lang="it-IT" dirty="0" err="1"/>
              <a:t>It</a:t>
            </a:r>
            <a:r>
              <a:rPr lang="it-IT" dirty="0"/>
              <a:t> </a:t>
            </a:r>
            <a:r>
              <a:rPr lang="it-IT" dirty="0" err="1"/>
              <a:t>could</a:t>
            </a:r>
            <a:r>
              <a:rPr lang="it-IT" dirty="0"/>
              <a:t> be </a:t>
            </a:r>
            <a:r>
              <a:rPr lang="it-IT" dirty="0" err="1"/>
              <a:t>used</a:t>
            </a:r>
            <a:r>
              <a:rPr lang="it-IT" dirty="0"/>
              <a:t> to </a:t>
            </a:r>
            <a:r>
              <a:rPr lang="it-IT" dirty="0" err="1"/>
              <a:t>run</a:t>
            </a:r>
            <a:r>
              <a:rPr lang="it-IT" dirty="0"/>
              <a:t> </a:t>
            </a:r>
            <a:r>
              <a:rPr lang="it-IT" dirty="0" err="1"/>
              <a:t>syncronous</a:t>
            </a:r>
            <a:r>
              <a:rPr lang="it-IT" dirty="0"/>
              <a:t> and </a:t>
            </a:r>
            <a:r>
              <a:rPr lang="it-IT" dirty="0" err="1"/>
              <a:t>asyncronous</a:t>
            </a:r>
            <a:r>
              <a:rPr lang="it-IT" dirty="0"/>
              <a:t> services. Service Broker can </a:t>
            </a:r>
            <a:r>
              <a:rPr lang="it-IT" dirty="0" err="1"/>
              <a:t>read</a:t>
            </a:r>
            <a:r>
              <a:rPr lang="it-IT" dirty="0"/>
              <a:t> </a:t>
            </a:r>
            <a:r>
              <a:rPr lang="it-IT" dirty="0" err="1"/>
              <a:t>this</a:t>
            </a:r>
            <a:r>
              <a:rPr lang="it-IT" dirty="0"/>
              <a:t> </a:t>
            </a:r>
            <a:r>
              <a:rPr lang="it-IT" dirty="0" err="1"/>
              <a:t>queue</a:t>
            </a:r>
            <a:r>
              <a:rPr lang="it-IT" dirty="0"/>
              <a:t> with </a:t>
            </a:r>
            <a:r>
              <a:rPr lang="it-IT" dirty="0" err="1"/>
              <a:t>different</a:t>
            </a:r>
            <a:r>
              <a:rPr lang="it-IT" dirty="0"/>
              <a:t> strategies and </a:t>
            </a:r>
            <a:r>
              <a:rPr lang="it-IT" dirty="0" err="1"/>
              <a:t>dequeue</a:t>
            </a:r>
            <a:r>
              <a:rPr lang="it-IT" dirty="0"/>
              <a:t> </a:t>
            </a:r>
            <a:r>
              <a:rPr lang="it-IT" dirty="0" err="1"/>
              <a:t>it</a:t>
            </a:r>
            <a:r>
              <a:rPr lang="it-IT" dirty="0"/>
              <a:t>.</a:t>
            </a:r>
            <a:endParaRPr lang="en-US" dirty="0"/>
          </a:p>
        </p:txBody>
      </p:sp>
      <p:pic>
        <p:nvPicPr>
          <p:cNvPr id="67" name="Picture Placeholder 66">
            <a:extLst>
              <a:ext uri="{FF2B5EF4-FFF2-40B4-BE49-F238E27FC236}">
                <a16:creationId xmlns="" xmlns:a16="http://schemas.microsoft.com/office/drawing/2014/main" id="{0B6005E3-A6F2-49CF-BA06-728E04A3FA22}"/>
              </a:ext>
            </a:extLst>
          </p:cNvPr>
          <p:cNvPicPr>
            <a:picLocks noGrp="1" noChangeAspect="1"/>
          </p:cNvPicPr>
          <p:nvPr>
            <p:ph type="pic" sz="quarter" idx="12"/>
          </p:nvPr>
        </p:nvPicPr>
        <p:blipFill>
          <a:blip r:embed="rId2"/>
          <a:srcRect l="35" r="35"/>
          <a:stretch>
            <a:fillRect/>
          </a:stretch>
        </p:blipFill>
        <p:spPr>
          <a:prstGeom prst="rect">
            <a:avLst/>
          </a:prstGeom>
        </p:spPr>
      </p:pic>
      <p:sp>
        <p:nvSpPr>
          <p:cNvPr id="9" name="Text Placeholder 8">
            <a:extLst>
              <a:ext uri="{FF2B5EF4-FFF2-40B4-BE49-F238E27FC236}">
                <a16:creationId xmlns="" xmlns:a16="http://schemas.microsoft.com/office/drawing/2014/main" id="{3A8F37E4-8516-4D07-844A-C09A73334670}"/>
              </a:ext>
            </a:extLst>
          </p:cNvPr>
          <p:cNvSpPr>
            <a:spLocks noGrp="1"/>
          </p:cNvSpPr>
          <p:nvPr>
            <p:ph type="body" sz="quarter" idx="11"/>
          </p:nvPr>
        </p:nvSpPr>
        <p:spPr/>
        <p:txBody>
          <a:bodyPr/>
          <a:lstStyle/>
          <a:p>
            <a:pPr marL="0" indent="0">
              <a:buNone/>
            </a:pPr>
            <a:r>
              <a:rPr lang="it-IT" dirty="0"/>
              <a:t>SOA Model</a:t>
            </a:r>
            <a:endParaRPr lang="en-US" dirty="0"/>
          </a:p>
        </p:txBody>
      </p:sp>
    </p:spTree>
    <p:extLst>
      <p:ext uri="{BB962C8B-B14F-4D97-AF65-F5344CB8AC3E}">
        <p14:creationId xmlns:p14="http://schemas.microsoft.com/office/powerpoint/2010/main" val="6981132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001AA6D-1A69-41D1-9B92-FCB6AEE6B29A}"/>
              </a:ext>
            </a:extLst>
          </p:cNvPr>
          <p:cNvSpPr>
            <a:spLocks noGrp="1"/>
          </p:cNvSpPr>
          <p:nvPr>
            <p:ph idx="1"/>
          </p:nvPr>
        </p:nvSpPr>
        <p:spPr/>
        <p:txBody>
          <a:bodyPr/>
          <a:lstStyle/>
          <a:p>
            <a:pPr marL="0" indent="0">
              <a:buNone/>
            </a:pPr>
            <a:r>
              <a:rPr lang="en-US" i="1" dirty="0"/>
              <a:t>“Most systems work best if they are kept simple rather than made complicated; therefore, simplicity should be a key goal in design, and unnecessary complexity should be avoided”</a:t>
            </a:r>
            <a:endParaRPr lang="en-US" dirty="0"/>
          </a:p>
        </p:txBody>
      </p:sp>
      <p:sp>
        <p:nvSpPr>
          <p:cNvPr id="3" name="Text Placeholder 2">
            <a:extLst>
              <a:ext uri="{FF2B5EF4-FFF2-40B4-BE49-F238E27FC236}">
                <a16:creationId xmlns="" xmlns:a16="http://schemas.microsoft.com/office/drawing/2014/main" id="{68EA793C-456A-41F6-B0E8-2D20F97F2DF2}"/>
              </a:ext>
            </a:extLst>
          </p:cNvPr>
          <p:cNvSpPr>
            <a:spLocks noGrp="1"/>
          </p:cNvSpPr>
          <p:nvPr>
            <p:ph type="body" sz="quarter" idx="11"/>
          </p:nvPr>
        </p:nvSpPr>
        <p:spPr/>
        <p:txBody>
          <a:bodyPr>
            <a:normAutofit/>
          </a:bodyPr>
          <a:lstStyle/>
          <a:p>
            <a:pPr marL="0" indent="0">
              <a:buNone/>
            </a:pPr>
            <a:r>
              <a:rPr lang="it-IT" b="1" dirty="0" err="1"/>
              <a:t>K</a:t>
            </a:r>
            <a:r>
              <a:rPr lang="it-IT" dirty="0" err="1"/>
              <a:t>eep</a:t>
            </a:r>
            <a:r>
              <a:rPr lang="it-IT" dirty="0"/>
              <a:t> </a:t>
            </a:r>
            <a:r>
              <a:rPr lang="it-IT" b="1" dirty="0" err="1"/>
              <a:t>I</a:t>
            </a:r>
            <a:r>
              <a:rPr lang="it-IT" dirty="0" err="1"/>
              <a:t>t</a:t>
            </a:r>
            <a:r>
              <a:rPr lang="it-IT" dirty="0"/>
              <a:t> </a:t>
            </a:r>
            <a:r>
              <a:rPr lang="it-IT" b="1" dirty="0"/>
              <a:t>S</a:t>
            </a:r>
            <a:r>
              <a:rPr lang="it-IT" dirty="0"/>
              <a:t>imple, </a:t>
            </a:r>
            <a:r>
              <a:rPr lang="it-IT" b="1" dirty="0" err="1"/>
              <a:t>S</a:t>
            </a:r>
            <a:r>
              <a:rPr lang="it-IT" dirty="0" err="1"/>
              <a:t>tupid</a:t>
            </a:r>
            <a:r>
              <a:rPr lang="it-IT" dirty="0"/>
              <a:t>! KISS </a:t>
            </a:r>
            <a:r>
              <a:rPr lang="it-IT" dirty="0" err="1"/>
              <a:t>principle</a:t>
            </a:r>
            <a:endParaRPr lang="en-US" dirty="0"/>
          </a:p>
        </p:txBody>
      </p:sp>
      <p:pic>
        <p:nvPicPr>
          <p:cNvPr id="4" name="Picture 2" descr="ClarenceLeonardKellyJohnson.jpg">
            <a:extLst>
              <a:ext uri="{FF2B5EF4-FFF2-40B4-BE49-F238E27FC236}">
                <a16:creationId xmlns="" xmlns:a16="http://schemas.microsoft.com/office/drawing/2014/main" id="{550D642A-78A5-4D8F-888A-3B8141519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300" y="3636367"/>
            <a:ext cx="2095500" cy="17335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ADDE2223-8F85-46F9-8625-EFF6DEEDE28C}"/>
              </a:ext>
            </a:extLst>
          </p:cNvPr>
          <p:cNvSpPr/>
          <p:nvPr/>
        </p:nvSpPr>
        <p:spPr>
          <a:xfrm>
            <a:off x="8715706" y="5474100"/>
            <a:ext cx="2638094" cy="461665"/>
          </a:xfrm>
          <a:prstGeom prst="rect">
            <a:avLst/>
          </a:prstGeom>
        </p:spPr>
        <p:txBody>
          <a:bodyPr wrap="none">
            <a:spAutoFit/>
          </a:bodyPr>
          <a:lstStyle/>
          <a:p>
            <a:pPr algn="r"/>
            <a:r>
              <a:rPr lang="en-US" sz="2400" dirty="0"/>
              <a:t>Kelly Johnson, 1960</a:t>
            </a:r>
          </a:p>
        </p:txBody>
      </p:sp>
    </p:spTree>
    <p:extLst>
      <p:ext uri="{BB962C8B-B14F-4D97-AF65-F5344CB8AC3E}">
        <p14:creationId xmlns:p14="http://schemas.microsoft.com/office/powerpoint/2010/main" val="10672823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23260A4-7F1B-45DF-87C5-10384176CE55}"/>
              </a:ext>
            </a:extLst>
          </p:cNvPr>
          <p:cNvSpPr>
            <a:spLocks noGrp="1"/>
          </p:cNvSpPr>
          <p:nvPr>
            <p:ph idx="1"/>
          </p:nvPr>
        </p:nvSpPr>
        <p:spPr/>
        <p:txBody>
          <a:bodyPr>
            <a:normAutofit fontScale="85000" lnSpcReduction="20000"/>
          </a:bodyPr>
          <a:lstStyle/>
          <a:p>
            <a:pPr marL="514350" indent="-514350">
              <a:buFont typeface="+mj-lt"/>
              <a:buAutoNum type="arabicPeriod"/>
            </a:pPr>
            <a:r>
              <a:rPr lang="it-IT" b="1" i="1" dirty="0">
                <a:solidFill>
                  <a:schemeClr val="bg1">
                    <a:lumMod val="75000"/>
                  </a:schemeClr>
                </a:solidFill>
              </a:rPr>
              <a:t>1990 - Common Object </a:t>
            </a:r>
            <a:r>
              <a:rPr lang="it-IT" b="1" i="1" dirty="0" err="1">
                <a:solidFill>
                  <a:schemeClr val="bg1">
                    <a:lumMod val="75000"/>
                  </a:schemeClr>
                </a:solidFill>
              </a:rPr>
              <a:t>Request</a:t>
            </a:r>
            <a:r>
              <a:rPr lang="it-IT" b="1" i="1" dirty="0">
                <a:solidFill>
                  <a:schemeClr val="bg1">
                    <a:lumMod val="75000"/>
                  </a:schemeClr>
                </a:solidFill>
              </a:rPr>
              <a:t> Broker Architecture - CORBA</a:t>
            </a:r>
            <a:r>
              <a:rPr lang="it-IT" i="1" dirty="0">
                <a:solidFill>
                  <a:schemeClr val="bg1">
                    <a:lumMod val="75000"/>
                  </a:schemeClr>
                </a:solidFill>
              </a:rPr>
              <a:t/>
            </a:r>
            <a:br>
              <a:rPr lang="it-IT" i="1" dirty="0">
                <a:solidFill>
                  <a:schemeClr val="bg1">
                    <a:lumMod val="75000"/>
                  </a:schemeClr>
                </a:solidFill>
              </a:rPr>
            </a:br>
            <a:r>
              <a:rPr lang="en-US" i="1" dirty="0">
                <a:solidFill>
                  <a:schemeClr val="bg1">
                    <a:lumMod val="75000"/>
                  </a:schemeClr>
                </a:solidFill>
              </a:rPr>
              <a:t>“Framework to allow objects hosted in different systems to make remote procedures call via a computer network using an Object Request Broker which marshals and serializes these requests”</a:t>
            </a:r>
          </a:p>
          <a:p>
            <a:pPr marL="514350" indent="-514350">
              <a:buFont typeface="+mj-lt"/>
              <a:buAutoNum type="arabicPeriod"/>
            </a:pPr>
            <a:r>
              <a:rPr lang="it-IT" b="1" dirty="0"/>
              <a:t>2003 - Service </a:t>
            </a:r>
            <a:r>
              <a:rPr lang="it-IT" b="1" dirty="0" err="1"/>
              <a:t>Oriented</a:t>
            </a:r>
            <a:r>
              <a:rPr lang="it-IT" b="1" dirty="0"/>
              <a:t> Architecture - SOA</a:t>
            </a:r>
            <a:r>
              <a:rPr lang="en-US" b="1" dirty="0"/>
              <a:t/>
            </a:r>
            <a:br>
              <a:rPr lang="en-US" b="1" dirty="0"/>
            </a:br>
            <a:r>
              <a:rPr lang="en-US" i="1" dirty="0"/>
              <a:t>“Framework for integrating business processes and supporting IT infrastructure as secure, standardized components—services—that can be reused and combined to address changing business priorities” </a:t>
            </a:r>
            <a:r>
              <a:rPr lang="en-US" dirty="0" err="1"/>
              <a:t>Bieberstein</a:t>
            </a:r>
            <a:r>
              <a:rPr lang="en-US" dirty="0"/>
              <a:t>, Bose et al. 2005</a:t>
            </a:r>
          </a:p>
          <a:p>
            <a:pPr marL="914400" lvl="1" indent="-457200">
              <a:buFont typeface="+mj-lt"/>
              <a:buAutoNum type="arabicPeriod"/>
            </a:pPr>
            <a:r>
              <a:rPr lang="en-US" i="1" dirty="0">
                <a:solidFill>
                  <a:schemeClr val="bg1">
                    <a:lumMod val="75000"/>
                  </a:schemeClr>
                </a:solidFill>
              </a:rPr>
              <a:t>2012 – Microservices</a:t>
            </a:r>
          </a:p>
          <a:p>
            <a:pPr marL="514350" indent="-514350">
              <a:buFont typeface="+mj-lt"/>
              <a:buAutoNum type="arabicPeriod"/>
            </a:pPr>
            <a:r>
              <a:rPr lang="it-IT" b="1" i="1" dirty="0">
                <a:solidFill>
                  <a:schemeClr val="bg1">
                    <a:lumMod val="75000"/>
                  </a:schemeClr>
                </a:solidFill>
              </a:rPr>
              <a:t>2004 - Message </a:t>
            </a:r>
            <a:r>
              <a:rPr lang="it-IT" b="1" i="1" dirty="0" err="1">
                <a:solidFill>
                  <a:schemeClr val="bg1">
                    <a:lumMod val="75000"/>
                  </a:schemeClr>
                </a:solidFill>
              </a:rPr>
              <a:t>Oriented</a:t>
            </a:r>
            <a:r>
              <a:rPr lang="it-IT" b="1" i="1" dirty="0">
                <a:solidFill>
                  <a:schemeClr val="bg1">
                    <a:lumMod val="75000"/>
                  </a:schemeClr>
                </a:solidFill>
              </a:rPr>
              <a:t> Architecture - MOM</a:t>
            </a:r>
            <a:r>
              <a:rPr lang="it-IT" i="1" dirty="0">
                <a:solidFill>
                  <a:schemeClr val="bg1">
                    <a:lumMod val="75000"/>
                  </a:schemeClr>
                </a:solidFill>
              </a:rPr>
              <a:t/>
            </a:r>
            <a:br>
              <a:rPr lang="it-IT" i="1" dirty="0">
                <a:solidFill>
                  <a:schemeClr val="bg1">
                    <a:lumMod val="75000"/>
                  </a:schemeClr>
                </a:solidFill>
              </a:rPr>
            </a:br>
            <a:r>
              <a:rPr lang="en-US" i="1" dirty="0">
                <a:solidFill>
                  <a:schemeClr val="bg1">
                    <a:lumMod val="75000"/>
                  </a:schemeClr>
                </a:solidFill>
              </a:rPr>
              <a:t>“Framework to allow objects hosted in different systems to send messages via a computer network using a Message Broker to distribute Applications modules over heterogeneous platform”</a:t>
            </a:r>
          </a:p>
          <a:p>
            <a:pPr marL="514350" indent="-514350">
              <a:buFont typeface="+mj-lt"/>
              <a:buAutoNum type="arabicPeriod"/>
            </a:pPr>
            <a:r>
              <a:rPr lang="en-US" i="1" dirty="0">
                <a:solidFill>
                  <a:schemeClr val="bg1">
                    <a:lumMod val="75000"/>
                  </a:schemeClr>
                </a:solidFill>
              </a:rPr>
              <a:t>…</a:t>
            </a:r>
          </a:p>
        </p:txBody>
      </p:sp>
      <p:sp>
        <p:nvSpPr>
          <p:cNvPr id="3" name="Text Placeholder 2">
            <a:extLst>
              <a:ext uri="{FF2B5EF4-FFF2-40B4-BE49-F238E27FC236}">
                <a16:creationId xmlns="" xmlns:a16="http://schemas.microsoft.com/office/drawing/2014/main" id="{A61BE999-A49B-440A-A918-DD408EF8D1D8}"/>
              </a:ext>
            </a:extLst>
          </p:cNvPr>
          <p:cNvSpPr>
            <a:spLocks noGrp="1"/>
          </p:cNvSpPr>
          <p:nvPr>
            <p:ph type="body" sz="quarter" idx="11"/>
          </p:nvPr>
        </p:nvSpPr>
        <p:spPr/>
        <p:txBody>
          <a:bodyPr>
            <a:normAutofit/>
          </a:bodyPr>
          <a:lstStyle/>
          <a:p>
            <a:pPr marL="0" indent="0">
              <a:buNone/>
            </a:pPr>
            <a:r>
              <a:rPr lang="it-IT" dirty="0"/>
              <a:t>Some Enterprise Architecture Patterns</a:t>
            </a:r>
            <a:endParaRPr lang="en-US" dirty="0"/>
          </a:p>
        </p:txBody>
      </p:sp>
    </p:spTree>
    <p:extLst>
      <p:ext uri="{BB962C8B-B14F-4D97-AF65-F5344CB8AC3E}">
        <p14:creationId xmlns:p14="http://schemas.microsoft.com/office/powerpoint/2010/main" val="1930841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81952" y="2619845"/>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SAP</a:t>
            </a:r>
            <a:endParaRPr lang="en-US" b="1" dirty="0">
              <a:solidFill>
                <a:srgbClr val="5B9BD5"/>
              </a:solidFill>
            </a:endParaRPr>
          </a:p>
        </p:txBody>
      </p:sp>
      <p:sp>
        <p:nvSpPr>
          <p:cNvPr id="48" name="Flowchart: Magnetic Disk 47"/>
          <p:cNvSpPr/>
          <p:nvPr/>
        </p:nvSpPr>
        <p:spPr>
          <a:xfrm>
            <a:off x="9105354" y="3226644"/>
            <a:ext cx="916374" cy="79776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49" name="Rectangle 48"/>
          <p:cNvSpPr/>
          <p:nvPr/>
        </p:nvSpPr>
        <p:spPr>
          <a:xfrm>
            <a:off x="10579055" y="5589609"/>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sp>
        <p:nvSpPr>
          <p:cNvPr id="50" name="Rectangle 49"/>
          <p:cNvSpPr/>
          <p:nvPr/>
        </p:nvSpPr>
        <p:spPr>
          <a:xfrm>
            <a:off x="10481966" y="3926038"/>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51" name="Flowchart: Magnetic Disk 50"/>
          <p:cNvSpPr/>
          <p:nvPr/>
        </p:nvSpPr>
        <p:spPr>
          <a:xfrm>
            <a:off x="9237148" y="5883355"/>
            <a:ext cx="833067" cy="544881"/>
          </a:xfrm>
          <a:prstGeom prst="flowChartMagneticDisk">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MySQL</a:t>
            </a:r>
            <a:endParaRPr lang="en-US" sz="1200" dirty="0"/>
          </a:p>
        </p:txBody>
      </p:sp>
      <p:sp>
        <p:nvSpPr>
          <p:cNvPr id="52" name="Rectangle 51"/>
          <p:cNvSpPr/>
          <p:nvPr/>
        </p:nvSpPr>
        <p:spPr>
          <a:xfrm>
            <a:off x="10495711" y="4941655"/>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55" name="Flowchart: Magnetic Disk 54"/>
          <p:cNvSpPr/>
          <p:nvPr/>
        </p:nvSpPr>
        <p:spPr>
          <a:xfrm>
            <a:off x="9137308" y="4412268"/>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MongoDB</a:t>
            </a:r>
            <a:endParaRPr lang="en-US" sz="1200" dirty="0"/>
          </a:p>
        </p:txBody>
      </p:sp>
      <p:cxnSp>
        <p:nvCxnSpPr>
          <p:cNvPr id="97" name="Elbow Connector 96"/>
          <p:cNvCxnSpPr>
            <a:stCxn id="11" idx="3"/>
            <a:endCxn id="98" idx="1"/>
          </p:cNvCxnSpPr>
          <p:nvPr/>
        </p:nvCxnSpPr>
        <p:spPr>
          <a:xfrm>
            <a:off x="2932184" y="2840378"/>
            <a:ext cx="4309821" cy="1523527"/>
          </a:xfrm>
          <a:prstGeom prst="bentConnector3">
            <a:avLst>
              <a:gd name="adj1" fmla="val 91079"/>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7242005" y="4224982"/>
            <a:ext cx="1150699"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Sap</a:t>
            </a:r>
            <a:r>
              <a:rPr lang="it-IT" sz="1200" dirty="0"/>
              <a:t> Connector</a:t>
            </a:r>
            <a:endParaRPr lang="en-US" sz="1200" dirty="0"/>
          </a:p>
        </p:txBody>
      </p:sp>
      <p:cxnSp>
        <p:nvCxnSpPr>
          <p:cNvPr id="110" name="Elbow Connector 109"/>
          <p:cNvCxnSpPr>
            <a:stCxn id="98" idx="3"/>
            <a:endCxn id="48" idx="2"/>
          </p:cNvCxnSpPr>
          <p:nvPr/>
        </p:nvCxnSpPr>
        <p:spPr>
          <a:xfrm flipV="1">
            <a:off x="8392704" y="3625525"/>
            <a:ext cx="712650" cy="73838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Elbow Connector 140"/>
          <p:cNvCxnSpPr>
            <a:stCxn id="51" idx="4"/>
            <a:endCxn id="49" idx="2"/>
          </p:cNvCxnSpPr>
          <p:nvPr/>
        </p:nvCxnSpPr>
        <p:spPr>
          <a:xfrm flipV="1">
            <a:off x="10070215" y="5867454"/>
            <a:ext cx="984336" cy="288342"/>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Elbow Connector 143"/>
          <p:cNvCxnSpPr>
            <a:stCxn id="48" idx="4"/>
            <a:endCxn id="50" idx="0"/>
          </p:cNvCxnSpPr>
          <p:nvPr/>
        </p:nvCxnSpPr>
        <p:spPr>
          <a:xfrm>
            <a:off x="10021728" y="3625525"/>
            <a:ext cx="935734" cy="30051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Elbow Connector 146"/>
          <p:cNvCxnSpPr>
            <a:stCxn id="50" idx="1"/>
            <a:endCxn id="55" idx="2"/>
          </p:cNvCxnSpPr>
          <p:nvPr/>
        </p:nvCxnSpPr>
        <p:spPr>
          <a:xfrm rot="10800000" flipV="1">
            <a:off x="9137308" y="4064961"/>
            <a:ext cx="1344658" cy="619748"/>
          </a:xfrm>
          <a:prstGeom prst="bentConnector3">
            <a:avLst>
              <a:gd name="adj1" fmla="val 11700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Elbow Connector 157"/>
          <p:cNvCxnSpPr>
            <a:stCxn id="55" idx="1"/>
            <a:endCxn id="52" idx="0"/>
          </p:cNvCxnSpPr>
          <p:nvPr/>
        </p:nvCxnSpPr>
        <p:spPr>
          <a:xfrm rot="16200000" flipH="1">
            <a:off x="9997830" y="3968279"/>
            <a:ext cx="529387" cy="1417365"/>
          </a:xfrm>
          <a:prstGeom prst="bentConnector3">
            <a:avLst>
              <a:gd name="adj1" fmla="val -2113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stCxn id="52" idx="1"/>
            <a:endCxn id="55" idx="4"/>
          </p:cNvCxnSpPr>
          <p:nvPr/>
        </p:nvCxnSpPr>
        <p:spPr>
          <a:xfrm rot="10800000">
            <a:off x="9970375" y="4684710"/>
            <a:ext cx="525336" cy="39586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Elbow Connector 181"/>
          <p:cNvCxnSpPr>
            <a:stCxn id="55" idx="3"/>
            <a:endCxn id="49" idx="0"/>
          </p:cNvCxnSpPr>
          <p:nvPr/>
        </p:nvCxnSpPr>
        <p:spPr>
          <a:xfrm rot="16200000" flipH="1">
            <a:off x="9987966" y="4523024"/>
            <a:ext cx="632460" cy="150070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8200" y="1780752"/>
            <a:ext cx="11162414" cy="369332"/>
          </a:xfrm>
          <a:prstGeom prst="rect">
            <a:avLst/>
          </a:prstGeom>
          <a:noFill/>
        </p:spPr>
        <p:txBody>
          <a:bodyPr wrap="square" rtlCol="0">
            <a:spAutoFit/>
          </a:bodyPr>
          <a:lstStyle>
            <a:defPPr>
              <a:defRPr lang="en-US"/>
            </a:defPPr>
            <a:lvl1pPr>
              <a:defRPr>
                <a:solidFill>
                  <a:srgbClr val="445469"/>
                </a:solidFill>
              </a:defRPr>
            </a:lvl1pPr>
          </a:lstStyle>
          <a:p>
            <a:r>
              <a:rPr lang="it-IT" dirty="0"/>
              <a:t>I </a:t>
            </a:r>
            <a:r>
              <a:rPr lang="it-IT" dirty="0" err="1"/>
              <a:t>need</a:t>
            </a:r>
            <a:r>
              <a:rPr lang="it-IT" dirty="0"/>
              <a:t> a technical database to store </a:t>
            </a:r>
            <a:r>
              <a:rPr lang="it-IT" dirty="0" err="1"/>
              <a:t>configurations</a:t>
            </a:r>
            <a:r>
              <a:rPr lang="it-IT" dirty="0"/>
              <a:t> and </a:t>
            </a:r>
            <a:r>
              <a:rPr lang="it-IT" dirty="0" err="1"/>
              <a:t>other</a:t>
            </a:r>
            <a:r>
              <a:rPr lang="it-IT" dirty="0"/>
              <a:t> technical information</a:t>
            </a:r>
            <a:endParaRPr lang="en-US" dirty="0"/>
          </a:p>
        </p:txBody>
      </p:sp>
      <p:sp>
        <p:nvSpPr>
          <p:cNvPr id="22" name="Rounded Rectangle 45">
            <a:extLst>
              <a:ext uri="{FF2B5EF4-FFF2-40B4-BE49-F238E27FC236}">
                <a16:creationId xmlns="" xmlns:a16="http://schemas.microsoft.com/office/drawing/2014/main" id="{F52DC9EF-9A3F-403E-BA68-4F6B7576906A}"/>
              </a:ext>
            </a:extLst>
          </p:cNvPr>
          <p:cNvSpPr/>
          <p:nvPr/>
        </p:nvSpPr>
        <p:spPr>
          <a:xfrm>
            <a:off x="7186952" y="2333784"/>
            <a:ext cx="4628911" cy="4164293"/>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err="1">
                <a:solidFill>
                  <a:srgbClr val="E96B56"/>
                </a:solidFill>
              </a:rPr>
              <a:t>Anomaly</a:t>
            </a:r>
            <a:r>
              <a:rPr lang="it-IT" b="1" dirty="0">
                <a:solidFill>
                  <a:srgbClr val="E96B56"/>
                </a:solidFill>
              </a:rPr>
              <a:t> Detector</a:t>
            </a:r>
            <a:endParaRPr lang="en-US" b="1" dirty="0">
              <a:solidFill>
                <a:srgbClr val="E96B56"/>
              </a:solidFill>
            </a:endParaRPr>
          </a:p>
        </p:txBody>
      </p:sp>
      <p:sp>
        <p:nvSpPr>
          <p:cNvPr id="4" name="Text Placeholder 3">
            <a:extLst>
              <a:ext uri="{FF2B5EF4-FFF2-40B4-BE49-F238E27FC236}">
                <a16:creationId xmlns="" xmlns:a16="http://schemas.microsoft.com/office/drawing/2014/main" id="{DB401EF0-3F53-452D-B712-78B98298B97F}"/>
              </a:ext>
            </a:extLst>
          </p:cNvPr>
          <p:cNvSpPr>
            <a:spLocks noGrp="1"/>
          </p:cNvSpPr>
          <p:nvPr>
            <p:ph type="body" sz="quarter" idx="11"/>
          </p:nvPr>
        </p:nvSpPr>
        <p:spPr/>
        <p:txBody>
          <a:bodyPr>
            <a:normAutofit/>
          </a:bodyPr>
          <a:lstStyle/>
          <a:p>
            <a:pPr marL="0" indent="0">
              <a:buNone/>
            </a:pPr>
            <a:r>
              <a:rPr lang="it-IT" dirty="0"/>
              <a:t>Real life – </a:t>
            </a:r>
            <a:r>
              <a:rPr lang="it-IT" dirty="0" err="1">
                <a:solidFill>
                  <a:srgbClr val="E96B56"/>
                </a:solidFill>
              </a:rPr>
              <a:t>Finding</a:t>
            </a:r>
            <a:r>
              <a:rPr lang="it-IT" dirty="0">
                <a:solidFill>
                  <a:srgbClr val="E96B56"/>
                </a:solidFill>
              </a:rPr>
              <a:t> </a:t>
            </a:r>
            <a:r>
              <a:rPr lang="it-IT" dirty="0" err="1">
                <a:solidFill>
                  <a:srgbClr val="E96B56"/>
                </a:solidFill>
              </a:rPr>
              <a:t>Anomalies</a:t>
            </a:r>
            <a:r>
              <a:rPr lang="it-IT" dirty="0">
                <a:solidFill>
                  <a:srgbClr val="E96B56"/>
                </a:solidFill>
              </a:rPr>
              <a:t> over </a:t>
            </a:r>
            <a:r>
              <a:rPr lang="it-IT" dirty="0" err="1">
                <a:solidFill>
                  <a:srgbClr val="E96B56"/>
                </a:solidFill>
              </a:rPr>
              <a:t>inventory</a:t>
            </a:r>
            <a:endParaRPr lang="en-US" dirty="0"/>
          </a:p>
        </p:txBody>
      </p:sp>
    </p:spTree>
    <p:extLst>
      <p:ext uri="{BB962C8B-B14F-4D97-AF65-F5344CB8AC3E}">
        <p14:creationId xmlns:p14="http://schemas.microsoft.com/office/powerpoint/2010/main" val="1515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B401EF0-3F53-452D-B712-78B98298B97F}"/>
              </a:ext>
            </a:extLst>
          </p:cNvPr>
          <p:cNvSpPr>
            <a:spLocks noGrp="1"/>
          </p:cNvSpPr>
          <p:nvPr>
            <p:ph type="body" sz="quarter" idx="11"/>
          </p:nvPr>
        </p:nvSpPr>
        <p:spPr/>
        <p:txBody>
          <a:bodyPr>
            <a:normAutofit/>
          </a:bodyPr>
          <a:lstStyle/>
          <a:p>
            <a:pPr marL="0" indent="0">
              <a:buNone/>
            </a:pPr>
            <a:r>
              <a:rPr lang="it-IT" dirty="0"/>
              <a:t>Real life – </a:t>
            </a:r>
            <a:r>
              <a:rPr lang="it-IT" dirty="0" err="1">
                <a:solidFill>
                  <a:srgbClr val="E96B56"/>
                </a:solidFill>
              </a:rPr>
              <a:t>Finding</a:t>
            </a:r>
            <a:r>
              <a:rPr lang="it-IT" dirty="0">
                <a:solidFill>
                  <a:srgbClr val="E96B56"/>
                </a:solidFill>
              </a:rPr>
              <a:t> </a:t>
            </a:r>
            <a:r>
              <a:rPr lang="it-IT" dirty="0" err="1">
                <a:solidFill>
                  <a:srgbClr val="E96B56"/>
                </a:solidFill>
              </a:rPr>
              <a:t>Anomalies</a:t>
            </a:r>
            <a:r>
              <a:rPr lang="it-IT" dirty="0">
                <a:solidFill>
                  <a:srgbClr val="E96B56"/>
                </a:solidFill>
              </a:rPr>
              <a:t> over </a:t>
            </a:r>
            <a:r>
              <a:rPr lang="it-IT" dirty="0" err="1">
                <a:solidFill>
                  <a:srgbClr val="E96B56"/>
                </a:solidFill>
              </a:rPr>
              <a:t>inventory</a:t>
            </a:r>
            <a:endParaRPr lang="en-US" dirty="0">
              <a:solidFill>
                <a:srgbClr val="E96B56"/>
              </a:solidFill>
            </a:endParaRPr>
          </a:p>
        </p:txBody>
      </p:sp>
      <p:sp>
        <p:nvSpPr>
          <p:cNvPr id="21" name="Rounded Rectangle 10">
            <a:extLst>
              <a:ext uri="{FF2B5EF4-FFF2-40B4-BE49-F238E27FC236}">
                <a16:creationId xmlns="" xmlns:a16="http://schemas.microsoft.com/office/drawing/2014/main" id="{F801F4F3-007F-4657-B669-D95458BDF13D}"/>
              </a:ext>
            </a:extLst>
          </p:cNvPr>
          <p:cNvSpPr/>
          <p:nvPr/>
        </p:nvSpPr>
        <p:spPr>
          <a:xfrm>
            <a:off x="1781952" y="2619845"/>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SAP</a:t>
            </a:r>
            <a:endParaRPr lang="en-US" b="1" dirty="0">
              <a:solidFill>
                <a:srgbClr val="5B9BD5"/>
              </a:solidFill>
            </a:endParaRPr>
          </a:p>
        </p:txBody>
      </p:sp>
      <p:sp>
        <p:nvSpPr>
          <p:cNvPr id="24" name="Rounded Rectangle 45">
            <a:extLst>
              <a:ext uri="{FF2B5EF4-FFF2-40B4-BE49-F238E27FC236}">
                <a16:creationId xmlns="" xmlns:a16="http://schemas.microsoft.com/office/drawing/2014/main" id="{1DF1D76F-6036-4039-9091-E9203EBF3143}"/>
              </a:ext>
            </a:extLst>
          </p:cNvPr>
          <p:cNvSpPr/>
          <p:nvPr/>
        </p:nvSpPr>
        <p:spPr>
          <a:xfrm>
            <a:off x="7186952" y="2333784"/>
            <a:ext cx="4628911" cy="4164293"/>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a:solidFill>
                  <a:srgbClr val="E96B56"/>
                </a:solidFill>
              </a:rPr>
              <a:t>Anomaly</a:t>
            </a:r>
            <a:r>
              <a:rPr lang="it-IT" b="1" dirty="0">
                <a:solidFill>
                  <a:srgbClr val="E96B56"/>
                </a:solidFill>
              </a:rPr>
              <a:t> Detector</a:t>
            </a:r>
            <a:endParaRPr lang="en-US" b="1" dirty="0">
              <a:solidFill>
                <a:srgbClr val="E96B56"/>
              </a:solidFill>
            </a:endParaRPr>
          </a:p>
        </p:txBody>
      </p:sp>
      <p:sp>
        <p:nvSpPr>
          <p:cNvPr id="25" name="Flowchart: Magnetic Disk 24">
            <a:extLst>
              <a:ext uri="{FF2B5EF4-FFF2-40B4-BE49-F238E27FC236}">
                <a16:creationId xmlns="" xmlns:a16="http://schemas.microsoft.com/office/drawing/2014/main" id="{8EE03E59-AFD8-45A7-BDEE-AF6FFB25AF64}"/>
              </a:ext>
            </a:extLst>
          </p:cNvPr>
          <p:cNvSpPr/>
          <p:nvPr/>
        </p:nvSpPr>
        <p:spPr>
          <a:xfrm>
            <a:off x="9105354" y="3226644"/>
            <a:ext cx="916374" cy="79776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26" name="Rectangle 25">
            <a:extLst>
              <a:ext uri="{FF2B5EF4-FFF2-40B4-BE49-F238E27FC236}">
                <a16:creationId xmlns="" xmlns:a16="http://schemas.microsoft.com/office/drawing/2014/main" id="{2438D7D3-01D3-4A5B-B052-E2518F54CDC1}"/>
              </a:ext>
            </a:extLst>
          </p:cNvPr>
          <p:cNvSpPr/>
          <p:nvPr/>
        </p:nvSpPr>
        <p:spPr>
          <a:xfrm>
            <a:off x="10579055" y="5589609"/>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sp>
        <p:nvSpPr>
          <p:cNvPr id="27" name="Rectangle 26">
            <a:extLst>
              <a:ext uri="{FF2B5EF4-FFF2-40B4-BE49-F238E27FC236}">
                <a16:creationId xmlns="" xmlns:a16="http://schemas.microsoft.com/office/drawing/2014/main" id="{F81778C4-FD85-4436-B654-E8C3D37DC36F}"/>
              </a:ext>
            </a:extLst>
          </p:cNvPr>
          <p:cNvSpPr/>
          <p:nvPr/>
        </p:nvSpPr>
        <p:spPr>
          <a:xfrm>
            <a:off x="10481966" y="3926038"/>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28" name="Flowchart: Magnetic Disk 27">
            <a:extLst>
              <a:ext uri="{FF2B5EF4-FFF2-40B4-BE49-F238E27FC236}">
                <a16:creationId xmlns="" xmlns:a16="http://schemas.microsoft.com/office/drawing/2014/main" id="{EB196100-0233-4E8A-A9C0-12177FF06889}"/>
              </a:ext>
            </a:extLst>
          </p:cNvPr>
          <p:cNvSpPr/>
          <p:nvPr/>
        </p:nvSpPr>
        <p:spPr>
          <a:xfrm>
            <a:off x="9237148" y="5883355"/>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MySQL</a:t>
            </a:r>
            <a:endParaRPr lang="en-US" sz="1200" dirty="0"/>
          </a:p>
        </p:txBody>
      </p:sp>
      <p:sp>
        <p:nvSpPr>
          <p:cNvPr id="29" name="Rectangle 28">
            <a:extLst>
              <a:ext uri="{FF2B5EF4-FFF2-40B4-BE49-F238E27FC236}">
                <a16:creationId xmlns="" xmlns:a16="http://schemas.microsoft.com/office/drawing/2014/main" id="{A2FF00E6-CBF4-4A20-A360-2A6040B9FBDC}"/>
              </a:ext>
            </a:extLst>
          </p:cNvPr>
          <p:cNvSpPr/>
          <p:nvPr/>
        </p:nvSpPr>
        <p:spPr>
          <a:xfrm>
            <a:off x="10495711" y="4941655"/>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30" name="Flowchart: Magnetic Disk 29">
            <a:extLst>
              <a:ext uri="{FF2B5EF4-FFF2-40B4-BE49-F238E27FC236}">
                <a16:creationId xmlns="" xmlns:a16="http://schemas.microsoft.com/office/drawing/2014/main" id="{FEAE4658-505F-4883-983C-C367CDC85A58}"/>
              </a:ext>
            </a:extLst>
          </p:cNvPr>
          <p:cNvSpPr/>
          <p:nvPr/>
        </p:nvSpPr>
        <p:spPr>
          <a:xfrm>
            <a:off x="9137308" y="4412268"/>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MongoDB</a:t>
            </a:r>
            <a:endParaRPr lang="en-US" sz="1200" dirty="0"/>
          </a:p>
        </p:txBody>
      </p:sp>
      <p:cxnSp>
        <p:nvCxnSpPr>
          <p:cNvPr id="31" name="Elbow Connector 96">
            <a:extLst>
              <a:ext uri="{FF2B5EF4-FFF2-40B4-BE49-F238E27FC236}">
                <a16:creationId xmlns="" xmlns:a16="http://schemas.microsoft.com/office/drawing/2014/main" id="{4B029C14-E8A2-496D-BF55-0BF69173F122}"/>
              </a:ext>
            </a:extLst>
          </p:cNvPr>
          <p:cNvCxnSpPr>
            <a:stCxn id="21" idx="3"/>
            <a:endCxn id="32" idx="1"/>
          </p:cNvCxnSpPr>
          <p:nvPr/>
        </p:nvCxnSpPr>
        <p:spPr>
          <a:xfrm>
            <a:off x="2932184" y="2840378"/>
            <a:ext cx="4309821" cy="1523527"/>
          </a:xfrm>
          <a:prstGeom prst="bentConnector3">
            <a:avLst>
              <a:gd name="adj1" fmla="val 91079"/>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 xmlns:a16="http://schemas.microsoft.com/office/drawing/2014/main" id="{A072B657-8798-465C-9C93-4090B701BE67}"/>
              </a:ext>
            </a:extLst>
          </p:cNvPr>
          <p:cNvSpPr/>
          <p:nvPr/>
        </p:nvSpPr>
        <p:spPr>
          <a:xfrm>
            <a:off x="7242005" y="4224982"/>
            <a:ext cx="1150699"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Sap</a:t>
            </a:r>
            <a:r>
              <a:rPr lang="it-IT" sz="1200" dirty="0"/>
              <a:t> Connector</a:t>
            </a:r>
            <a:endParaRPr lang="en-US" sz="1200" dirty="0"/>
          </a:p>
        </p:txBody>
      </p:sp>
      <p:cxnSp>
        <p:nvCxnSpPr>
          <p:cNvPr id="33" name="Elbow Connector 109">
            <a:extLst>
              <a:ext uri="{FF2B5EF4-FFF2-40B4-BE49-F238E27FC236}">
                <a16:creationId xmlns="" xmlns:a16="http://schemas.microsoft.com/office/drawing/2014/main" id="{2ACB362B-93A6-42FB-95E9-F9CFFEEDBB64}"/>
              </a:ext>
            </a:extLst>
          </p:cNvPr>
          <p:cNvCxnSpPr>
            <a:stCxn id="32" idx="3"/>
            <a:endCxn id="25" idx="2"/>
          </p:cNvCxnSpPr>
          <p:nvPr/>
        </p:nvCxnSpPr>
        <p:spPr>
          <a:xfrm flipV="1">
            <a:off x="8392704" y="3625525"/>
            <a:ext cx="712650" cy="73838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140">
            <a:extLst>
              <a:ext uri="{FF2B5EF4-FFF2-40B4-BE49-F238E27FC236}">
                <a16:creationId xmlns="" xmlns:a16="http://schemas.microsoft.com/office/drawing/2014/main" id="{1447CB77-76EC-42F4-AEA3-D06A8FC3239F}"/>
              </a:ext>
            </a:extLst>
          </p:cNvPr>
          <p:cNvCxnSpPr>
            <a:stCxn id="28" idx="4"/>
            <a:endCxn id="26" idx="2"/>
          </p:cNvCxnSpPr>
          <p:nvPr/>
        </p:nvCxnSpPr>
        <p:spPr>
          <a:xfrm flipV="1">
            <a:off x="10070215" y="5867454"/>
            <a:ext cx="984336" cy="288342"/>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143">
            <a:extLst>
              <a:ext uri="{FF2B5EF4-FFF2-40B4-BE49-F238E27FC236}">
                <a16:creationId xmlns="" xmlns:a16="http://schemas.microsoft.com/office/drawing/2014/main" id="{1E17008F-A873-49DD-A71B-74CA37EEB5B0}"/>
              </a:ext>
            </a:extLst>
          </p:cNvPr>
          <p:cNvCxnSpPr>
            <a:stCxn id="25" idx="4"/>
            <a:endCxn id="27" idx="0"/>
          </p:cNvCxnSpPr>
          <p:nvPr/>
        </p:nvCxnSpPr>
        <p:spPr>
          <a:xfrm>
            <a:off x="10021728" y="3625525"/>
            <a:ext cx="935734" cy="30051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146">
            <a:extLst>
              <a:ext uri="{FF2B5EF4-FFF2-40B4-BE49-F238E27FC236}">
                <a16:creationId xmlns="" xmlns:a16="http://schemas.microsoft.com/office/drawing/2014/main" id="{2B5FB915-79E9-47A5-BFCC-259C16ADE2DB}"/>
              </a:ext>
            </a:extLst>
          </p:cNvPr>
          <p:cNvCxnSpPr>
            <a:stCxn id="27" idx="1"/>
            <a:endCxn id="30" idx="2"/>
          </p:cNvCxnSpPr>
          <p:nvPr/>
        </p:nvCxnSpPr>
        <p:spPr>
          <a:xfrm rot="10800000" flipV="1">
            <a:off x="9137308" y="4064961"/>
            <a:ext cx="1344658" cy="619748"/>
          </a:xfrm>
          <a:prstGeom prst="bentConnector3">
            <a:avLst>
              <a:gd name="adj1" fmla="val 11700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157">
            <a:extLst>
              <a:ext uri="{FF2B5EF4-FFF2-40B4-BE49-F238E27FC236}">
                <a16:creationId xmlns="" xmlns:a16="http://schemas.microsoft.com/office/drawing/2014/main" id="{75C0EA82-54D9-4819-A50E-0A3EEA035EAF}"/>
              </a:ext>
            </a:extLst>
          </p:cNvPr>
          <p:cNvCxnSpPr>
            <a:stCxn id="30" idx="1"/>
            <a:endCxn id="29" idx="0"/>
          </p:cNvCxnSpPr>
          <p:nvPr/>
        </p:nvCxnSpPr>
        <p:spPr>
          <a:xfrm rot="16200000" flipH="1">
            <a:off x="9997830" y="3968279"/>
            <a:ext cx="529387" cy="1417365"/>
          </a:xfrm>
          <a:prstGeom prst="bentConnector3">
            <a:avLst>
              <a:gd name="adj1" fmla="val -2113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162">
            <a:extLst>
              <a:ext uri="{FF2B5EF4-FFF2-40B4-BE49-F238E27FC236}">
                <a16:creationId xmlns="" xmlns:a16="http://schemas.microsoft.com/office/drawing/2014/main" id="{4874B2C4-F6B5-417B-A8EA-46B9BC2864EA}"/>
              </a:ext>
            </a:extLst>
          </p:cNvPr>
          <p:cNvCxnSpPr>
            <a:stCxn id="29" idx="1"/>
            <a:endCxn id="30" idx="4"/>
          </p:cNvCxnSpPr>
          <p:nvPr/>
        </p:nvCxnSpPr>
        <p:spPr>
          <a:xfrm rot="10800000">
            <a:off x="9970375" y="4684710"/>
            <a:ext cx="525336" cy="39586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181">
            <a:extLst>
              <a:ext uri="{FF2B5EF4-FFF2-40B4-BE49-F238E27FC236}">
                <a16:creationId xmlns="" xmlns:a16="http://schemas.microsoft.com/office/drawing/2014/main" id="{B3BB0878-80BA-447E-B684-1A33FACD25C7}"/>
              </a:ext>
            </a:extLst>
          </p:cNvPr>
          <p:cNvCxnSpPr>
            <a:stCxn id="30" idx="3"/>
            <a:endCxn id="26" idx="0"/>
          </p:cNvCxnSpPr>
          <p:nvPr/>
        </p:nvCxnSpPr>
        <p:spPr>
          <a:xfrm rot="16200000" flipH="1">
            <a:off x="9987966" y="4523024"/>
            <a:ext cx="632460" cy="150070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 xmlns:a16="http://schemas.microsoft.com/office/drawing/2014/main" id="{3B843102-75D2-4515-A352-A9EF8310BC66}"/>
              </a:ext>
            </a:extLst>
          </p:cNvPr>
          <p:cNvSpPr txBox="1"/>
          <p:nvPr/>
        </p:nvSpPr>
        <p:spPr>
          <a:xfrm>
            <a:off x="838200" y="1780752"/>
            <a:ext cx="11162414" cy="369332"/>
          </a:xfrm>
          <a:prstGeom prst="rect">
            <a:avLst/>
          </a:prstGeom>
          <a:noFill/>
        </p:spPr>
        <p:txBody>
          <a:bodyPr wrap="square" rtlCol="0">
            <a:spAutoFit/>
          </a:bodyPr>
          <a:lstStyle>
            <a:defPPr>
              <a:defRPr lang="en-US"/>
            </a:defPPr>
            <a:lvl1pPr>
              <a:defRPr>
                <a:solidFill>
                  <a:srgbClr val="445469"/>
                </a:solidFill>
              </a:defRPr>
            </a:lvl1pPr>
          </a:lstStyle>
          <a:p>
            <a:r>
              <a:rPr lang="it-IT" dirty="0" err="1"/>
              <a:t>This</a:t>
            </a:r>
            <a:r>
              <a:rPr lang="it-IT" dirty="0"/>
              <a:t> </a:t>
            </a:r>
            <a:r>
              <a:rPr lang="it-IT" dirty="0" err="1"/>
              <a:t>analysis</a:t>
            </a:r>
            <a:r>
              <a:rPr lang="it-IT" dirty="0"/>
              <a:t> </a:t>
            </a:r>
            <a:r>
              <a:rPr lang="it-IT" dirty="0" err="1"/>
              <a:t>should</a:t>
            </a:r>
            <a:r>
              <a:rPr lang="it-IT" dirty="0"/>
              <a:t> be </a:t>
            </a:r>
            <a:r>
              <a:rPr lang="it-IT" dirty="0" err="1"/>
              <a:t>done</a:t>
            </a:r>
            <a:r>
              <a:rPr lang="it-IT" dirty="0"/>
              <a:t> in </a:t>
            </a:r>
            <a:r>
              <a:rPr lang="it-IT" dirty="0" err="1"/>
              <a:t>real</a:t>
            </a:r>
            <a:r>
              <a:rPr lang="it-IT" dirty="0"/>
              <a:t> time…</a:t>
            </a:r>
            <a:endParaRPr lang="en-US" dirty="0"/>
          </a:p>
        </p:txBody>
      </p:sp>
      <p:sp>
        <p:nvSpPr>
          <p:cNvPr id="41" name="Rectangle 40">
            <a:extLst>
              <a:ext uri="{FF2B5EF4-FFF2-40B4-BE49-F238E27FC236}">
                <a16:creationId xmlns="" xmlns:a16="http://schemas.microsoft.com/office/drawing/2014/main" id="{DA2A563C-549C-4B1B-B3A8-F4F4D2E05406}"/>
              </a:ext>
            </a:extLst>
          </p:cNvPr>
          <p:cNvSpPr/>
          <p:nvPr/>
        </p:nvSpPr>
        <p:spPr>
          <a:xfrm>
            <a:off x="9175561" y="5365913"/>
            <a:ext cx="950991" cy="277845"/>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Kafka</a:t>
            </a:r>
            <a:endParaRPr lang="en-US" sz="1200" dirty="0"/>
          </a:p>
        </p:txBody>
      </p:sp>
      <p:cxnSp>
        <p:nvCxnSpPr>
          <p:cNvPr id="42" name="Elbow Connector 21">
            <a:extLst>
              <a:ext uri="{FF2B5EF4-FFF2-40B4-BE49-F238E27FC236}">
                <a16:creationId xmlns="" xmlns:a16="http://schemas.microsoft.com/office/drawing/2014/main" id="{5D0F0960-B42A-44DB-9F5C-41AB42E14E75}"/>
              </a:ext>
            </a:extLst>
          </p:cNvPr>
          <p:cNvCxnSpPr>
            <a:stCxn id="41" idx="3"/>
          </p:cNvCxnSpPr>
          <p:nvPr/>
        </p:nvCxnSpPr>
        <p:spPr>
          <a:xfrm>
            <a:off x="10126552" y="5504836"/>
            <a:ext cx="452503" cy="223696"/>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23">
            <a:extLst>
              <a:ext uri="{FF2B5EF4-FFF2-40B4-BE49-F238E27FC236}">
                <a16:creationId xmlns="" xmlns:a16="http://schemas.microsoft.com/office/drawing/2014/main" id="{4C237C61-C7D5-429F-98CB-C8875BFC7D28}"/>
              </a:ext>
            </a:extLst>
          </p:cNvPr>
          <p:cNvCxnSpPr>
            <a:endCxn id="41" idx="1"/>
          </p:cNvCxnSpPr>
          <p:nvPr/>
        </p:nvCxnSpPr>
        <p:spPr>
          <a:xfrm>
            <a:off x="8392704" y="4363905"/>
            <a:ext cx="782857" cy="1140931"/>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21">
            <a:extLst>
              <a:ext uri="{FF2B5EF4-FFF2-40B4-BE49-F238E27FC236}">
                <a16:creationId xmlns="" xmlns:a16="http://schemas.microsoft.com/office/drawing/2014/main" id="{E5414D34-2939-4446-9D4F-4E87F49B7743}"/>
              </a:ext>
            </a:extLst>
          </p:cNvPr>
          <p:cNvCxnSpPr>
            <a:cxnSpLocks/>
            <a:stCxn id="41" idx="3"/>
            <a:endCxn id="27" idx="1"/>
          </p:cNvCxnSpPr>
          <p:nvPr/>
        </p:nvCxnSpPr>
        <p:spPr>
          <a:xfrm flipV="1">
            <a:off x="10126552" y="4064961"/>
            <a:ext cx="355414" cy="1439875"/>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5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B401EF0-3F53-452D-B712-78B98298B97F}"/>
              </a:ext>
            </a:extLst>
          </p:cNvPr>
          <p:cNvSpPr>
            <a:spLocks noGrp="1"/>
          </p:cNvSpPr>
          <p:nvPr>
            <p:ph type="body" sz="quarter" idx="11"/>
          </p:nvPr>
        </p:nvSpPr>
        <p:spPr/>
        <p:txBody>
          <a:bodyPr>
            <a:normAutofit/>
          </a:bodyPr>
          <a:lstStyle/>
          <a:p>
            <a:pPr marL="0" indent="0">
              <a:buNone/>
            </a:pPr>
            <a:r>
              <a:rPr lang="it-IT" dirty="0"/>
              <a:t>Real life – </a:t>
            </a:r>
            <a:r>
              <a:rPr lang="it-IT" dirty="0" err="1">
                <a:solidFill>
                  <a:srgbClr val="E96B56"/>
                </a:solidFill>
              </a:rPr>
              <a:t>Finding</a:t>
            </a:r>
            <a:r>
              <a:rPr lang="it-IT" dirty="0">
                <a:solidFill>
                  <a:srgbClr val="E96B56"/>
                </a:solidFill>
              </a:rPr>
              <a:t> </a:t>
            </a:r>
            <a:r>
              <a:rPr lang="it-IT" dirty="0" err="1">
                <a:solidFill>
                  <a:srgbClr val="E96B56"/>
                </a:solidFill>
              </a:rPr>
              <a:t>Anomalies</a:t>
            </a:r>
            <a:r>
              <a:rPr lang="it-IT" dirty="0">
                <a:solidFill>
                  <a:srgbClr val="E96B56"/>
                </a:solidFill>
              </a:rPr>
              <a:t> over </a:t>
            </a:r>
            <a:r>
              <a:rPr lang="it-IT" dirty="0" err="1">
                <a:solidFill>
                  <a:srgbClr val="E96B56"/>
                </a:solidFill>
              </a:rPr>
              <a:t>inventory</a:t>
            </a:r>
            <a:endParaRPr lang="en-US" dirty="0">
              <a:solidFill>
                <a:srgbClr val="E96B56"/>
              </a:solidFill>
            </a:endParaRPr>
          </a:p>
        </p:txBody>
      </p:sp>
      <p:sp>
        <p:nvSpPr>
          <p:cNvPr id="3" name="Rounded Rectangle 10">
            <a:extLst>
              <a:ext uri="{FF2B5EF4-FFF2-40B4-BE49-F238E27FC236}">
                <a16:creationId xmlns="" xmlns:a16="http://schemas.microsoft.com/office/drawing/2014/main" id="{E20CDF70-402A-4056-A20D-4DA99E986A54}"/>
              </a:ext>
            </a:extLst>
          </p:cNvPr>
          <p:cNvSpPr/>
          <p:nvPr/>
        </p:nvSpPr>
        <p:spPr>
          <a:xfrm>
            <a:off x="1781952" y="2619845"/>
            <a:ext cx="1150232" cy="44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SAP</a:t>
            </a:r>
            <a:endParaRPr lang="en-US" b="1" dirty="0">
              <a:solidFill>
                <a:srgbClr val="5B9BD5"/>
              </a:solidFill>
            </a:endParaRPr>
          </a:p>
        </p:txBody>
      </p:sp>
      <p:sp>
        <p:nvSpPr>
          <p:cNvPr id="5" name="Rounded Rectangle 45">
            <a:extLst>
              <a:ext uri="{FF2B5EF4-FFF2-40B4-BE49-F238E27FC236}">
                <a16:creationId xmlns="" xmlns:a16="http://schemas.microsoft.com/office/drawing/2014/main" id="{ABB1DF5A-EA41-4EB1-86EE-E6262392E87E}"/>
              </a:ext>
            </a:extLst>
          </p:cNvPr>
          <p:cNvSpPr/>
          <p:nvPr/>
        </p:nvSpPr>
        <p:spPr>
          <a:xfrm>
            <a:off x="7186952" y="2333784"/>
            <a:ext cx="4628911" cy="4164293"/>
          </a:xfrm>
          <a:prstGeom prst="roundRect">
            <a:avLst/>
          </a:prstGeom>
          <a:noFill/>
          <a:ln>
            <a:solidFill>
              <a:srgbClr val="4454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a:solidFill>
                  <a:srgbClr val="E96B56"/>
                </a:solidFill>
              </a:rPr>
              <a:t>Anomaly</a:t>
            </a:r>
            <a:r>
              <a:rPr lang="it-IT" b="1" dirty="0">
                <a:solidFill>
                  <a:srgbClr val="E96B56"/>
                </a:solidFill>
              </a:rPr>
              <a:t> Detector</a:t>
            </a:r>
            <a:endParaRPr lang="en-US" b="1" dirty="0">
              <a:solidFill>
                <a:srgbClr val="E96B56"/>
              </a:solidFill>
            </a:endParaRPr>
          </a:p>
        </p:txBody>
      </p:sp>
      <p:sp>
        <p:nvSpPr>
          <p:cNvPr id="6" name="Flowchart: Magnetic Disk 5">
            <a:extLst>
              <a:ext uri="{FF2B5EF4-FFF2-40B4-BE49-F238E27FC236}">
                <a16:creationId xmlns="" xmlns:a16="http://schemas.microsoft.com/office/drawing/2014/main" id="{9799E1A3-E167-4253-B6A2-000A5D166C50}"/>
              </a:ext>
            </a:extLst>
          </p:cNvPr>
          <p:cNvSpPr/>
          <p:nvPr/>
        </p:nvSpPr>
        <p:spPr>
          <a:xfrm>
            <a:off x="9105354" y="3226644"/>
            <a:ext cx="916374" cy="79776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Azure</a:t>
            </a:r>
            <a:r>
              <a:rPr lang="it-IT" sz="1200" dirty="0"/>
              <a:t> Data Lake </a:t>
            </a:r>
            <a:r>
              <a:rPr lang="it-IT" sz="1200" dirty="0" err="1"/>
              <a:t>Store</a:t>
            </a:r>
            <a:endParaRPr lang="en-US" sz="1200" dirty="0"/>
          </a:p>
        </p:txBody>
      </p:sp>
      <p:sp>
        <p:nvSpPr>
          <p:cNvPr id="7" name="Rectangle 6">
            <a:extLst>
              <a:ext uri="{FF2B5EF4-FFF2-40B4-BE49-F238E27FC236}">
                <a16:creationId xmlns="" xmlns:a16="http://schemas.microsoft.com/office/drawing/2014/main" id="{69E7FF59-8369-4014-AAF5-47BF55F842F3}"/>
              </a:ext>
            </a:extLst>
          </p:cNvPr>
          <p:cNvSpPr/>
          <p:nvPr/>
        </p:nvSpPr>
        <p:spPr>
          <a:xfrm>
            <a:off x="10579055" y="5589609"/>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asp.NET</a:t>
            </a:r>
            <a:endParaRPr lang="en-US" sz="1200" dirty="0"/>
          </a:p>
        </p:txBody>
      </p:sp>
      <p:sp>
        <p:nvSpPr>
          <p:cNvPr id="8" name="Rectangle 7">
            <a:extLst>
              <a:ext uri="{FF2B5EF4-FFF2-40B4-BE49-F238E27FC236}">
                <a16:creationId xmlns="" xmlns:a16="http://schemas.microsoft.com/office/drawing/2014/main" id="{2D608F43-9A4C-45CC-B978-231C6BB1318C}"/>
              </a:ext>
            </a:extLst>
          </p:cNvPr>
          <p:cNvSpPr/>
          <p:nvPr/>
        </p:nvSpPr>
        <p:spPr>
          <a:xfrm>
            <a:off x="10481966" y="3926038"/>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Spark</a:t>
            </a:r>
            <a:endParaRPr lang="en-US" sz="1200" dirty="0"/>
          </a:p>
        </p:txBody>
      </p:sp>
      <p:sp>
        <p:nvSpPr>
          <p:cNvPr id="9" name="Flowchart: Magnetic Disk 8">
            <a:extLst>
              <a:ext uri="{FF2B5EF4-FFF2-40B4-BE49-F238E27FC236}">
                <a16:creationId xmlns="" xmlns:a16="http://schemas.microsoft.com/office/drawing/2014/main" id="{91A5F536-44B2-4BF7-90F5-D5477B7E8180}"/>
              </a:ext>
            </a:extLst>
          </p:cNvPr>
          <p:cNvSpPr/>
          <p:nvPr/>
        </p:nvSpPr>
        <p:spPr>
          <a:xfrm>
            <a:off x="9237148" y="5883355"/>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MySQL</a:t>
            </a:r>
            <a:endParaRPr lang="en-US" sz="1200" dirty="0"/>
          </a:p>
        </p:txBody>
      </p:sp>
      <p:sp>
        <p:nvSpPr>
          <p:cNvPr id="10" name="Rectangle 9">
            <a:extLst>
              <a:ext uri="{FF2B5EF4-FFF2-40B4-BE49-F238E27FC236}">
                <a16:creationId xmlns="" xmlns:a16="http://schemas.microsoft.com/office/drawing/2014/main" id="{F0B5A316-9D2E-4FF9-9E4B-4E6CA74F926A}"/>
              </a:ext>
            </a:extLst>
          </p:cNvPr>
          <p:cNvSpPr/>
          <p:nvPr/>
        </p:nvSpPr>
        <p:spPr>
          <a:xfrm>
            <a:off x="10495711" y="4941655"/>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Tensorflow</a:t>
            </a:r>
            <a:endParaRPr lang="en-US" sz="1200" dirty="0"/>
          </a:p>
        </p:txBody>
      </p:sp>
      <p:sp>
        <p:nvSpPr>
          <p:cNvPr id="11" name="Flowchart: Magnetic Disk 10">
            <a:extLst>
              <a:ext uri="{FF2B5EF4-FFF2-40B4-BE49-F238E27FC236}">
                <a16:creationId xmlns="" xmlns:a16="http://schemas.microsoft.com/office/drawing/2014/main" id="{C83CC247-255A-4428-8FCE-06AED1E3F886}"/>
              </a:ext>
            </a:extLst>
          </p:cNvPr>
          <p:cNvSpPr/>
          <p:nvPr/>
        </p:nvSpPr>
        <p:spPr>
          <a:xfrm>
            <a:off x="9137308" y="4412268"/>
            <a:ext cx="833067" cy="544881"/>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MongoDB</a:t>
            </a:r>
            <a:endParaRPr lang="en-US" sz="1200" dirty="0"/>
          </a:p>
        </p:txBody>
      </p:sp>
      <p:cxnSp>
        <p:nvCxnSpPr>
          <p:cNvPr id="12" name="Elbow Connector 96">
            <a:extLst>
              <a:ext uri="{FF2B5EF4-FFF2-40B4-BE49-F238E27FC236}">
                <a16:creationId xmlns="" xmlns:a16="http://schemas.microsoft.com/office/drawing/2014/main" id="{35683E77-A7C9-4F49-927F-E49AFCB4D098}"/>
              </a:ext>
            </a:extLst>
          </p:cNvPr>
          <p:cNvCxnSpPr>
            <a:stCxn id="3" idx="3"/>
            <a:endCxn id="13" idx="1"/>
          </p:cNvCxnSpPr>
          <p:nvPr/>
        </p:nvCxnSpPr>
        <p:spPr>
          <a:xfrm>
            <a:off x="2932184" y="2840378"/>
            <a:ext cx="4309821" cy="1523527"/>
          </a:xfrm>
          <a:prstGeom prst="bentConnector3">
            <a:avLst>
              <a:gd name="adj1" fmla="val 91079"/>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FDE194E8-FAAA-4E61-A51C-099A341DCF2A}"/>
              </a:ext>
            </a:extLst>
          </p:cNvPr>
          <p:cNvSpPr/>
          <p:nvPr/>
        </p:nvSpPr>
        <p:spPr>
          <a:xfrm>
            <a:off x="7242005" y="4224982"/>
            <a:ext cx="1150699"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Sap</a:t>
            </a:r>
            <a:r>
              <a:rPr lang="it-IT" sz="1200" dirty="0"/>
              <a:t> Connector</a:t>
            </a:r>
            <a:endParaRPr lang="en-US" sz="1200" dirty="0"/>
          </a:p>
        </p:txBody>
      </p:sp>
      <p:cxnSp>
        <p:nvCxnSpPr>
          <p:cNvPr id="14" name="Elbow Connector 109">
            <a:extLst>
              <a:ext uri="{FF2B5EF4-FFF2-40B4-BE49-F238E27FC236}">
                <a16:creationId xmlns="" xmlns:a16="http://schemas.microsoft.com/office/drawing/2014/main" id="{33A6A17B-B60B-4C92-B0B6-EF2CE9D32B49}"/>
              </a:ext>
            </a:extLst>
          </p:cNvPr>
          <p:cNvCxnSpPr>
            <a:stCxn id="13" idx="3"/>
            <a:endCxn id="6" idx="2"/>
          </p:cNvCxnSpPr>
          <p:nvPr/>
        </p:nvCxnSpPr>
        <p:spPr>
          <a:xfrm flipV="1">
            <a:off x="8392704" y="3625525"/>
            <a:ext cx="712650" cy="73838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0">
            <a:extLst>
              <a:ext uri="{FF2B5EF4-FFF2-40B4-BE49-F238E27FC236}">
                <a16:creationId xmlns="" xmlns:a16="http://schemas.microsoft.com/office/drawing/2014/main" id="{97188EE9-A4D4-4CBF-877C-9483CC649054}"/>
              </a:ext>
            </a:extLst>
          </p:cNvPr>
          <p:cNvCxnSpPr>
            <a:stCxn id="9" idx="4"/>
            <a:endCxn id="7" idx="2"/>
          </p:cNvCxnSpPr>
          <p:nvPr/>
        </p:nvCxnSpPr>
        <p:spPr>
          <a:xfrm flipV="1">
            <a:off x="10070215" y="5867454"/>
            <a:ext cx="984336" cy="288342"/>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43">
            <a:extLst>
              <a:ext uri="{FF2B5EF4-FFF2-40B4-BE49-F238E27FC236}">
                <a16:creationId xmlns="" xmlns:a16="http://schemas.microsoft.com/office/drawing/2014/main" id="{BEBDE1D9-485A-4F8E-AD38-774D0843E9E1}"/>
              </a:ext>
            </a:extLst>
          </p:cNvPr>
          <p:cNvCxnSpPr>
            <a:stCxn id="6" idx="4"/>
            <a:endCxn id="8" idx="0"/>
          </p:cNvCxnSpPr>
          <p:nvPr/>
        </p:nvCxnSpPr>
        <p:spPr>
          <a:xfrm>
            <a:off x="10021728" y="3625525"/>
            <a:ext cx="935734" cy="30051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46">
            <a:extLst>
              <a:ext uri="{FF2B5EF4-FFF2-40B4-BE49-F238E27FC236}">
                <a16:creationId xmlns="" xmlns:a16="http://schemas.microsoft.com/office/drawing/2014/main" id="{5216B25D-1B07-4B34-8CB9-D306A919CA6F}"/>
              </a:ext>
            </a:extLst>
          </p:cNvPr>
          <p:cNvCxnSpPr>
            <a:stCxn id="8" idx="1"/>
            <a:endCxn id="11" idx="2"/>
          </p:cNvCxnSpPr>
          <p:nvPr/>
        </p:nvCxnSpPr>
        <p:spPr>
          <a:xfrm rot="10800000" flipV="1">
            <a:off x="9137308" y="4064961"/>
            <a:ext cx="1344658" cy="619748"/>
          </a:xfrm>
          <a:prstGeom prst="bentConnector3">
            <a:avLst>
              <a:gd name="adj1" fmla="val 11700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57">
            <a:extLst>
              <a:ext uri="{FF2B5EF4-FFF2-40B4-BE49-F238E27FC236}">
                <a16:creationId xmlns="" xmlns:a16="http://schemas.microsoft.com/office/drawing/2014/main" id="{73404556-859A-4B70-8F71-FE4586070739}"/>
              </a:ext>
            </a:extLst>
          </p:cNvPr>
          <p:cNvCxnSpPr>
            <a:stCxn id="11" idx="1"/>
            <a:endCxn id="10" idx="0"/>
          </p:cNvCxnSpPr>
          <p:nvPr/>
        </p:nvCxnSpPr>
        <p:spPr>
          <a:xfrm rot="16200000" flipH="1">
            <a:off x="9997830" y="3968279"/>
            <a:ext cx="529387" cy="1417365"/>
          </a:xfrm>
          <a:prstGeom prst="bentConnector3">
            <a:avLst>
              <a:gd name="adj1" fmla="val -2113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62">
            <a:extLst>
              <a:ext uri="{FF2B5EF4-FFF2-40B4-BE49-F238E27FC236}">
                <a16:creationId xmlns="" xmlns:a16="http://schemas.microsoft.com/office/drawing/2014/main" id="{8CF71BEA-CE82-49C4-A5A4-C81D0DFF62B4}"/>
              </a:ext>
            </a:extLst>
          </p:cNvPr>
          <p:cNvCxnSpPr>
            <a:stCxn id="10" idx="1"/>
            <a:endCxn id="11" idx="4"/>
          </p:cNvCxnSpPr>
          <p:nvPr/>
        </p:nvCxnSpPr>
        <p:spPr>
          <a:xfrm rot="10800000">
            <a:off x="9970375" y="4684710"/>
            <a:ext cx="525336" cy="39586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81">
            <a:extLst>
              <a:ext uri="{FF2B5EF4-FFF2-40B4-BE49-F238E27FC236}">
                <a16:creationId xmlns="" xmlns:a16="http://schemas.microsoft.com/office/drawing/2014/main" id="{C93508A9-1348-4E46-9BCC-30CF431F9661}"/>
              </a:ext>
            </a:extLst>
          </p:cNvPr>
          <p:cNvCxnSpPr>
            <a:stCxn id="11" idx="3"/>
            <a:endCxn id="7" idx="0"/>
          </p:cNvCxnSpPr>
          <p:nvPr/>
        </p:nvCxnSpPr>
        <p:spPr>
          <a:xfrm rot="16200000" flipH="1">
            <a:off x="9987966" y="4523024"/>
            <a:ext cx="632460" cy="1500709"/>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4D014D01-934E-457A-BD22-545F85D9BCE6}"/>
              </a:ext>
            </a:extLst>
          </p:cNvPr>
          <p:cNvSpPr txBox="1"/>
          <p:nvPr/>
        </p:nvSpPr>
        <p:spPr>
          <a:xfrm>
            <a:off x="838200" y="1780752"/>
            <a:ext cx="11162414" cy="369332"/>
          </a:xfrm>
          <a:prstGeom prst="rect">
            <a:avLst/>
          </a:prstGeom>
          <a:noFill/>
        </p:spPr>
        <p:txBody>
          <a:bodyPr wrap="square" rtlCol="0">
            <a:spAutoFit/>
          </a:bodyPr>
          <a:lstStyle>
            <a:defPPr>
              <a:defRPr lang="en-US"/>
            </a:defPPr>
            <a:lvl1pPr>
              <a:defRPr>
                <a:solidFill>
                  <a:srgbClr val="445469"/>
                </a:solidFill>
              </a:defRPr>
            </a:lvl1pPr>
          </a:lstStyle>
          <a:p>
            <a:r>
              <a:rPr lang="it-IT" dirty="0"/>
              <a:t>I </a:t>
            </a:r>
            <a:r>
              <a:rPr lang="it-IT" dirty="0" err="1"/>
              <a:t>would</a:t>
            </a:r>
            <a:r>
              <a:rPr lang="it-IT" dirty="0"/>
              <a:t> like to </a:t>
            </a:r>
            <a:r>
              <a:rPr lang="it-IT" dirty="0" err="1"/>
              <a:t>gather</a:t>
            </a:r>
            <a:r>
              <a:rPr lang="it-IT" dirty="0"/>
              <a:t> data from a Mainframe </a:t>
            </a:r>
            <a:r>
              <a:rPr lang="it-IT" dirty="0" err="1"/>
              <a:t>application</a:t>
            </a:r>
            <a:r>
              <a:rPr lang="it-IT" dirty="0"/>
              <a:t> </a:t>
            </a:r>
            <a:r>
              <a:rPr lang="it-IT" dirty="0" err="1"/>
              <a:t>used</a:t>
            </a:r>
            <a:r>
              <a:rPr lang="it-IT" dirty="0"/>
              <a:t> to </a:t>
            </a:r>
            <a:r>
              <a:rPr lang="it-IT" dirty="0" err="1"/>
              <a:t>manage</a:t>
            </a:r>
            <a:r>
              <a:rPr lang="it-IT" dirty="0"/>
              <a:t> stock</a:t>
            </a:r>
            <a:endParaRPr lang="en-US" dirty="0"/>
          </a:p>
        </p:txBody>
      </p:sp>
      <p:sp>
        <p:nvSpPr>
          <p:cNvPr id="22" name="Rectangle 21">
            <a:extLst>
              <a:ext uri="{FF2B5EF4-FFF2-40B4-BE49-F238E27FC236}">
                <a16:creationId xmlns="" xmlns:a16="http://schemas.microsoft.com/office/drawing/2014/main" id="{7C78A1CB-415D-4960-AEE6-113B5CFBEC28}"/>
              </a:ext>
            </a:extLst>
          </p:cNvPr>
          <p:cNvSpPr/>
          <p:nvPr/>
        </p:nvSpPr>
        <p:spPr>
          <a:xfrm>
            <a:off x="9175561" y="5365913"/>
            <a:ext cx="950991" cy="27784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Kafka</a:t>
            </a:r>
            <a:endParaRPr lang="en-US" sz="1200" dirty="0"/>
          </a:p>
        </p:txBody>
      </p:sp>
      <p:cxnSp>
        <p:nvCxnSpPr>
          <p:cNvPr id="23" name="Elbow Connector 21">
            <a:extLst>
              <a:ext uri="{FF2B5EF4-FFF2-40B4-BE49-F238E27FC236}">
                <a16:creationId xmlns="" xmlns:a16="http://schemas.microsoft.com/office/drawing/2014/main" id="{45C9325D-1B15-47E2-ACFB-FDAF37CA87FB}"/>
              </a:ext>
            </a:extLst>
          </p:cNvPr>
          <p:cNvCxnSpPr>
            <a:stCxn id="22" idx="3"/>
          </p:cNvCxnSpPr>
          <p:nvPr/>
        </p:nvCxnSpPr>
        <p:spPr>
          <a:xfrm>
            <a:off x="10126552" y="5504836"/>
            <a:ext cx="452503" cy="223696"/>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 xmlns:a16="http://schemas.microsoft.com/office/drawing/2014/main" id="{CEDC0D85-DB78-45FD-ABB2-630C2180A1BB}"/>
              </a:ext>
            </a:extLst>
          </p:cNvPr>
          <p:cNvCxnSpPr>
            <a:endCxn id="22" idx="1"/>
          </p:cNvCxnSpPr>
          <p:nvPr/>
        </p:nvCxnSpPr>
        <p:spPr>
          <a:xfrm>
            <a:off x="8392704" y="4363905"/>
            <a:ext cx="782857" cy="1140931"/>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00807A88-925B-48D0-B49B-80221D392876}"/>
              </a:ext>
            </a:extLst>
          </p:cNvPr>
          <p:cNvGrpSpPr/>
          <p:nvPr/>
        </p:nvGrpSpPr>
        <p:grpSpPr>
          <a:xfrm>
            <a:off x="1219857" y="3966880"/>
            <a:ext cx="2106038" cy="1407268"/>
            <a:chOff x="838200" y="2243847"/>
            <a:chExt cx="2106038" cy="1407268"/>
          </a:xfrm>
        </p:grpSpPr>
        <p:sp>
          <p:nvSpPr>
            <p:cNvPr id="26" name="Rounded Rectangle 31">
              <a:extLst>
                <a:ext uri="{FF2B5EF4-FFF2-40B4-BE49-F238E27FC236}">
                  <a16:creationId xmlns="" xmlns:a16="http://schemas.microsoft.com/office/drawing/2014/main" id="{80218AC9-1DCA-4023-9F4D-692F4C8EC39C}"/>
                </a:ext>
              </a:extLst>
            </p:cNvPr>
            <p:cNvSpPr/>
            <p:nvPr/>
          </p:nvSpPr>
          <p:spPr>
            <a:xfrm>
              <a:off x="838200" y="2243847"/>
              <a:ext cx="2106038" cy="1407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rgbClr val="5B9BD5"/>
                  </a:solidFill>
                </a:rPr>
                <a:t>Mainframe</a:t>
              </a:r>
              <a:endParaRPr lang="en-US" b="1" dirty="0">
                <a:solidFill>
                  <a:srgbClr val="5B9BD5"/>
                </a:solidFill>
              </a:endParaRPr>
            </a:p>
          </p:txBody>
        </p:sp>
        <p:grpSp>
          <p:nvGrpSpPr>
            <p:cNvPr id="27" name="Group 26">
              <a:extLst>
                <a:ext uri="{FF2B5EF4-FFF2-40B4-BE49-F238E27FC236}">
                  <a16:creationId xmlns="" xmlns:a16="http://schemas.microsoft.com/office/drawing/2014/main" id="{F1D22E2D-2D90-4DA1-A91A-994EB1CEDF7A}"/>
                </a:ext>
              </a:extLst>
            </p:cNvPr>
            <p:cNvGrpSpPr/>
            <p:nvPr/>
          </p:nvGrpSpPr>
          <p:grpSpPr>
            <a:xfrm>
              <a:off x="993811" y="2743708"/>
              <a:ext cx="1794817" cy="725237"/>
              <a:chOff x="935413" y="2737223"/>
              <a:chExt cx="1794817" cy="725237"/>
            </a:xfrm>
          </p:grpSpPr>
          <p:sp>
            <p:nvSpPr>
              <p:cNvPr id="28" name="Flowchart: Magnetic Disk 27">
                <a:extLst>
                  <a:ext uri="{FF2B5EF4-FFF2-40B4-BE49-F238E27FC236}">
                    <a16:creationId xmlns="" xmlns:a16="http://schemas.microsoft.com/office/drawing/2014/main" id="{32B8822B-52C7-4E25-BF99-81CE9B1E1727}"/>
                  </a:ext>
                </a:extLst>
              </p:cNvPr>
              <p:cNvSpPr/>
              <p:nvPr/>
            </p:nvSpPr>
            <p:spPr>
              <a:xfrm>
                <a:off x="935413" y="2737223"/>
                <a:ext cx="833067" cy="7252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DB2</a:t>
                </a:r>
                <a:endParaRPr lang="en-US" sz="1200" dirty="0"/>
              </a:p>
            </p:txBody>
          </p:sp>
          <p:sp>
            <p:nvSpPr>
              <p:cNvPr id="29" name="Rectangle 28">
                <a:extLst>
                  <a:ext uri="{FF2B5EF4-FFF2-40B4-BE49-F238E27FC236}">
                    <a16:creationId xmlns="" xmlns:a16="http://schemas.microsoft.com/office/drawing/2014/main" id="{AC20E054-6784-4BDD-8AF0-1A9977A8186B}"/>
                  </a:ext>
                </a:extLst>
              </p:cNvPr>
              <p:cNvSpPr/>
              <p:nvPr/>
            </p:nvSpPr>
            <p:spPr>
              <a:xfrm>
                <a:off x="1865693" y="2737223"/>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Cobol</a:t>
                </a:r>
                <a:endParaRPr lang="en-US" sz="1200" dirty="0"/>
              </a:p>
            </p:txBody>
          </p:sp>
          <p:sp>
            <p:nvSpPr>
              <p:cNvPr id="30" name="Rectangle 29">
                <a:extLst>
                  <a:ext uri="{FF2B5EF4-FFF2-40B4-BE49-F238E27FC236}">
                    <a16:creationId xmlns="" xmlns:a16="http://schemas.microsoft.com/office/drawing/2014/main" id="{B67DA161-A642-4887-BAAF-68383C7461BF}"/>
                  </a:ext>
                </a:extLst>
              </p:cNvPr>
              <p:cNvSpPr/>
              <p:nvPr/>
            </p:nvSpPr>
            <p:spPr>
              <a:xfrm>
                <a:off x="1865693" y="3184615"/>
                <a:ext cx="864537" cy="27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t>Perl</a:t>
                </a:r>
                <a:endParaRPr lang="en-US" sz="1200" dirty="0"/>
              </a:p>
            </p:txBody>
          </p:sp>
        </p:grpSp>
      </p:grpSp>
      <p:cxnSp>
        <p:nvCxnSpPr>
          <p:cNvPr id="31" name="Elbow Connector 44">
            <a:extLst>
              <a:ext uri="{FF2B5EF4-FFF2-40B4-BE49-F238E27FC236}">
                <a16:creationId xmlns="" xmlns:a16="http://schemas.microsoft.com/office/drawing/2014/main" id="{A85E82C8-1EA0-404D-A6AC-5C5D17F05BF0}"/>
              </a:ext>
            </a:extLst>
          </p:cNvPr>
          <p:cNvCxnSpPr>
            <a:stCxn id="26" idx="3"/>
            <a:endCxn id="32" idx="0"/>
          </p:cNvCxnSpPr>
          <p:nvPr/>
        </p:nvCxnSpPr>
        <p:spPr>
          <a:xfrm>
            <a:off x="3325895" y="4670514"/>
            <a:ext cx="4684056" cy="108757"/>
          </a:xfrm>
          <a:prstGeom prst="bentConnector2">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 xmlns:a16="http://schemas.microsoft.com/office/drawing/2014/main" id="{17218867-B9FA-4E91-8FC8-F2D20E513F38}"/>
              </a:ext>
            </a:extLst>
          </p:cNvPr>
          <p:cNvSpPr/>
          <p:nvPr/>
        </p:nvSpPr>
        <p:spPr>
          <a:xfrm>
            <a:off x="7434601" y="4779271"/>
            <a:ext cx="1150699" cy="369812"/>
          </a:xfrm>
          <a:prstGeom prst="rect">
            <a:avLst/>
          </a:prstGeom>
          <a:solidFill>
            <a:srgbClr val="4454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Web </a:t>
            </a:r>
            <a:r>
              <a:rPr lang="it-IT" sz="1200" dirty="0" err="1"/>
              <a:t>Scraping</a:t>
            </a:r>
            <a:r>
              <a:rPr lang="it-IT" sz="1200" dirty="0"/>
              <a:t> Integration</a:t>
            </a:r>
            <a:endParaRPr lang="en-US" sz="1200" dirty="0"/>
          </a:p>
        </p:txBody>
      </p:sp>
      <p:cxnSp>
        <p:nvCxnSpPr>
          <p:cNvPr id="33" name="Elbow Connector 55">
            <a:extLst>
              <a:ext uri="{FF2B5EF4-FFF2-40B4-BE49-F238E27FC236}">
                <a16:creationId xmlns="" xmlns:a16="http://schemas.microsoft.com/office/drawing/2014/main" id="{89142142-8C52-4606-857E-A85E94F21A5D}"/>
              </a:ext>
            </a:extLst>
          </p:cNvPr>
          <p:cNvCxnSpPr>
            <a:stCxn id="32" idx="3"/>
            <a:endCxn id="6" idx="2"/>
          </p:cNvCxnSpPr>
          <p:nvPr/>
        </p:nvCxnSpPr>
        <p:spPr>
          <a:xfrm flipV="1">
            <a:off x="8585300" y="3625525"/>
            <a:ext cx="520054" cy="1338652"/>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56">
            <a:extLst>
              <a:ext uri="{FF2B5EF4-FFF2-40B4-BE49-F238E27FC236}">
                <a16:creationId xmlns="" xmlns:a16="http://schemas.microsoft.com/office/drawing/2014/main" id="{FBAABAD6-4C6B-4267-8F03-405DCD6703EE}"/>
              </a:ext>
            </a:extLst>
          </p:cNvPr>
          <p:cNvCxnSpPr>
            <a:stCxn id="32" idx="3"/>
            <a:endCxn id="22" idx="1"/>
          </p:cNvCxnSpPr>
          <p:nvPr/>
        </p:nvCxnSpPr>
        <p:spPr>
          <a:xfrm>
            <a:off x="8585300" y="4964177"/>
            <a:ext cx="590261" cy="540659"/>
          </a:xfrm>
          <a:prstGeom prst="bentConnector3">
            <a:avLst>
              <a:gd name="adj1" fmla="val 50000"/>
            </a:avLst>
          </a:prstGeom>
          <a:ln>
            <a:solidFill>
              <a:srgbClr val="44546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21">
            <a:extLst>
              <a:ext uri="{FF2B5EF4-FFF2-40B4-BE49-F238E27FC236}">
                <a16:creationId xmlns="" xmlns:a16="http://schemas.microsoft.com/office/drawing/2014/main" id="{069CA9C9-5F24-4B31-BF9E-DDF01E4AF429}"/>
              </a:ext>
            </a:extLst>
          </p:cNvPr>
          <p:cNvCxnSpPr>
            <a:cxnSpLocks/>
          </p:cNvCxnSpPr>
          <p:nvPr/>
        </p:nvCxnSpPr>
        <p:spPr>
          <a:xfrm flipV="1">
            <a:off x="10126552" y="4064961"/>
            <a:ext cx="355414" cy="1439875"/>
          </a:xfrm>
          <a:prstGeom prst="bentConnector3">
            <a:avLst>
              <a:gd name="adj1" fmla="val 50000"/>
            </a:avLst>
          </a:prstGeom>
          <a:ln>
            <a:solidFill>
              <a:srgbClr val="9F9F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6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ARTEA">
  <a:themeElements>
    <a:clrScheme name="ARTEA-def">
      <a:dk1>
        <a:srgbClr val="000000"/>
      </a:dk1>
      <a:lt1>
        <a:srgbClr val="FFFFFF"/>
      </a:lt1>
      <a:dk2>
        <a:srgbClr val="445468"/>
      </a:dk2>
      <a:lt2>
        <a:srgbClr val="687587"/>
      </a:lt2>
      <a:accent1>
        <a:srgbClr val="E96B54"/>
      </a:accent1>
      <a:accent2>
        <a:srgbClr val="EB8879"/>
      </a:accent2>
      <a:accent3>
        <a:srgbClr val="7E7F7E"/>
      </a:accent3>
      <a:accent4>
        <a:srgbClr val="CDCECD"/>
      </a:accent4>
      <a:accent5>
        <a:srgbClr val="E5E6E5"/>
      </a:accent5>
      <a:accent6>
        <a:srgbClr val="E5E6E5"/>
      </a:accent6>
      <a:hlink>
        <a:srgbClr val="2C58FF"/>
      </a:hlink>
      <a:folHlink>
        <a:srgbClr val="9A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TEA" id="{EE6B8B14-C55B-8F4B-80E8-2193206E5680}" vid="{DC5A8D44-18B2-2542-B112-CFC0C084DA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ARTEA</Template>
  <TotalTime>0</TotalTime>
  <Words>4550</Words>
  <Application>Microsoft Office PowerPoint</Application>
  <PresentationFormat>Widescreen</PresentationFormat>
  <Paragraphs>998</Paragraphs>
  <Slides>65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Calibri</vt:lpstr>
      <vt:lpstr>Cambria Math</vt:lpstr>
      <vt:lpstr>Gill Sans</vt:lpstr>
      <vt:lpstr>Ink Free</vt:lpstr>
      <vt:lpstr>Monserrat</vt:lpstr>
      <vt:lpstr>Montserrat Light</vt:lpstr>
      <vt:lpstr>Source Sans Pro</vt:lpstr>
      <vt:lpstr>Times New Roman</vt:lpstr>
      <vt:lpstr>Wingdings</vt:lpstr>
      <vt:lpstr>ARTEA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2020-02-03T11:00:23Z</dcterms:created>
  <dcterms:modified xsi:type="dcterms:W3CDTF">2020-02-18T08:03:59Z</dcterms:modified>
</cp:coreProperties>
</file>