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 id="2147483751" r:id="rId2"/>
  </p:sldMasterIdLst>
  <p:notesMasterIdLst>
    <p:notesMasterId r:id="rId80"/>
  </p:notesMasterIdLst>
  <p:sldIdLst>
    <p:sldId id="3066" r:id="rId3"/>
    <p:sldId id="3144" r:id="rId4"/>
    <p:sldId id="3145" r:id="rId5"/>
    <p:sldId id="3137" r:id="rId6"/>
    <p:sldId id="3139" r:id="rId7"/>
    <p:sldId id="3138" r:id="rId8"/>
    <p:sldId id="3142" r:id="rId9"/>
    <p:sldId id="3160" r:id="rId10"/>
    <p:sldId id="3140" r:id="rId11"/>
    <p:sldId id="3146" r:id="rId12"/>
    <p:sldId id="3143" r:id="rId13"/>
    <p:sldId id="3147" r:id="rId14"/>
    <p:sldId id="3156" r:id="rId15"/>
    <p:sldId id="3149" r:id="rId16"/>
    <p:sldId id="3150" r:id="rId17"/>
    <p:sldId id="3151" r:id="rId18"/>
    <p:sldId id="3229" r:id="rId19"/>
    <p:sldId id="3176" r:id="rId20"/>
    <p:sldId id="3230" r:id="rId21"/>
    <p:sldId id="3231" r:id="rId22"/>
    <p:sldId id="3177" r:id="rId23"/>
    <p:sldId id="3178" r:id="rId24"/>
    <p:sldId id="3153" r:id="rId25"/>
    <p:sldId id="3159" r:id="rId26"/>
    <p:sldId id="3158" r:id="rId27"/>
    <p:sldId id="3202" r:id="rId28"/>
    <p:sldId id="3164" r:id="rId29"/>
    <p:sldId id="3161" r:id="rId30"/>
    <p:sldId id="3163" r:id="rId31"/>
    <p:sldId id="3240" r:id="rId32"/>
    <p:sldId id="3241" r:id="rId33"/>
    <p:sldId id="3251" r:id="rId34"/>
    <p:sldId id="3243" r:id="rId35"/>
    <p:sldId id="3244" r:id="rId36"/>
    <p:sldId id="3245" r:id="rId37"/>
    <p:sldId id="3246" r:id="rId38"/>
    <p:sldId id="3247" r:id="rId39"/>
    <p:sldId id="3248" r:id="rId40"/>
    <p:sldId id="3249" r:id="rId41"/>
    <p:sldId id="3203" r:id="rId42"/>
    <p:sldId id="3205" r:id="rId43"/>
    <p:sldId id="3210" r:id="rId44"/>
    <p:sldId id="3212" r:id="rId45"/>
    <p:sldId id="3214" r:id="rId46"/>
    <p:sldId id="3215" r:id="rId47"/>
    <p:sldId id="3216" r:id="rId48"/>
    <p:sldId id="3213" r:id="rId49"/>
    <p:sldId id="3239" r:id="rId50"/>
    <p:sldId id="3252" r:id="rId51"/>
    <p:sldId id="3217" r:id="rId52"/>
    <p:sldId id="3219" r:id="rId53"/>
    <p:sldId id="3228" r:id="rId54"/>
    <p:sldId id="3209" r:id="rId55"/>
    <p:sldId id="3222" r:id="rId56"/>
    <p:sldId id="3221" r:id="rId57"/>
    <p:sldId id="3220" r:id="rId58"/>
    <p:sldId id="3225" r:id="rId59"/>
    <p:sldId id="3235" r:id="rId60"/>
    <p:sldId id="3227" r:id="rId61"/>
    <p:sldId id="3234" r:id="rId62"/>
    <p:sldId id="3237" r:id="rId63"/>
    <p:sldId id="3232" r:id="rId64"/>
    <p:sldId id="3238" r:id="rId65"/>
    <p:sldId id="3236" r:id="rId66"/>
    <p:sldId id="3201" r:id="rId67"/>
    <p:sldId id="3174" r:id="rId68"/>
    <p:sldId id="3199" r:id="rId69"/>
    <p:sldId id="3180" r:id="rId70"/>
    <p:sldId id="3181" r:id="rId71"/>
    <p:sldId id="3182" r:id="rId72"/>
    <p:sldId id="3183" r:id="rId73"/>
    <p:sldId id="3184" r:id="rId74"/>
    <p:sldId id="3185" r:id="rId75"/>
    <p:sldId id="3186" r:id="rId76"/>
    <p:sldId id="3187" r:id="rId77"/>
    <p:sldId id="3188" r:id="rId78"/>
    <p:sldId id="3189"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2B247C-2FEF-47CD-98E2-DB261DBF6B8B}">
          <p14:sldIdLst>
            <p14:sldId id="3066"/>
            <p14:sldId id="3144"/>
            <p14:sldId id="3145"/>
            <p14:sldId id="3137"/>
            <p14:sldId id="3139"/>
            <p14:sldId id="3138"/>
            <p14:sldId id="3142"/>
            <p14:sldId id="3160"/>
            <p14:sldId id="3140"/>
            <p14:sldId id="3146"/>
            <p14:sldId id="3143"/>
            <p14:sldId id="3147"/>
            <p14:sldId id="3156"/>
            <p14:sldId id="3149"/>
            <p14:sldId id="3150"/>
            <p14:sldId id="3151"/>
            <p14:sldId id="3229"/>
            <p14:sldId id="3176"/>
            <p14:sldId id="3230"/>
            <p14:sldId id="3231"/>
            <p14:sldId id="3177"/>
            <p14:sldId id="3178"/>
            <p14:sldId id="3153"/>
            <p14:sldId id="3159"/>
            <p14:sldId id="3158"/>
            <p14:sldId id="3202"/>
            <p14:sldId id="3164"/>
            <p14:sldId id="3161"/>
            <p14:sldId id="3163"/>
            <p14:sldId id="3240"/>
            <p14:sldId id="3241"/>
            <p14:sldId id="3251"/>
            <p14:sldId id="3243"/>
            <p14:sldId id="3244"/>
            <p14:sldId id="3245"/>
            <p14:sldId id="3246"/>
            <p14:sldId id="3247"/>
            <p14:sldId id="3248"/>
            <p14:sldId id="3249"/>
            <p14:sldId id="3203"/>
            <p14:sldId id="3205"/>
            <p14:sldId id="3210"/>
            <p14:sldId id="3212"/>
            <p14:sldId id="3214"/>
            <p14:sldId id="3215"/>
            <p14:sldId id="3216"/>
            <p14:sldId id="3213"/>
            <p14:sldId id="3239"/>
            <p14:sldId id="3252"/>
            <p14:sldId id="3217"/>
            <p14:sldId id="3219"/>
            <p14:sldId id="3228"/>
            <p14:sldId id="3209"/>
            <p14:sldId id="3222"/>
            <p14:sldId id="3221"/>
            <p14:sldId id="3220"/>
            <p14:sldId id="3225"/>
            <p14:sldId id="3235"/>
            <p14:sldId id="3227"/>
            <p14:sldId id="3234"/>
            <p14:sldId id="3237"/>
            <p14:sldId id="3232"/>
            <p14:sldId id="3238"/>
            <p14:sldId id="3236"/>
            <p14:sldId id="3201"/>
          </p14:sldIdLst>
        </p14:section>
        <p14:section name="Esercixe 3-4" id="{F1368CEB-728E-410F-B1EB-6252B7A2E1C2}">
          <p14:sldIdLst>
            <p14:sldId id="3174"/>
            <p14:sldId id="3199"/>
            <p14:sldId id="3180"/>
            <p14:sldId id="3181"/>
            <p14:sldId id="3182"/>
            <p14:sldId id="3183"/>
            <p14:sldId id="3184"/>
            <p14:sldId id="3185"/>
            <p14:sldId id="3186"/>
            <p14:sldId id="3187"/>
            <p14:sldId id="3188"/>
            <p14:sldId id="31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B56"/>
    <a:srgbClr val="445469"/>
    <a:srgbClr val="FFFFFF"/>
    <a:srgbClr val="DF432C"/>
    <a:srgbClr val="717571"/>
    <a:srgbClr val="2F5597"/>
    <a:srgbClr val="C55A11"/>
    <a:srgbClr val="7F6000"/>
    <a:srgbClr val="385723"/>
    <a:srgbClr val="9F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3B6298-3BDB-4B5E-8618-326D1C491C72}" v="3501" dt="2020-01-09T11:33:53.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7384" autoAdjust="0"/>
  </p:normalViewPr>
  <p:slideViewPr>
    <p:cSldViewPr snapToGrid="0">
      <p:cViewPr varScale="1">
        <p:scale>
          <a:sx n="83" d="100"/>
          <a:sy n="83" d="100"/>
        </p:scale>
        <p:origin x="6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B4797-AAD4-4D78-840F-BF2FDD058A93}" type="datetimeFigureOut">
              <a:rPr lang="en-US" smtClean="0"/>
              <a:t>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F4ACF-071B-42BB-AF11-ED524DE75815}" type="slidenum">
              <a:rPr lang="en-US" smtClean="0"/>
              <a:t>‹#›</a:t>
            </a:fld>
            <a:endParaRPr lang="en-US"/>
          </a:p>
        </p:txBody>
      </p:sp>
    </p:spTree>
    <p:extLst>
      <p:ext uri="{BB962C8B-B14F-4D97-AF65-F5344CB8AC3E}">
        <p14:creationId xmlns:p14="http://schemas.microsoft.com/office/powerpoint/2010/main" val="156908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4</a:t>
            </a:fld>
            <a:endParaRPr lang="en-US"/>
          </a:p>
        </p:txBody>
      </p:sp>
    </p:spTree>
    <p:extLst>
      <p:ext uri="{BB962C8B-B14F-4D97-AF65-F5344CB8AC3E}">
        <p14:creationId xmlns:p14="http://schemas.microsoft.com/office/powerpoint/2010/main" val="2763555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15</a:t>
            </a:fld>
            <a:endParaRPr lang="en-US"/>
          </a:p>
        </p:txBody>
      </p:sp>
    </p:spTree>
    <p:extLst>
      <p:ext uri="{BB962C8B-B14F-4D97-AF65-F5344CB8AC3E}">
        <p14:creationId xmlns:p14="http://schemas.microsoft.com/office/powerpoint/2010/main" val="235846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16</a:t>
            </a:fld>
            <a:endParaRPr lang="en-US"/>
          </a:p>
        </p:txBody>
      </p:sp>
    </p:spTree>
    <p:extLst>
      <p:ext uri="{BB962C8B-B14F-4D97-AF65-F5344CB8AC3E}">
        <p14:creationId xmlns:p14="http://schemas.microsoft.com/office/powerpoint/2010/main" val="190875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18</a:t>
            </a:fld>
            <a:endParaRPr lang="en-US"/>
          </a:p>
        </p:txBody>
      </p:sp>
    </p:spTree>
    <p:extLst>
      <p:ext uri="{BB962C8B-B14F-4D97-AF65-F5344CB8AC3E}">
        <p14:creationId xmlns:p14="http://schemas.microsoft.com/office/powerpoint/2010/main" val="35350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19</a:t>
            </a:fld>
            <a:endParaRPr lang="en-US"/>
          </a:p>
        </p:txBody>
      </p:sp>
    </p:spTree>
    <p:extLst>
      <p:ext uri="{BB962C8B-B14F-4D97-AF65-F5344CB8AC3E}">
        <p14:creationId xmlns:p14="http://schemas.microsoft.com/office/powerpoint/2010/main" val="4176072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23</a:t>
            </a:fld>
            <a:endParaRPr lang="en-US"/>
          </a:p>
        </p:txBody>
      </p:sp>
    </p:spTree>
    <p:extLst>
      <p:ext uri="{BB962C8B-B14F-4D97-AF65-F5344CB8AC3E}">
        <p14:creationId xmlns:p14="http://schemas.microsoft.com/office/powerpoint/2010/main" val="149522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25</a:t>
            </a:fld>
            <a:endParaRPr lang="en-US"/>
          </a:p>
        </p:txBody>
      </p:sp>
    </p:spTree>
    <p:extLst>
      <p:ext uri="{BB962C8B-B14F-4D97-AF65-F5344CB8AC3E}">
        <p14:creationId xmlns:p14="http://schemas.microsoft.com/office/powerpoint/2010/main" val="3785847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4ACF-071B-42BB-AF11-ED524DE75815}" type="slidenum">
              <a:rPr lang="en-US" smtClean="0"/>
              <a:t>41</a:t>
            </a:fld>
            <a:endParaRPr lang="en-US"/>
          </a:p>
        </p:txBody>
      </p:sp>
    </p:spTree>
    <p:extLst>
      <p:ext uri="{BB962C8B-B14F-4D97-AF65-F5344CB8AC3E}">
        <p14:creationId xmlns:p14="http://schemas.microsoft.com/office/powerpoint/2010/main" val="3507516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4ACF-071B-42BB-AF11-ED524DE75815}" type="slidenum">
              <a:rPr lang="en-US" smtClean="0"/>
              <a:t>42</a:t>
            </a:fld>
            <a:endParaRPr lang="en-US"/>
          </a:p>
        </p:txBody>
      </p:sp>
    </p:spTree>
    <p:extLst>
      <p:ext uri="{BB962C8B-B14F-4D97-AF65-F5344CB8AC3E}">
        <p14:creationId xmlns:p14="http://schemas.microsoft.com/office/powerpoint/2010/main" val="1829133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4ACF-071B-42BB-AF11-ED524DE75815}" type="slidenum">
              <a:rPr lang="en-US" smtClean="0"/>
              <a:t>43</a:t>
            </a:fld>
            <a:endParaRPr lang="en-US"/>
          </a:p>
        </p:txBody>
      </p:sp>
    </p:spTree>
    <p:extLst>
      <p:ext uri="{BB962C8B-B14F-4D97-AF65-F5344CB8AC3E}">
        <p14:creationId xmlns:p14="http://schemas.microsoft.com/office/powerpoint/2010/main" val="414501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4ACF-071B-42BB-AF11-ED524DE75815}" type="slidenum">
              <a:rPr lang="en-US" smtClean="0"/>
              <a:t>44</a:t>
            </a:fld>
            <a:endParaRPr lang="en-US"/>
          </a:p>
        </p:txBody>
      </p:sp>
    </p:spTree>
    <p:extLst>
      <p:ext uri="{BB962C8B-B14F-4D97-AF65-F5344CB8AC3E}">
        <p14:creationId xmlns:p14="http://schemas.microsoft.com/office/powerpoint/2010/main" val="423076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6</a:t>
            </a:fld>
            <a:endParaRPr lang="en-US"/>
          </a:p>
        </p:txBody>
      </p:sp>
    </p:spTree>
    <p:extLst>
      <p:ext uri="{BB962C8B-B14F-4D97-AF65-F5344CB8AC3E}">
        <p14:creationId xmlns:p14="http://schemas.microsoft.com/office/powerpoint/2010/main" val="3348264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4ACF-071B-42BB-AF11-ED524DE75815}" type="slidenum">
              <a:rPr lang="en-US" smtClean="0"/>
              <a:t>45</a:t>
            </a:fld>
            <a:endParaRPr lang="en-US"/>
          </a:p>
        </p:txBody>
      </p:sp>
    </p:spTree>
    <p:extLst>
      <p:ext uri="{BB962C8B-B14F-4D97-AF65-F5344CB8AC3E}">
        <p14:creationId xmlns:p14="http://schemas.microsoft.com/office/powerpoint/2010/main" val="1233022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4ACF-071B-42BB-AF11-ED524DE75815}" type="slidenum">
              <a:rPr lang="en-US" smtClean="0"/>
              <a:t>46</a:t>
            </a:fld>
            <a:endParaRPr lang="en-US"/>
          </a:p>
        </p:txBody>
      </p:sp>
    </p:spTree>
    <p:extLst>
      <p:ext uri="{BB962C8B-B14F-4D97-AF65-F5344CB8AC3E}">
        <p14:creationId xmlns:p14="http://schemas.microsoft.com/office/powerpoint/2010/main" val="1090684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4ACF-071B-42BB-AF11-ED524DE75815}" type="slidenum">
              <a:rPr lang="en-US" smtClean="0"/>
              <a:t>47</a:t>
            </a:fld>
            <a:endParaRPr lang="en-US"/>
          </a:p>
        </p:txBody>
      </p:sp>
    </p:spTree>
    <p:extLst>
      <p:ext uri="{BB962C8B-B14F-4D97-AF65-F5344CB8AC3E}">
        <p14:creationId xmlns:p14="http://schemas.microsoft.com/office/powerpoint/2010/main" val="3705836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4ACF-071B-42BB-AF11-ED524DE75815}" type="slidenum">
              <a:rPr lang="en-US" smtClean="0"/>
              <a:t>50</a:t>
            </a:fld>
            <a:endParaRPr lang="en-US"/>
          </a:p>
        </p:txBody>
      </p:sp>
    </p:spTree>
    <p:extLst>
      <p:ext uri="{BB962C8B-B14F-4D97-AF65-F5344CB8AC3E}">
        <p14:creationId xmlns:p14="http://schemas.microsoft.com/office/powerpoint/2010/main" val="751336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51</a:t>
            </a:fld>
            <a:endParaRPr lang="en-US"/>
          </a:p>
        </p:txBody>
      </p:sp>
    </p:spTree>
    <p:extLst>
      <p:ext uri="{BB962C8B-B14F-4D97-AF65-F5344CB8AC3E}">
        <p14:creationId xmlns:p14="http://schemas.microsoft.com/office/powerpoint/2010/main" val="3027273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4ACF-071B-42BB-AF11-ED524DE75815}" type="slidenum">
              <a:rPr lang="en-US" smtClean="0"/>
              <a:t>53</a:t>
            </a:fld>
            <a:endParaRPr lang="en-US"/>
          </a:p>
        </p:txBody>
      </p:sp>
    </p:spTree>
    <p:extLst>
      <p:ext uri="{BB962C8B-B14F-4D97-AF65-F5344CB8AC3E}">
        <p14:creationId xmlns:p14="http://schemas.microsoft.com/office/powerpoint/2010/main" val="3017394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4ACF-071B-42BB-AF11-ED524DE75815}" type="slidenum">
              <a:rPr lang="en-US" smtClean="0"/>
              <a:t>54</a:t>
            </a:fld>
            <a:endParaRPr lang="en-US"/>
          </a:p>
        </p:txBody>
      </p:sp>
    </p:spTree>
    <p:extLst>
      <p:ext uri="{BB962C8B-B14F-4D97-AF65-F5344CB8AC3E}">
        <p14:creationId xmlns:p14="http://schemas.microsoft.com/office/powerpoint/2010/main" val="2506540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4ACF-071B-42BB-AF11-ED524DE75815}" type="slidenum">
              <a:rPr lang="en-US" smtClean="0"/>
              <a:t>55</a:t>
            </a:fld>
            <a:endParaRPr lang="en-US"/>
          </a:p>
        </p:txBody>
      </p:sp>
    </p:spTree>
    <p:extLst>
      <p:ext uri="{BB962C8B-B14F-4D97-AF65-F5344CB8AC3E}">
        <p14:creationId xmlns:p14="http://schemas.microsoft.com/office/powerpoint/2010/main" val="1381775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4ACF-071B-42BB-AF11-ED524DE75815}" type="slidenum">
              <a:rPr lang="en-US" smtClean="0"/>
              <a:t>56</a:t>
            </a:fld>
            <a:endParaRPr lang="en-US"/>
          </a:p>
        </p:txBody>
      </p:sp>
    </p:spTree>
    <p:extLst>
      <p:ext uri="{BB962C8B-B14F-4D97-AF65-F5344CB8AC3E}">
        <p14:creationId xmlns:p14="http://schemas.microsoft.com/office/powerpoint/2010/main" val="2554312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4ACF-071B-42BB-AF11-ED524DE75815}" type="slidenum">
              <a:rPr lang="en-US" smtClean="0"/>
              <a:t>57</a:t>
            </a:fld>
            <a:endParaRPr lang="en-US"/>
          </a:p>
        </p:txBody>
      </p:sp>
    </p:spTree>
    <p:extLst>
      <p:ext uri="{BB962C8B-B14F-4D97-AF65-F5344CB8AC3E}">
        <p14:creationId xmlns:p14="http://schemas.microsoft.com/office/powerpoint/2010/main" val="424257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7</a:t>
            </a:fld>
            <a:endParaRPr lang="en-US"/>
          </a:p>
        </p:txBody>
      </p:sp>
    </p:spTree>
    <p:extLst>
      <p:ext uri="{BB962C8B-B14F-4D97-AF65-F5344CB8AC3E}">
        <p14:creationId xmlns:p14="http://schemas.microsoft.com/office/powerpoint/2010/main" val="3971356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59</a:t>
            </a:fld>
            <a:endParaRPr lang="en-US"/>
          </a:p>
        </p:txBody>
      </p:sp>
    </p:spTree>
    <p:extLst>
      <p:ext uri="{BB962C8B-B14F-4D97-AF65-F5344CB8AC3E}">
        <p14:creationId xmlns:p14="http://schemas.microsoft.com/office/powerpoint/2010/main" val="1775774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60</a:t>
            </a:fld>
            <a:endParaRPr lang="en-US"/>
          </a:p>
        </p:txBody>
      </p:sp>
    </p:spTree>
    <p:extLst>
      <p:ext uri="{BB962C8B-B14F-4D97-AF65-F5344CB8AC3E}">
        <p14:creationId xmlns:p14="http://schemas.microsoft.com/office/powerpoint/2010/main" val="3784488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65</a:t>
            </a:fld>
            <a:endParaRPr lang="en-US"/>
          </a:p>
        </p:txBody>
      </p:sp>
    </p:spTree>
    <p:extLst>
      <p:ext uri="{BB962C8B-B14F-4D97-AF65-F5344CB8AC3E}">
        <p14:creationId xmlns:p14="http://schemas.microsoft.com/office/powerpoint/2010/main" val="405406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8</a:t>
            </a:fld>
            <a:endParaRPr lang="en-US"/>
          </a:p>
        </p:txBody>
      </p:sp>
    </p:spTree>
    <p:extLst>
      <p:ext uri="{BB962C8B-B14F-4D97-AF65-F5344CB8AC3E}">
        <p14:creationId xmlns:p14="http://schemas.microsoft.com/office/powerpoint/2010/main" val="112153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9</a:t>
            </a:fld>
            <a:endParaRPr lang="en-US"/>
          </a:p>
        </p:txBody>
      </p:sp>
    </p:spTree>
    <p:extLst>
      <p:ext uri="{BB962C8B-B14F-4D97-AF65-F5344CB8AC3E}">
        <p14:creationId xmlns:p14="http://schemas.microsoft.com/office/powerpoint/2010/main" val="295628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11</a:t>
            </a:fld>
            <a:endParaRPr lang="en-US"/>
          </a:p>
        </p:txBody>
      </p:sp>
    </p:spTree>
    <p:extLst>
      <p:ext uri="{BB962C8B-B14F-4D97-AF65-F5344CB8AC3E}">
        <p14:creationId xmlns:p14="http://schemas.microsoft.com/office/powerpoint/2010/main" val="1531418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12</a:t>
            </a:fld>
            <a:endParaRPr lang="en-US"/>
          </a:p>
        </p:txBody>
      </p:sp>
    </p:spTree>
    <p:extLst>
      <p:ext uri="{BB962C8B-B14F-4D97-AF65-F5344CB8AC3E}">
        <p14:creationId xmlns:p14="http://schemas.microsoft.com/office/powerpoint/2010/main" val="591151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13</a:t>
            </a:fld>
            <a:endParaRPr lang="en-US"/>
          </a:p>
        </p:txBody>
      </p:sp>
    </p:spTree>
    <p:extLst>
      <p:ext uri="{BB962C8B-B14F-4D97-AF65-F5344CB8AC3E}">
        <p14:creationId xmlns:p14="http://schemas.microsoft.com/office/powerpoint/2010/main" val="363379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14</a:t>
            </a:fld>
            <a:endParaRPr lang="en-US"/>
          </a:p>
        </p:txBody>
      </p:sp>
    </p:spTree>
    <p:extLst>
      <p:ext uri="{BB962C8B-B14F-4D97-AF65-F5344CB8AC3E}">
        <p14:creationId xmlns:p14="http://schemas.microsoft.com/office/powerpoint/2010/main" val="33299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AF4D44E7-5358-4D88-A153-25BBC86ED62D}"/>
              </a:ext>
            </a:extLst>
          </p:cNvPr>
          <p:cNvSpPr>
            <a:spLocks noGrp="1"/>
          </p:cNvSpPr>
          <p:nvPr>
            <p:ph idx="1"/>
          </p:nvPr>
        </p:nvSpPr>
        <p:spPr>
          <a:xfrm>
            <a:off x="838200" y="2168525"/>
            <a:ext cx="10515600" cy="4351338"/>
          </a:xfrm>
          <a:prstGeom prst="rect">
            <a:avLst/>
          </a:prstGeom>
        </p:spPr>
        <p:txBody>
          <a:bodyPr/>
          <a:lstStyle>
            <a:lvl1pPr>
              <a:defRPr>
                <a:solidFill>
                  <a:srgbClr val="445469"/>
                </a:solidFill>
                <a:latin typeface="Montserrat ExtraBold" panose="00000900000000000000"/>
              </a:defRPr>
            </a:lvl1pPr>
            <a:lvl2pPr>
              <a:defRPr>
                <a:solidFill>
                  <a:srgbClr val="445469"/>
                </a:solidFill>
                <a:latin typeface="Montserrat ExtraBold" panose="00000900000000000000"/>
              </a:defRPr>
            </a:lvl2pPr>
            <a:lvl3pPr>
              <a:defRPr>
                <a:solidFill>
                  <a:srgbClr val="445469"/>
                </a:solidFill>
                <a:latin typeface="Montserrat ExtraBold" panose="00000900000000000000"/>
              </a:defRPr>
            </a:lvl3pPr>
            <a:lvl4pPr>
              <a:defRPr>
                <a:solidFill>
                  <a:srgbClr val="445469"/>
                </a:solidFill>
                <a:latin typeface="Montserrat ExtraBold" panose="00000900000000000000"/>
              </a:defRPr>
            </a:lvl4pPr>
            <a:lvl5pPr>
              <a:defRPr>
                <a:solidFill>
                  <a:srgbClr val="445469"/>
                </a:solidFill>
                <a:latin typeface="Montserrat ExtraBold" panose="000009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86034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4133850" y="2168525"/>
            <a:ext cx="7286624" cy="4351338"/>
          </a:xfrm>
          <a:prstGeom prst="rect">
            <a:avLst/>
          </a:prstGeom>
        </p:spPr>
        <p:txBody>
          <a:bodyPr/>
          <a:lstStyle>
            <a:lvl1pPr>
              <a:defRPr>
                <a:solidFill>
                  <a:srgbClr val="445469"/>
                </a:solidFill>
                <a:latin typeface="Monserrat"/>
                <a:cs typeface="Times New Roman" panose="02020603050405020304" pitchFamily="18" charset="0"/>
              </a:defRPr>
            </a:lvl1pPr>
            <a:lvl2pPr>
              <a:defRPr>
                <a:solidFill>
                  <a:srgbClr val="445469"/>
                </a:solidFill>
                <a:latin typeface="Monserrat"/>
                <a:cs typeface="Times New Roman" panose="02020603050405020304" pitchFamily="18" charset="0"/>
              </a:defRPr>
            </a:lvl2pPr>
            <a:lvl3pPr>
              <a:defRPr>
                <a:solidFill>
                  <a:srgbClr val="445469"/>
                </a:solidFill>
                <a:latin typeface="Monserrat"/>
                <a:cs typeface="Times New Roman" panose="02020603050405020304" pitchFamily="18" charset="0"/>
              </a:defRPr>
            </a:lvl3pPr>
            <a:lvl4pPr>
              <a:defRPr>
                <a:solidFill>
                  <a:srgbClr val="445469"/>
                </a:solidFill>
                <a:latin typeface="Monserrat"/>
                <a:cs typeface="Times New Roman" panose="02020603050405020304" pitchFamily="18" charset="0"/>
              </a:defRPr>
            </a:lvl4pPr>
            <a:lvl5pPr>
              <a:defRPr>
                <a:solidFill>
                  <a:srgbClr val="445469"/>
                </a:solidFill>
                <a:latin typeface="Monserrat"/>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3">
            <a:extLst>
              <a:ext uri="{FF2B5EF4-FFF2-40B4-BE49-F238E27FC236}">
                <a16:creationId xmlns="" xmlns:a16="http://schemas.microsoft.com/office/drawing/2014/main" id="{4EB5F037-2EDF-4C8C-A2F7-32033FF0C823}"/>
              </a:ext>
            </a:extLst>
          </p:cNvPr>
          <p:cNvSpPr>
            <a:spLocks noGrp="1"/>
          </p:cNvSpPr>
          <p:nvPr>
            <p:ph type="pic" sz="quarter" idx="12"/>
          </p:nvPr>
        </p:nvSpPr>
        <p:spPr>
          <a:xfrm>
            <a:off x="0" y="0"/>
            <a:ext cx="4067175" cy="6858000"/>
          </a:xfrm>
        </p:spPr>
        <p:txBody>
          <a:bodyPr/>
          <a:lstStyle/>
          <a:p>
            <a:r>
              <a:rPr lang="en-US" smtClean="0"/>
              <a:t>Click icon to add picture</a:t>
            </a:r>
            <a:endParaRPr lang="en-US" dirty="0"/>
          </a:p>
        </p:txBody>
      </p:sp>
      <p:sp>
        <p:nvSpPr>
          <p:cNvPr id="9" name="Rectangle 17">
            <a:extLst>
              <a:ext uri="{FF2B5EF4-FFF2-40B4-BE49-F238E27FC236}">
                <a16:creationId xmlns="" xmlns:a16="http://schemas.microsoft.com/office/drawing/2014/main" id="{4764A684-D8CE-44A7-8F0A-618C5BC45814}"/>
              </a:ext>
            </a:extLst>
          </p:cNvPr>
          <p:cNvSpPr/>
          <p:nvPr/>
        </p:nvSpPr>
        <p:spPr>
          <a:xfrm>
            <a:off x="413385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 xmlns:a16="http://schemas.microsoft.com/office/drawing/2014/main" id="{8B67FF41-AB54-409A-93E6-FFE2F7329BB4}"/>
              </a:ext>
            </a:extLst>
          </p:cNvPr>
          <p:cNvSpPr>
            <a:spLocks noGrp="1"/>
          </p:cNvSpPr>
          <p:nvPr>
            <p:ph type="body" sz="quarter" idx="11"/>
          </p:nvPr>
        </p:nvSpPr>
        <p:spPr>
          <a:xfrm>
            <a:off x="4133850" y="160971"/>
            <a:ext cx="7286624" cy="1083629"/>
          </a:xfrm>
          <a:prstGeom prst="rect">
            <a:avLst/>
          </a:prstGeom>
          <a:noFill/>
        </p:spPr>
        <p:txBody>
          <a:bodyPr wrap="square" rtlCol="0" anchor="b">
            <a:noAutofit/>
          </a:bodyPr>
          <a:lstStyle>
            <a:lvl1pPr>
              <a:defRPr kumimoji="0" lang="en-US" sz="3200" b="0" i="1" u="none" strike="noStrike" cap="none" spc="0" normalizeH="0" baseline="0" dirty="0" smtClean="0">
                <a:ln>
                  <a:noFill/>
                </a:ln>
                <a:solidFill>
                  <a:srgbClr val="445469"/>
                </a:solidFill>
                <a:effectLst/>
                <a:uLnTx/>
                <a:uFillTx/>
                <a:latin typeface="Monserrat"/>
                <a:ea typeface="Monserrat"/>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smtClean="0"/>
              <a:t>Click to edit Master text styles</a:t>
            </a:r>
          </a:p>
        </p:txBody>
      </p:sp>
      <p:sp>
        <p:nvSpPr>
          <p:cNvPr id="6" name="Rectangle 17">
            <a:extLst>
              <a:ext uri="{FF2B5EF4-FFF2-40B4-BE49-F238E27FC236}">
                <a16:creationId xmlns="" xmlns:a16="http://schemas.microsoft.com/office/drawing/2014/main" id="{90A1BDA8-C4AA-48AF-9FC7-5570F362CD68}"/>
              </a:ext>
            </a:extLst>
          </p:cNvPr>
          <p:cNvSpPr/>
          <p:nvPr/>
        </p:nvSpPr>
        <p:spPr>
          <a:xfrm>
            <a:off x="413385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Rectangle 17">
            <a:extLst>
              <a:ext uri="{FF2B5EF4-FFF2-40B4-BE49-F238E27FC236}">
                <a16:creationId xmlns:a16="http://schemas.microsoft.com/office/drawing/2014/main" xmlns="" id="{4764A684-D8CE-44A7-8F0A-618C5BC45814}"/>
              </a:ext>
            </a:extLst>
          </p:cNvPr>
          <p:cNvSpPr/>
          <p:nvPr userDrawn="1"/>
        </p:nvSpPr>
        <p:spPr>
          <a:xfrm>
            <a:off x="413385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260934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bg>
      <p:bgPr>
        <a:solidFill>
          <a:srgbClr val="445469"/>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31882131-10C4-4EB8-9D48-9AB6A0409CA7}"/>
              </a:ext>
            </a:extLst>
          </p:cNvPr>
          <p:cNvSpPr>
            <a:spLocks noGrp="1"/>
          </p:cNvSpPr>
          <p:nvPr>
            <p:ph type="body" sz="quarter" idx="10" hasCustomPrompt="1"/>
          </p:nvPr>
        </p:nvSpPr>
        <p:spPr>
          <a:xfrm>
            <a:off x="0" y="1711569"/>
            <a:ext cx="12192000" cy="2116015"/>
          </a:xfrm>
          <a:prstGeom prst="rect">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chemeClr val="bg1"/>
                </a:solidFill>
                <a:latin typeface="Monserrat"/>
                <a:cs typeface="Times New Roman" panose="02020603050405020304" pitchFamily="18" charset="0"/>
              </a:defRPr>
            </a:lvl1pPr>
          </a:lstStyle>
          <a:p>
            <a:pPr lvl="0"/>
            <a:r>
              <a:rPr lang="en-US" dirty="0"/>
              <a:t>Click to edit Master text styles</a:t>
            </a:r>
          </a:p>
        </p:txBody>
      </p:sp>
      <p:sp>
        <p:nvSpPr>
          <p:cNvPr id="3" name="Text Placeholder 3">
            <a:extLst>
              <a:ext uri="{FF2B5EF4-FFF2-40B4-BE49-F238E27FC236}">
                <a16:creationId xmlns="" xmlns:a16="http://schemas.microsoft.com/office/drawing/2014/main" id="{D73E44FC-48A4-9545-99C5-D21893763384}"/>
              </a:ext>
            </a:extLst>
          </p:cNvPr>
          <p:cNvSpPr>
            <a:spLocks noGrp="1"/>
          </p:cNvSpPr>
          <p:nvPr>
            <p:ph type="body" sz="quarter" idx="11" hasCustomPrompt="1"/>
          </p:nvPr>
        </p:nvSpPr>
        <p:spPr>
          <a:xfrm>
            <a:off x="0" y="3833446"/>
            <a:ext cx="12192000" cy="1242647"/>
          </a:xfrm>
          <a:prstGeom prst="rect">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rgbClr val="E96B56"/>
                </a:solidFill>
                <a:latin typeface="Monserrat"/>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12026814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bg>
      <p:bgPr>
        <a:solidFill>
          <a:srgbClr val="445469"/>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31882131-10C4-4EB8-9D48-9AB6A0409CA7}"/>
              </a:ext>
            </a:extLst>
          </p:cNvPr>
          <p:cNvSpPr>
            <a:spLocks noGrp="1"/>
          </p:cNvSpPr>
          <p:nvPr>
            <p:ph type="body" sz="quarter" idx="10"/>
          </p:nvPr>
        </p:nvSpPr>
        <p:spPr>
          <a:xfrm>
            <a:off x="0" y="0"/>
            <a:ext cx="12192000" cy="6858000"/>
          </a:xfrm>
          <a:prstGeom prst="rect">
            <a:avLst/>
          </a:prstGeom>
        </p:spPr>
        <p:txBody>
          <a:bodyPr anchor="ctr">
            <a:noAutofit/>
          </a:bodyPr>
          <a:lstStyle>
            <a:lvl1pPr marL="0" indent="0" algn="ctr">
              <a:buNone/>
              <a:defRPr>
                <a:solidFill>
                  <a:schemeClr val="bg1"/>
                </a:solidFill>
                <a:latin typeface="Monserrat"/>
                <a:cs typeface="Times New Roman" panose="02020603050405020304" pitchFamily="18" charset="0"/>
              </a:defRPr>
            </a:lvl1pPr>
          </a:lstStyle>
          <a:p>
            <a:pPr lvl="0"/>
            <a:r>
              <a:rPr lang="en-US" smtClean="0"/>
              <a:t>Click to edit Master text styles</a:t>
            </a:r>
          </a:p>
        </p:txBody>
      </p:sp>
    </p:spTree>
    <p:extLst>
      <p:ext uri="{BB962C8B-B14F-4D97-AF65-F5344CB8AC3E}">
        <p14:creationId xmlns:p14="http://schemas.microsoft.com/office/powerpoint/2010/main" val="12132822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1" name="Shape 2560">
            <a:extLst>
              <a:ext uri="{FF2B5EF4-FFF2-40B4-BE49-F238E27FC236}">
                <a16:creationId xmlns="" xmlns:a16="http://schemas.microsoft.com/office/drawing/2014/main" id="{EFE35299-8647-4D92-B2FA-153AA03103A5}"/>
              </a:ext>
            </a:extLst>
          </p:cNvPr>
          <p:cNvSpPr/>
          <p:nvPr/>
        </p:nvSpPr>
        <p:spPr>
          <a:xfrm>
            <a:off x="4711238" y="1764723"/>
            <a:ext cx="640080" cy="548640"/>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445469"/>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p>
        </p:txBody>
      </p:sp>
      <p:sp>
        <p:nvSpPr>
          <p:cNvPr id="20" name="Text Placeholder 19">
            <a:extLst>
              <a:ext uri="{FF2B5EF4-FFF2-40B4-BE49-F238E27FC236}">
                <a16:creationId xmlns="" xmlns:a16="http://schemas.microsoft.com/office/drawing/2014/main" id="{D8BD0F9D-6509-4BD6-A1DF-EFE8870FE2A0}"/>
              </a:ext>
            </a:extLst>
          </p:cNvPr>
          <p:cNvSpPr>
            <a:spLocks noGrp="1"/>
          </p:cNvSpPr>
          <p:nvPr>
            <p:ph type="body" sz="quarter" idx="11"/>
          </p:nvPr>
        </p:nvSpPr>
        <p:spPr>
          <a:xfrm>
            <a:off x="4711238" y="2401339"/>
            <a:ext cx="6823537" cy="1569660"/>
          </a:xfrm>
          <a:prstGeom prst="rect">
            <a:avLst/>
          </a:prstGeom>
          <a:noFill/>
        </p:spPr>
        <p:txBody>
          <a:bodyPr wrap="square" rtlCol="0">
            <a:normAutofit/>
          </a:bodyPr>
          <a:lstStyle>
            <a:lvl1pPr>
              <a:defRPr kumimoji="0" lang="en-US" sz="4800" b="0" i="1" u="none" strike="noStrike" cap="none" spc="0" normalizeH="0" baseline="0" dirty="0" smtClean="0">
                <a:ln>
                  <a:noFill/>
                </a:ln>
                <a:solidFill>
                  <a:srgbClr val="445469"/>
                </a:solidFill>
                <a:effectLst/>
                <a:uLnTx/>
                <a:uFillTx/>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smtClean="0"/>
              <a:t>Click to edit Master text styles</a:t>
            </a:r>
          </a:p>
        </p:txBody>
      </p:sp>
      <p:sp>
        <p:nvSpPr>
          <p:cNvPr id="22" name="Text Placeholder 21">
            <a:extLst>
              <a:ext uri="{FF2B5EF4-FFF2-40B4-BE49-F238E27FC236}">
                <a16:creationId xmlns="" xmlns:a16="http://schemas.microsoft.com/office/drawing/2014/main" id="{10A3FCF5-A2F8-4787-9858-3CD5EEE89032}"/>
              </a:ext>
            </a:extLst>
          </p:cNvPr>
          <p:cNvSpPr>
            <a:spLocks noGrp="1"/>
          </p:cNvSpPr>
          <p:nvPr>
            <p:ph type="body" sz="quarter" idx="12"/>
          </p:nvPr>
        </p:nvSpPr>
        <p:spPr>
          <a:xfrm>
            <a:off x="4711238" y="3980523"/>
            <a:ext cx="6823536" cy="486701"/>
          </a:xfrm>
          <a:prstGeom prst="rect">
            <a:avLst/>
          </a:prstGeom>
          <a:noFill/>
        </p:spPr>
        <p:txBody>
          <a:bodyPr wrap="square" rtlCol="0">
            <a:normAutofit/>
          </a:bodyPr>
          <a:lstStyle>
            <a:lvl1pPr marL="0" indent="0">
              <a:buNone/>
              <a:defRPr lang="en-US" sz="1800" smtClean="0">
                <a:solidFill>
                  <a:srgbClr val="E96B56"/>
                </a:solidFill>
                <a:latin typeface="Times New Roman" panose="02020603050405020304" pitchFamily="18" charset="0"/>
                <a:cs typeface="Times New Roman" panose="02020603050405020304" pitchFamily="18" charset="0"/>
              </a:defRPr>
            </a:lvl1pPr>
            <a:lvl2pPr marL="228600" indent="0">
              <a:buNone/>
              <a:defRPr lang="en-US" sz="1800" smtClean="0"/>
            </a:lvl2pPr>
            <a:lvl3pPr>
              <a:defRPr lang="en-US" sz="1800" smtClean="0"/>
            </a:lvl3pPr>
            <a:lvl4pPr>
              <a:defRPr lang="en-US" smtClean="0"/>
            </a:lvl4pPr>
            <a:lvl5pPr>
              <a:defRPr lang="en-US"/>
            </a:lvl5pPr>
          </a:lstStyle>
          <a:p>
            <a:pPr marL="0" lvl="0"/>
            <a:r>
              <a:rPr lang="en-US" smtClean="0"/>
              <a:t>Click to edit Master text styles</a:t>
            </a:r>
          </a:p>
        </p:txBody>
      </p:sp>
      <p:sp>
        <p:nvSpPr>
          <p:cNvPr id="24" name="Picture Placeholder 23">
            <a:extLst>
              <a:ext uri="{FF2B5EF4-FFF2-40B4-BE49-F238E27FC236}">
                <a16:creationId xmlns="" xmlns:a16="http://schemas.microsoft.com/office/drawing/2014/main" id="{587DFA82-BE29-4596-97D2-4996A5714E64}"/>
              </a:ext>
            </a:extLst>
          </p:cNvPr>
          <p:cNvSpPr>
            <a:spLocks noGrp="1"/>
          </p:cNvSpPr>
          <p:nvPr>
            <p:ph type="pic" sz="quarter" idx="13"/>
          </p:nvPr>
        </p:nvSpPr>
        <p:spPr>
          <a:xfrm>
            <a:off x="0" y="0"/>
            <a:ext cx="4492625" cy="6858000"/>
          </a:xfrm>
          <a:prstGeom prst="rect">
            <a:avLst/>
          </a:prstGeom>
        </p:spPr>
        <p:txBody>
          <a:bodyPr/>
          <a:lstStyle/>
          <a:p>
            <a:r>
              <a:rPr lang="en-US" smtClean="0"/>
              <a:t>Click icon to add picture</a:t>
            </a:r>
            <a:endParaRPr lang="en-US"/>
          </a:p>
        </p:txBody>
      </p:sp>
      <p:sp>
        <p:nvSpPr>
          <p:cNvPr id="25" name="Text Placeholder 21">
            <a:extLst>
              <a:ext uri="{FF2B5EF4-FFF2-40B4-BE49-F238E27FC236}">
                <a16:creationId xmlns="" xmlns:a16="http://schemas.microsoft.com/office/drawing/2014/main" id="{29A7D719-2742-49D4-9F1D-654C5428C854}"/>
              </a:ext>
            </a:extLst>
          </p:cNvPr>
          <p:cNvSpPr>
            <a:spLocks noGrp="1"/>
          </p:cNvSpPr>
          <p:nvPr>
            <p:ph type="body" sz="quarter" idx="14"/>
          </p:nvPr>
        </p:nvSpPr>
        <p:spPr>
          <a:xfrm>
            <a:off x="4711238" y="5971249"/>
            <a:ext cx="6071062" cy="655051"/>
          </a:xfrm>
          <a:prstGeom prst="rect">
            <a:avLst/>
          </a:prstGeom>
          <a:noFill/>
        </p:spPr>
        <p:txBody>
          <a:bodyPr wrap="square" rtlCol="0">
            <a:normAutofit/>
          </a:bodyPr>
          <a:lstStyle>
            <a:lvl1pPr marL="0" indent="0">
              <a:buNone/>
              <a:defRPr lang="en-US" sz="1800" i="1" smtClean="0">
                <a:solidFill>
                  <a:schemeClr val="tx1"/>
                </a:solidFill>
                <a:latin typeface="Times New Roman" panose="02020603050405020304" pitchFamily="18" charset="0"/>
                <a:cs typeface="Times New Roman" panose="02020603050405020304" pitchFamily="18" charset="0"/>
              </a:defRPr>
            </a:lvl1pPr>
            <a:lvl2pPr>
              <a:defRPr lang="en-US" sz="1800" i="0" smtClean="0">
                <a:solidFill>
                  <a:schemeClr val="tx1"/>
                </a:solidFill>
                <a:latin typeface="Times New Roman" panose="02020603050405020304" pitchFamily="18" charset="0"/>
                <a:cs typeface="Times New Roman" panose="02020603050405020304" pitchFamily="18" charset="0"/>
              </a:defRPr>
            </a:lvl2pPr>
            <a:lvl3pPr>
              <a:defRPr lang="en-US" sz="1800" smtClean="0"/>
            </a:lvl3pPr>
            <a:lvl4pPr>
              <a:defRPr lang="en-US" smtClean="0"/>
            </a:lvl4pPr>
            <a:lvl5pPr>
              <a:defRPr lang="en-US"/>
            </a:lvl5pPr>
          </a:lstStyle>
          <a:p>
            <a:pPr marL="0" lvl="0"/>
            <a:r>
              <a:rPr lang="en-US" smtClean="0"/>
              <a:t>Click to edit Master text styles</a:t>
            </a:r>
          </a:p>
          <a:p>
            <a:pPr marL="0" lvl="1"/>
            <a:r>
              <a:rPr lang="en-US" smtClean="0"/>
              <a:t>Second level</a:t>
            </a:r>
          </a:p>
        </p:txBody>
      </p:sp>
    </p:spTree>
    <p:extLst>
      <p:ext uri="{BB962C8B-B14F-4D97-AF65-F5344CB8AC3E}">
        <p14:creationId xmlns:p14="http://schemas.microsoft.com/office/powerpoint/2010/main" val="18855998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Rectangle 17">
            <a:extLst>
              <a:ext uri="{FF2B5EF4-FFF2-40B4-BE49-F238E27FC236}">
                <a16:creationId xmlns="" xmlns:a16="http://schemas.microsoft.com/office/drawing/2014/main" id="{61254A2E-70FA-4B72-AFE0-9437A7D035A6}"/>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 xmlns:a16="http://schemas.microsoft.com/office/drawing/2014/main" id="{DEDBB5C5-7DB2-49A2-9678-32FD989ED8EF}"/>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5400" b="0" i="1" u="none" strike="noStrike" cap="none" spc="0" normalizeH="0" baseline="0" dirty="0" smtClean="0">
                <a:ln>
                  <a:noFill/>
                </a:ln>
                <a:solidFill>
                  <a:srgbClr val="445469"/>
                </a:solidFill>
                <a:effectLst/>
                <a:uLnTx/>
                <a:uFillTx/>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smtClean="0"/>
              <a:t>Click to edit Master text styles</a:t>
            </a:r>
          </a:p>
        </p:txBody>
      </p:sp>
    </p:spTree>
    <p:extLst>
      <p:ext uri="{BB962C8B-B14F-4D97-AF65-F5344CB8AC3E}">
        <p14:creationId xmlns:p14="http://schemas.microsoft.com/office/powerpoint/2010/main" val="4332859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838200" y="2168525"/>
            <a:ext cx="10515600" cy="4351338"/>
          </a:xfrm>
          <a:prstGeom prst="rect">
            <a:avLst/>
          </a:prstGeom>
        </p:spPr>
        <p:txBody>
          <a:bodyPr/>
          <a:lstStyle>
            <a:lvl1pPr>
              <a:defRPr>
                <a:solidFill>
                  <a:srgbClr val="445469"/>
                </a:solidFill>
                <a:latin typeface="Times New Roman" panose="02020603050405020304" pitchFamily="18" charset="0"/>
                <a:cs typeface="Times New Roman" panose="02020603050405020304" pitchFamily="18" charset="0"/>
              </a:defRPr>
            </a:lvl1pPr>
            <a:lvl2pPr>
              <a:defRPr>
                <a:solidFill>
                  <a:srgbClr val="445469"/>
                </a:solidFill>
                <a:latin typeface="Times New Roman" panose="02020603050405020304" pitchFamily="18" charset="0"/>
                <a:cs typeface="Times New Roman" panose="02020603050405020304" pitchFamily="18" charset="0"/>
              </a:defRPr>
            </a:lvl2pPr>
            <a:lvl3pPr>
              <a:defRPr>
                <a:solidFill>
                  <a:srgbClr val="445469"/>
                </a:solidFill>
                <a:latin typeface="Times New Roman" panose="02020603050405020304" pitchFamily="18" charset="0"/>
                <a:cs typeface="Times New Roman" panose="02020603050405020304" pitchFamily="18" charset="0"/>
              </a:defRPr>
            </a:lvl3pPr>
            <a:lvl4pPr>
              <a:defRPr>
                <a:solidFill>
                  <a:srgbClr val="445469"/>
                </a:solidFill>
                <a:latin typeface="Times New Roman" panose="02020603050405020304" pitchFamily="18" charset="0"/>
                <a:cs typeface="Times New Roman" panose="02020603050405020304" pitchFamily="18" charset="0"/>
              </a:defRPr>
            </a:lvl4pPr>
            <a:lvl5pPr>
              <a:defRPr>
                <a:solidFill>
                  <a:srgbClr val="445469"/>
                </a:solidFill>
                <a:latin typeface="Times New Roman" panose="02020603050405020304" pitchFamily="18" charset="0"/>
                <a:cs typeface="Times New Roman" panose="02020603050405020304" pitchFamily="18"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1" name="Rectangle 17">
            <a:extLst>
              <a:ext uri="{FF2B5EF4-FFF2-40B4-BE49-F238E27FC236}">
                <a16:creationId xmlns="" xmlns:a16="http://schemas.microsoft.com/office/drawing/2014/main" id="{978A5F5C-F126-4567-B28C-2DAF76570856}"/>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 Placeholder 19">
            <a:extLst>
              <a:ext uri="{FF2B5EF4-FFF2-40B4-BE49-F238E27FC236}">
                <a16:creationId xmlns="" xmlns:a16="http://schemas.microsoft.com/office/drawing/2014/main" id="{C76C5269-6C9F-4AB1-98AF-2896A1B90D50}"/>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5400" b="0" i="1" u="none" strike="noStrike" cap="none" spc="0" normalizeH="0" baseline="0" dirty="0" smtClean="0">
                <a:ln>
                  <a:noFill/>
                </a:ln>
                <a:solidFill>
                  <a:srgbClr val="445469"/>
                </a:solidFill>
                <a:effectLst/>
                <a:uLnTx/>
                <a:uFillTx/>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smtClean="0"/>
              <a:t>Click to edit Master text styles</a:t>
            </a:r>
          </a:p>
        </p:txBody>
      </p:sp>
    </p:spTree>
    <p:extLst>
      <p:ext uri="{BB962C8B-B14F-4D97-AF65-F5344CB8AC3E}">
        <p14:creationId xmlns:p14="http://schemas.microsoft.com/office/powerpoint/2010/main" val="24146018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838201" y="2168525"/>
            <a:ext cx="6019800" cy="4351338"/>
          </a:xfrm>
          <a:prstGeom prst="rect">
            <a:avLst/>
          </a:prstGeom>
        </p:spPr>
        <p:txBody>
          <a:bodyPr/>
          <a:lstStyle>
            <a:lvl1pPr>
              <a:defRPr>
                <a:solidFill>
                  <a:srgbClr val="445469"/>
                </a:solidFill>
                <a:latin typeface="Times New Roman" panose="02020603050405020304" pitchFamily="18" charset="0"/>
                <a:cs typeface="Times New Roman" panose="02020603050405020304" pitchFamily="18" charset="0"/>
              </a:defRPr>
            </a:lvl1pPr>
            <a:lvl2pPr>
              <a:defRPr>
                <a:solidFill>
                  <a:srgbClr val="445469"/>
                </a:solidFill>
                <a:latin typeface="Times New Roman" panose="02020603050405020304" pitchFamily="18" charset="0"/>
                <a:cs typeface="Times New Roman" panose="02020603050405020304" pitchFamily="18" charset="0"/>
              </a:defRPr>
            </a:lvl2pPr>
            <a:lvl3pPr>
              <a:defRPr>
                <a:solidFill>
                  <a:srgbClr val="445469"/>
                </a:solidFill>
                <a:latin typeface="Times New Roman" panose="02020603050405020304" pitchFamily="18" charset="0"/>
                <a:cs typeface="Times New Roman" panose="02020603050405020304" pitchFamily="18" charset="0"/>
              </a:defRPr>
            </a:lvl3pPr>
            <a:lvl4pPr>
              <a:defRPr>
                <a:solidFill>
                  <a:srgbClr val="445469"/>
                </a:solidFill>
                <a:latin typeface="Times New Roman" panose="02020603050405020304" pitchFamily="18" charset="0"/>
                <a:cs typeface="Times New Roman" panose="02020603050405020304" pitchFamily="18" charset="0"/>
              </a:defRPr>
            </a:lvl4pPr>
            <a:lvl5pPr>
              <a:defRPr>
                <a:solidFill>
                  <a:srgbClr val="445469"/>
                </a:solidFill>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3">
            <a:extLst>
              <a:ext uri="{FF2B5EF4-FFF2-40B4-BE49-F238E27FC236}">
                <a16:creationId xmlns="" xmlns:a16="http://schemas.microsoft.com/office/drawing/2014/main" id="{4EB5F037-2EDF-4C8C-A2F7-32033FF0C823}"/>
              </a:ext>
            </a:extLst>
          </p:cNvPr>
          <p:cNvSpPr>
            <a:spLocks noGrp="1"/>
          </p:cNvSpPr>
          <p:nvPr>
            <p:ph type="pic" sz="quarter" idx="12"/>
          </p:nvPr>
        </p:nvSpPr>
        <p:spPr>
          <a:xfrm>
            <a:off x="6915151" y="2168525"/>
            <a:ext cx="5238750" cy="4351338"/>
          </a:xfrm>
        </p:spPr>
        <p:txBody>
          <a:bodyPr/>
          <a:lstStyle/>
          <a:p>
            <a:r>
              <a:rPr lang="en-US" smtClean="0"/>
              <a:t>Click icon to add picture</a:t>
            </a:r>
            <a:endParaRPr lang="en-US"/>
          </a:p>
        </p:txBody>
      </p:sp>
      <p:sp>
        <p:nvSpPr>
          <p:cNvPr id="9" name="Rectangle 17">
            <a:extLst>
              <a:ext uri="{FF2B5EF4-FFF2-40B4-BE49-F238E27FC236}">
                <a16:creationId xmlns="" xmlns:a16="http://schemas.microsoft.com/office/drawing/2014/main" id="{F2D8B1C4-7D99-4B47-A181-533557E2C084}"/>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19">
            <a:extLst>
              <a:ext uri="{FF2B5EF4-FFF2-40B4-BE49-F238E27FC236}">
                <a16:creationId xmlns="" xmlns:a16="http://schemas.microsoft.com/office/drawing/2014/main" id="{F7731102-B20F-4320-8946-37524809FC05}"/>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5400" b="0" i="1" u="none" strike="noStrike" cap="none" spc="0" normalizeH="0" baseline="0" dirty="0" smtClean="0">
                <a:ln>
                  <a:noFill/>
                </a:ln>
                <a:solidFill>
                  <a:srgbClr val="445469"/>
                </a:solidFill>
                <a:effectLst/>
                <a:uLnTx/>
                <a:uFillTx/>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smtClean="0"/>
              <a:t>Click to edit Master text styles</a:t>
            </a:r>
          </a:p>
        </p:txBody>
      </p:sp>
    </p:spTree>
    <p:extLst>
      <p:ext uri="{BB962C8B-B14F-4D97-AF65-F5344CB8AC3E}">
        <p14:creationId xmlns:p14="http://schemas.microsoft.com/office/powerpoint/2010/main" val="414561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65A5C47-3C0F-422E-9EDC-52477C07DF82}"/>
              </a:ext>
            </a:extLst>
          </p:cNvPr>
          <p:cNvSpPr>
            <a:spLocks noChangeAspect="1"/>
          </p:cNvSpPr>
          <p:nvPr/>
        </p:nvSpPr>
        <p:spPr>
          <a:xfrm>
            <a:off x="2260972" y="243603"/>
            <a:ext cx="7670055" cy="6370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02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838200" y="2168525"/>
            <a:ext cx="7286624" cy="4351338"/>
          </a:xfrm>
          <a:prstGeom prst="rect">
            <a:avLst/>
          </a:prstGeom>
        </p:spPr>
        <p:txBody>
          <a:bodyPr/>
          <a:lstStyle>
            <a:lvl1pPr>
              <a:defRPr>
                <a:solidFill>
                  <a:srgbClr val="445469"/>
                </a:solidFill>
                <a:latin typeface="Times New Roman" panose="02020603050405020304" pitchFamily="18" charset="0"/>
                <a:cs typeface="Times New Roman" panose="02020603050405020304" pitchFamily="18" charset="0"/>
              </a:defRPr>
            </a:lvl1pPr>
            <a:lvl2pPr>
              <a:defRPr>
                <a:solidFill>
                  <a:srgbClr val="445469"/>
                </a:solidFill>
                <a:latin typeface="Times New Roman" panose="02020603050405020304" pitchFamily="18" charset="0"/>
                <a:cs typeface="Times New Roman" panose="02020603050405020304" pitchFamily="18" charset="0"/>
              </a:defRPr>
            </a:lvl2pPr>
            <a:lvl3pPr>
              <a:defRPr>
                <a:solidFill>
                  <a:srgbClr val="445469"/>
                </a:solidFill>
                <a:latin typeface="Times New Roman" panose="02020603050405020304" pitchFamily="18" charset="0"/>
                <a:cs typeface="Times New Roman" panose="02020603050405020304" pitchFamily="18" charset="0"/>
              </a:defRPr>
            </a:lvl3pPr>
            <a:lvl4pPr>
              <a:defRPr>
                <a:solidFill>
                  <a:srgbClr val="445469"/>
                </a:solidFill>
                <a:latin typeface="Times New Roman" panose="02020603050405020304" pitchFamily="18" charset="0"/>
                <a:cs typeface="Times New Roman" panose="02020603050405020304" pitchFamily="18" charset="0"/>
              </a:defRPr>
            </a:lvl4pPr>
            <a:lvl5pPr>
              <a:defRPr>
                <a:solidFill>
                  <a:srgbClr val="445469"/>
                </a:solidFill>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3">
            <a:extLst>
              <a:ext uri="{FF2B5EF4-FFF2-40B4-BE49-F238E27FC236}">
                <a16:creationId xmlns="" xmlns:a16="http://schemas.microsoft.com/office/drawing/2014/main" id="{4EB5F037-2EDF-4C8C-A2F7-32033FF0C823}"/>
              </a:ext>
            </a:extLst>
          </p:cNvPr>
          <p:cNvSpPr>
            <a:spLocks noGrp="1"/>
          </p:cNvSpPr>
          <p:nvPr>
            <p:ph type="pic" sz="quarter" idx="12"/>
          </p:nvPr>
        </p:nvSpPr>
        <p:spPr>
          <a:xfrm>
            <a:off x="8124825" y="0"/>
            <a:ext cx="4067175" cy="6858000"/>
          </a:xfrm>
        </p:spPr>
        <p:txBody>
          <a:bodyPr/>
          <a:lstStyle/>
          <a:p>
            <a:r>
              <a:rPr lang="en-US" smtClean="0"/>
              <a:t>Click icon to add picture</a:t>
            </a:r>
            <a:endParaRPr lang="en-US" dirty="0"/>
          </a:p>
        </p:txBody>
      </p:sp>
      <p:sp>
        <p:nvSpPr>
          <p:cNvPr id="9" name="Rectangle 17">
            <a:extLst>
              <a:ext uri="{FF2B5EF4-FFF2-40B4-BE49-F238E27FC236}">
                <a16:creationId xmlns="" xmlns:a16="http://schemas.microsoft.com/office/drawing/2014/main" id="{71B29006-7129-4414-9DAB-15788239D064}"/>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 xmlns:a16="http://schemas.microsoft.com/office/drawing/2014/main" id="{B7A41C0C-6A89-4ECE-9407-366D2BD0D3CB}"/>
              </a:ext>
            </a:extLst>
          </p:cNvPr>
          <p:cNvSpPr>
            <a:spLocks noGrp="1"/>
          </p:cNvSpPr>
          <p:nvPr>
            <p:ph type="body" sz="quarter" idx="11"/>
          </p:nvPr>
        </p:nvSpPr>
        <p:spPr>
          <a:xfrm>
            <a:off x="838200" y="160971"/>
            <a:ext cx="7286624" cy="1083629"/>
          </a:xfrm>
          <a:prstGeom prst="rect">
            <a:avLst/>
          </a:prstGeom>
          <a:noFill/>
        </p:spPr>
        <p:txBody>
          <a:bodyPr wrap="square" rtlCol="0" anchor="b">
            <a:noAutofit/>
          </a:bodyPr>
          <a:lstStyle>
            <a:lvl1pPr>
              <a:defRPr kumimoji="0" lang="en-US" sz="4400" b="0" i="1" u="none" strike="noStrike" cap="none" spc="0" normalizeH="0" baseline="0" dirty="0" smtClean="0">
                <a:ln>
                  <a:noFill/>
                </a:ln>
                <a:solidFill>
                  <a:srgbClr val="445469"/>
                </a:solidFill>
                <a:effectLst/>
                <a:uLnTx/>
                <a:uFillTx/>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smtClean="0"/>
              <a:t>Click to edit Master text styles</a:t>
            </a:r>
          </a:p>
        </p:txBody>
      </p:sp>
    </p:spTree>
    <p:extLst>
      <p:ext uri="{BB962C8B-B14F-4D97-AF65-F5344CB8AC3E}">
        <p14:creationId xmlns:p14="http://schemas.microsoft.com/office/powerpoint/2010/main" val="3703314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4133850" y="2168525"/>
            <a:ext cx="7286624" cy="4351338"/>
          </a:xfrm>
          <a:prstGeom prst="rect">
            <a:avLst/>
          </a:prstGeom>
        </p:spPr>
        <p:txBody>
          <a:bodyPr/>
          <a:lstStyle>
            <a:lvl1pPr>
              <a:defRPr>
                <a:solidFill>
                  <a:srgbClr val="445469"/>
                </a:solidFill>
                <a:latin typeface="Times New Roman" panose="02020603050405020304" pitchFamily="18" charset="0"/>
                <a:cs typeface="Times New Roman" panose="02020603050405020304" pitchFamily="18" charset="0"/>
              </a:defRPr>
            </a:lvl1pPr>
            <a:lvl2pPr>
              <a:defRPr>
                <a:solidFill>
                  <a:srgbClr val="445469"/>
                </a:solidFill>
                <a:latin typeface="Times New Roman" panose="02020603050405020304" pitchFamily="18" charset="0"/>
                <a:cs typeface="Times New Roman" panose="02020603050405020304" pitchFamily="18" charset="0"/>
              </a:defRPr>
            </a:lvl2pPr>
            <a:lvl3pPr>
              <a:defRPr>
                <a:solidFill>
                  <a:srgbClr val="445469"/>
                </a:solidFill>
                <a:latin typeface="Times New Roman" panose="02020603050405020304" pitchFamily="18" charset="0"/>
                <a:cs typeface="Times New Roman" panose="02020603050405020304" pitchFamily="18" charset="0"/>
              </a:defRPr>
            </a:lvl3pPr>
            <a:lvl4pPr>
              <a:defRPr>
                <a:solidFill>
                  <a:srgbClr val="445469"/>
                </a:solidFill>
                <a:latin typeface="Times New Roman" panose="02020603050405020304" pitchFamily="18" charset="0"/>
                <a:cs typeface="Times New Roman" panose="02020603050405020304" pitchFamily="18" charset="0"/>
              </a:defRPr>
            </a:lvl4pPr>
            <a:lvl5pPr>
              <a:defRPr>
                <a:solidFill>
                  <a:srgbClr val="445469"/>
                </a:solidFill>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3">
            <a:extLst>
              <a:ext uri="{FF2B5EF4-FFF2-40B4-BE49-F238E27FC236}">
                <a16:creationId xmlns="" xmlns:a16="http://schemas.microsoft.com/office/drawing/2014/main" id="{4EB5F037-2EDF-4C8C-A2F7-32033FF0C823}"/>
              </a:ext>
            </a:extLst>
          </p:cNvPr>
          <p:cNvSpPr>
            <a:spLocks noGrp="1"/>
          </p:cNvSpPr>
          <p:nvPr>
            <p:ph type="pic" sz="quarter" idx="12"/>
          </p:nvPr>
        </p:nvSpPr>
        <p:spPr>
          <a:xfrm>
            <a:off x="0" y="0"/>
            <a:ext cx="4067175" cy="6858000"/>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icon to add picture</a:t>
            </a:r>
            <a:endParaRPr lang="en-US" dirty="0"/>
          </a:p>
        </p:txBody>
      </p:sp>
      <p:sp>
        <p:nvSpPr>
          <p:cNvPr id="9" name="Rectangle 17">
            <a:extLst>
              <a:ext uri="{FF2B5EF4-FFF2-40B4-BE49-F238E27FC236}">
                <a16:creationId xmlns="" xmlns:a16="http://schemas.microsoft.com/office/drawing/2014/main" id="{4764A684-D8CE-44A7-8F0A-618C5BC45814}"/>
              </a:ext>
            </a:extLst>
          </p:cNvPr>
          <p:cNvSpPr/>
          <p:nvPr/>
        </p:nvSpPr>
        <p:spPr>
          <a:xfrm>
            <a:off x="413385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 xmlns:a16="http://schemas.microsoft.com/office/drawing/2014/main" id="{8B67FF41-AB54-409A-93E6-FFE2F7329BB4}"/>
              </a:ext>
            </a:extLst>
          </p:cNvPr>
          <p:cNvSpPr>
            <a:spLocks noGrp="1"/>
          </p:cNvSpPr>
          <p:nvPr>
            <p:ph type="body" sz="quarter" idx="11"/>
          </p:nvPr>
        </p:nvSpPr>
        <p:spPr>
          <a:xfrm>
            <a:off x="4133850" y="160971"/>
            <a:ext cx="7286624" cy="1083629"/>
          </a:xfrm>
          <a:prstGeom prst="rect">
            <a:avLst/>
          </a:prstGeom>
          <a:noFill/>
        </p:spPr>
        <p:txBody>
          <a:bodyPr wrap="square" rtlCol="0" anchor="b">
            <a:noAutofit/>
          </a:bodyPr>
          <a:lstStyle>
            <a:lvl1pPr>
              <a:defRPr kumimoji="0" lang="en-US" sz="4400" b="0" i="1" u="none" strike="noStrike" cap="none" spc="0" normalizeH="0" baseline="0" dirty="0" smtClean="0">
                <a:ln>
                  <a:noFill/>
                </a:ln>
                <a:solidFill>
                  <a:srgbClr val="445469"/>
                </a:solidFill>
                <a:effectLst/>
                <a:uLnTx/>
                <a:uFillTx/>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smtClean="0"/>
              <a:t>Click to edit Master text styles</a:t>
            </a:r>
          </a:p>
        </p:txBody>
      </p:sp>
    </p:spTree>
    <p:extLst>
      <p:ext uri="{BB962C8B-B14F-4D97-AF65-F5344CB8AC3E}">
        <p14:creationId xmlns:p14="http://schemas.microsoft.com/office/powerpoint/2010/main" val="57611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102F5F42-57B5-4EF8-B918-0A01C3959D10}"/>
              </a:ext>
            </a:extLst>
          </p:cNvPr>
          <p:cNvSpPr>
            <a:spLocks noGrp="1"/>
          </p:cNvSpPr>
          <p:nvPr>
            <p:ph idx="1"/>
          </p:nvPr>
        </p:nvSpPr>
        <p:spPr>
          <a:xfrm>
            <a:off x="838200" y="2168525"/>
            <a:ext cx="6200775" cy="4351338"/>
          </a:xfrm>
          <a:prstGeom prst="rect">
            <a:avLst/>
          </a:prstGeom>
        </p:spPr>
        <p:txBody>
          <a:bodyPr/>
          <a:lstStyle>
            <a:lvl1pPr>
              <a:defRPr>
                <a:solidFill>
                  <a:srgbClr val="445469"/>
                </a:solidFill>
                <a:latin typeface="Montserrat ExtraBold" panose="00000900000000000000"/>
              </a:defRPr>
            </a:lvl1pPr>
            <a:lvl2pPr>
              <a:defRPr>
                <a:solidFill>
                  <a:srgbClr val="445469"/>
                </a:solidFill>
                <a:latin typeface="Montserrat ExtraBold" panose="00000900000000000000"/>
              </a:defRPr>
            </a:lvl2pPr>
            <a:lvl3pPr>
              <a:defRPr>
                <a:solidFill>
                  <a:srgbClr val="445469"/>
                </a:solidFill>
                <a:latin typeface="Montserrat ExtraBold" panose="00000900000000000000"/>
              </a:defRPr>
            </a:lvl3pPr>
            <a:lvl4pPr>
              <a:defRPr>
                <a:solidFill>
                  <a:srgbClr val="445469"/>
                </a:solidFill>
                <a:latin typeface="Montserrat ExtraBold" panose="00000900000000000000"/>
              </a:defRPr>
            </a:lvl4pPr>
            <a:lvl5pPr>
              <a:defRPr>
                <a:solidFill>
                  <a:srgbClr val="445469"/>
                </a:solidFill>
                <a:latin typeface="Montserrat ExtraBold" panose="000009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3">
            <a:extLst>
              <a:ext uri="{FF2B5EF4-FFF2-40B4-BE49-F238E27FC236}">
                <a16:creationId xmlns:a16="http://schemas.microsoft.com/office/drawing/2014/main" xmlns="" id="{3BFF54A5-52AC-458A-9A27-4CB6E0DD4087}"/>
              </a:ext>
            </a:extLst>
          </p:cNvPr>
          <p:cNvSpPr>
            <a:spLocks noGrp="1"/>
          </p:cNvSpPr>
          <p:nvPr>
            <p:ph type="pic" sz="quarter" idx="12"/>
          </p:nvPr>
        </p:nvSpPr>
        <p:spPr>
          <a:xfrm>
            <a:off x="7115175" y="2168525"/>
            <a:ext cx="4238625" cy="4351338"/>
          </a:xfrm>
          <a:prstGeom prst="rect">
            <a:avLst/>
          </a:prstGeom>
        </p:spPr>
        <p:txBody>
          <a:bodyPr/>
          <a:lstStyle/>
          <a:p>
            <a:endParaRPr lang="en-US"/>
          </a:p>
        </p:txBody>
      </p:sp>
    </p:spTree>
    <p:extLst>
      <p:ext uri="{BB962C8B-B14F-4D97-AF65-F5344CB8AC3E}">
        <p14:creationId xmlns:p14="http://schemas.microsoft.com/office/powerpoint/2010/main" val="15529268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Custom Layout">
    <p:bg>
      <p:bgPr>
        <a:solidFill>
          <a:srgbClr val="445469"/>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31882131-10C4-4EB8-9D48-9AB6A0409CA7}"/>
              </a:ext>
            </a:extLst>
          </p:cNvPr>
          <p:cNvSpPr>
            <a:spLocks noGrp="1"/>
          </p:cNvSpPr>
          <p:nvPr>
            <p:ph type="body" sz="quarter" idx="10"/>
          </p:nvPr>
        </p:nvSpPr>
        <p:spPr>
          <a:xfrm>
            <a:off x="0" y="0"/>
            <a:ext cx="12192000" cy="6858000"/>
          </a:xfrm>
          <a:prstGeom prst="rect">
            <a:avLst/>
          </a:prstGeom>
        </p:spPr>
        <p:txBody>
          <a:bodyPr anchor="ctr">
            <a:noAutofit/>
          </a:bodyPr>
          <a:lstStyle>
            <a:lvl1pPr marL="0" indent="0" algn="ctr">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647134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Custom Layout">
    <p:bg>
      <p:bgPr>
        <a:solidFill>
          <a:srgbClr val="445469"/>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31882131-10C4-4EB8-9D48-9AB6A0409CA7}"/>
              </a:ext>
            </a:extLst>
          </p:cNvPr>
          <p:cNvSpPr>
            <a:spLocks noGrp="1"/>
          </p:cNvSpPr>
          <p:nvPr>
            <p:ph type="body" sz="quarter" idx="10"/>
          </p:nvPr>
        </p:nvSpPr>
        <p:spPr>
          <a:xfrm>
            <a:off x="0" y="0"/>
            <a:ext cx="12192000" cy="6858000"/>
          </a:xfrm>
          <a:prstGeom prst="rect">
            <a:avLst/>
          </a:prstGeom>
        </p:spPr>
        <p:txBody>
          <a:bodyPr anchor="ctr">
            <a:noAutofit/>
          </a:bodyPr>
          <a:lstStyle>
            <a:lvl1pPr marL="0" indent="0" algn="ctr">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985010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Custom Layout">
    <p:bg>
      <p:bgPr>
        <a:solidFill>
          <a:srgbClr val="445469"/>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31882131-10C4-4EB8-9D48-9AB6A0409CA7}"/>
              </a:ext>
            </a:extLst>
          </p:cNvPr>
          <p:cNvSpPr>
            <a:spLocks noGrp="1"/>
          </p:cNvSpPr>
          <p:nvPr>
            <p:ph type="body" sz="quarter" idx="10"/>
          </p:nvPr>
        </p:nvSpPr>
        <p:spPr>
          <a:xfrm>
            <a:off x="0" y="0"/>
            <a:ext cx="12192000" cy="6858000"/>
          </a:xfrm>
          <a:prstGeom prst="rect">
            <a:avLst/>
          </a:prstGeom>
        </p:spPr>
        <p:txBody>
          <a:bodyPr anchor="ctr">
            <a:noAutofit/>
          </a:bodyPr>
          <a:lstStyle>
            <a:lvl1pPr marL="0" indent="0" algn="ctr">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856292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Shape 2560">
            <a:extLst>
              <a:ext uri="{FF2B5EF4-FFF2-40B4-BE49-F238E27FC236}">
                <a16:creationId xmlns:a16="http://schemas.microsoft.com/office/drawing/2014/main" xmlns="" id="{EFE35299-8647-4D92-B2FA-153AA03103A5}"/>
              </a:ext>
            </a:extLst>
          </p:cNvPr>
          <p:cNvSpPr/>
          <p:nvPr/>
        </p:nvSpPr>
        <p:spPr>
          <a:xfrm>
            <a:off x="4711238" y="1764723"/>
            <a:ext cx="640080" cy="548640"/>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445469"/>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p>
        </p:txBody>
      </p:sp>
      <p:sp>
        <p:nvSpPr>
          <p:cNvPr id="20" name="Text Placeholder 19">
            <a:extLst>
              <a:ext uri="{FF2B5EF4-FFF2-40B4-BE49-F238E27FC236}">
                <a16:creationId xmlns:a16="http://schemas.microsoft.com/office/drawing/2014/main" xmlns="" id="{D8BD0F9D-6509-4BD6-A1DF-EFE8870FE2A0}"/>
              </a:ext>
            </a:extLst>
          </p:cNvPr>
          <p:cNvSpPr>
            <a:spLocks noGrp="1"/>
          </p:cNvSpPr>
          <p:nvPr>
            <p:ph type="body" sz="quarter" idx="11"/>
          </p:nvPr>
        </p:nvSpPr>
        <p:spPr>
          <a:xfrm>
            <a:off x="4711238" y="2401339"/>
            <a:ext cx="6823537" cy="1569660"/>
          </a:xfrm>
          <a:prstGeom prst="rect">
            <a:avLst/>
          </a:prstGeom>
          <a:noFill/>
        </p:spPr>
        <p:txBody>
          <a:bodyPr wrap="square" rtlCol="0">
            <a:normAutofit/>
          </a:bodyPr>
          <a:lstStyle>
            <a:lvl1pPr>
              <a:defRPr kumimoji="0" lang="en-US" sz="4800" b="0" i="1" u="none" strike="noStrike" cap="none" spc="0" normalizeH="0" baseline="0" dirty="0" smtClean="0">
                <a:ln>
                  <a:noFill/>
                </a:ln>
                <a:solidFill>
                  <a:srgbClr val="445469"/>
                </a:solidFill>
                <a:effectLst/>
                <a:uLnTx/>
                <a:uFillTx/>
                <a:latin typeface="+mn-lt"/>
                <a:ea typeface="Lato Black" charset="0"/>
                <a:cs typeface="Lato Black"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
        <p:nvSpPr>
          <p:cNvPr id="22" name="Text Placeholder 21">
            <a:extLst>
              <a:ext uri="{FF2B5EF4-FFF2-40B4-BE49-F238E27FC236}">
                <a16:creationId xmlns:a16="http://schemas.microsoft.com/office/drawing/2014/main" xmlns="" id="{10A3FCF5-A2F8-4787-9858-3CD5EEE89032}"/>
              </a:ext>
            </a:extLst>
          </p:cNvPr>
          <p:cNvSpPr>
            <a:spLocks noGrp="1"/>
          </p:cNvSpPr>
          <p:nvPr>
            <p:ph type="body" sz="quarter" idx="12"/>
          </p:nvPr>
        </p:nvSpPr>
        <p:spPr>
          <a:xfrm>
            <a:off x="4711238" y="3980523"/>
            <a:ext cx="6823536" cy="486701"/>
          </a:xfrm>
          <a:prstGeom prst="rect">
            <a:avLst/>
          </a:prstGeom>
          <a:noFill/>
        </p:spPr>
        <p:txBody>
          <a:bodyPr wrap="square" rtlCol="0">
            <a:normAutofit/>
          </a:bodyPr>
          <a:lstStyle>
            <a:lvl1pPr marL="0" indent="0">
              <a:buNone/>
              <a:defRPr lang="en-US" sz="1800" smtClean="0">
                <a:solidFill>
                  <a:srgbClr val="E96B56"/>
                </a:solidFill>
                <a:latin typeface="+mj-lt"/>
              </a:defRPr>
            </a:lvl1pPr>
            <a:lvl2pPr marL="228600" indent="0">
              <a:buNone/>
              <a:defRPr lang="en-US" sz="1800" smtClean="0"/>
            </a:lvl2pPr>
            <a:lvl3pPr>
              <a:defRPr lang="en-US" sz="1800" smtClean="0"/>
            </a:lvl3pPr>
            <a:lvl4pPr>
              <a:defRPr lang="en-US" smtClean="0"/>
            </a:lvl4pPr>
            <a:lvl5pPr>
              <a:defRPr lang="en-US"/>
            </a:lvl5pPr>
          </a:lstStyle>
          <a:p>
            <a:pPr marL="0" lvl="0"/>
            <a:r>
              <a:rPr lang="en-US" dirty="0"/>
              <a:t>Click to edit Master text style</a:t>
            </a:r>
          </a:p>
        </p:txBody>
      </p:sp>
      <p:sp>
        <p:nvSpPr>
          <p:cNvPr id="24" name="Picture Placeholder 23">
            <a:extLst>
              <a:ext uri="{FF2B5EF4-FFF2-40B4-BE49-F238E27FC236}">
                <a16:creationId xmlns:a16="http://schemas.microsoft.com/office/drawing/2014/main" xmlns="" id="{587DFA82-BE29-4596-97D2-4996A5714E64}"/>
              </a:ext>
            </a:extLst>
          </p:cNvPr>
          <p:cNvSpPr>
            <a:spLocks noGrp="1"/>
          </p:cNvSpPr>
          <p:nvPr>
            <p:ph type="pic" sz="quarter" idx="13"/>
          </p:nvPr>
        </p:nvSpPr>
        <p:spPr>
          <a:xfrm>
            <a:off x="0" y="0"/>
            <a:ext cx="4492625" cy="6858000"/>
          </a:xfrm>
          <a:prstGeom prst="rect">
            <a:avLst/>
          </a:prstGeom>
        </p:spPr>
        <p:txBody>
          <a:bodyPr/>
          <a:lstStyle/>
          <a:p>
            <a:endParaRPr lang="en-US"/>
          </a:p>
        </p:txBody>
      </p:sp>
      <p:sp>
        <p:nvSpPr>
          <p:cNvPr id="25" name="Text Placeholder 21">
            <a:extLst>
              <a:ext uri="{FF2B5EF4-FFF2-40B4-BE49-F238E27FC236}">
                <a16:creationId xmlns:a16="http://schemas.microsoft.com/office/drawing/2014/main" xmlns="" id="{29A7D719-2742-49D4-9F1D-654C5428C854}"/>
              </a:ext>
            </a:extLst>
          </p:cNvPr>
          <p:cNvSpPr>
            <a:spLocks noGrp="1"/>
          </p:cNvSpPr>
          <p:nvPr>
            <p:ph type="body" sz="quarter" idx="14"/>
          </p:nvPr>
        </p:nvSpPr>
        <p:spPr>
          <a:xfrm>
            <a:off x="4711238" y="5971249"/>
            <a:ext cx="6071062" cy="655051"/>
          </a:xfrm>
          <a:prstGeom prst="rect">
            <a:avLst/>
          </a:prstGeom>
          <a:noFill/>
        </p:spPr>
        <p:txBody>
          <a:bodyPr wrap="square" rtlCol="0">
            <a:normAutofit/>
          </a:bodyPr>
          <a:lstStyle>
            <a:lvl1pPr marL="0" indent="0">
              <a:buNone/>
              <a:defRPr lang="en-US" sz="1800" i="1" smtClean="0">
                <a:solidFill>
                  <a:schemeClr val="tx1"/>
                </a:solidFill>
                <a:latin typeface="+mj-lt"/>
              </a:defRPr>
            </a:lvl1pPr>
            <a:lvl2pPr>
              <a:defRPr lang="en-US" sz="1800" i="0" smtClean="0">
                <a:solidFill>
                  <a:schemeClr val="tx1"/>
                </a:solidFill>
                <a:latin typeface="+mj-lt"/>
              </a:defRPr>
            </a:lvl2pPr>
            <a:lvl3pPr>
              <a:defRPr lang="en-US" sz="1800" smtClean="0"/>
            </a:lvl3pPr>
            <a:lvl4pPr>
              <a:defRPr lang="en-US" smtClean="0"/>
            </a:lvl4pPr>
            <a:lvl5pPr>
              <a:defRPr lang="en-US"/>
            </a:lvl5pPr>
          </a:lstStyle>
          <a:p>
            <a:pPr marL="0" lvl="0"/>
            <a:r>
              <a:rPr lang="en-US" dirty="0"/>
              <a:t>Click to edit Master text styles</a:t>
            </a:r>
          </a:p>
          <a:p>
            <a:pPr marL="457200" lvl="1"/>
            <a:endParaRPr lang="en-US" dirty="0"/>
          </a:p>
        </p:txBody>
      </p:sp>
    </p:spTree>
    <p:extLst>
      <p:ext uri="{BB962C8B-B14F-4D97-AF65-F5344CB8AC3E}">
        <p14:creationId xmlns:p14="http://schemas.microsoft.com/office/powerpoint/2010/main" val="252779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xmlns="" id="{61254A2E-70FA-4B72-AFE0-9437A7D035A6}"/>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a16="http://schemas.microsoft.com/office/drawing/2014/main" xmlns="" id="{DEDBB5C5-7DB2-49A2-9678-32FD989ED8EF}"/>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5400" b="0" i="1" u="none" strike="noStrike" cap="none" spc="0" normalizeH="0" baseline="0" dirty="0" smtClean="0">
                <a:ln>
                  <a:noFill/>
                </a:ln>
                <a:solidFill>
                  <a:srgbClr val="445469"/>
                </a:solidFill>
                <a:effectLst/>
                <a:uLnTx/>
                <a:uFillTx/>
                <a:latin typeface="+mj-lt"/>
                <a:ea typeface="Lato Black" charset="0"/>
                <a:cs typeface="Lato Black"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Tree>
    <p:extLst>
      <p:ext uri="{BB962C8B-B14F-4D97-AF65-F5344CB8AC3E}">
        <p14:creationId xmlns:p14="http://schemas.microsoft.com/office/powerpoint/2010/main" val="85144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0ECF046-89C3-454C-9DE4-E082A5429F4B}"/>
              </a:ext>
            </a:extLst>
          </p:cNvPr>
          <p:cNvSpPr>
            <a:spLocks noGrp="1"/>
          </p:cNvSpPr>
          <p:nvPr>
            <p:ph idx="1"/>
          </p:nvPr>
        </p:nvSpPr>
        <p:spPr>
          <a:xfrm>
            <a:off x="838200" y="2168525"/>
            <a:ext cx="10515600" cy="4351338"/>
          </a:xfrm>
          <a:prstGeom prst="rect">
            <a:avLst/>
          </a:prstGeom>
        </p:spPr>
        <p:txBody>
          <a:bodyPr/>
          <a:lstStyle>
            <a:lvl1pPr>
              <a:defRPr>
                <a:solidFill>
                  <a:srgbClr val="445469"/>
                </a:solidFill>
                <a:latin typeface="+mj-lt"/>
              </a:defRPr>
            </a:lvl1pPr>
            <a:lvl2pPr>
              <a:defRPr>
                <a:solidFill>
                  <a:srgbClr val="445469"/>
                </a:solidFill>
                <a:latin typeface="+mj-lt"/>
              </a:defRPr>
            </a:lvl2pPr>
            <a:lvl3pPr>
              <a:defRPr>
                <a:solidFill>
                  <a:srgbClr val="445469"/>
                </a:solidFill>
                <a:latin typeface="+mj-lt"/>
              </a:defRPr>
            </a:lvl3pPr>
            <a:lvl4pPr>
              <a:defRPr>
                <a:solidFill>
                  <a:srgbClr val="445469"/>
                </a:solidFill>
                <a:latin typeface="+mj-lt"/>
              </a:defRPr>
            </a:lvl4pPr>
            <a:lvl5pPr>
              <a:defRPr>
                <a:solidFill>
                  <a:srgbClr val="445469"/>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7">
            <a:extLst>
              <a:ext uri="{FF2B5EF4-FFF2-40B4-BE49-F238E27FC236}">
                <a16:creationId xmlns:a16="http://schemas.microsoft.com/office/drawing/2014/main" xmlns="" id="{978A5F5C-F126-4567-B28C-2DAF76570856}"/>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 Placeholder 19">
            <a:extLst>
              <a:ext uri="{FF2B5EF4-FFF2-40B4-BE49-F238E27FC236}">
                <a16:creationId xmlns:a16="http://schemas.microsoft.com/office/drawing/2014/main" xmlns="" id="{C76C5269-6C9F-4AB1-98AF-2896A1B90D50}"/>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5400" b="0" i="1" u="none" strike="noStrike" cap="none" spc="0" normalizeH="0" baseline="0" dirty="0" smtClean="0">
                <a:ln>
                  <a:noFill/>
                </a:ln>
                <a:solidFill>
                  <a:srgbClr val="445469"/>
                </a:solidFill>
                <a:effectLst/>
                <a:uLnTx/>
                <a:uFillTx/>
                <a:latin typeface="+mj-lt"/>
                <a:ea typeface="Lato Black" charset="0"/>
                <a:cs typeface="Lato Black"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Tree>
    <p:extLst>
      <p:ext uri="{BB962C8B-B14F-4D97-AF65-F5344CB8AC3E}">
        <p14:creationId xmlns:p14="http://schemas.microsoft.com/office/powerpoint/2010/main" val="4202052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0ECF046-89C3-454C-9DE4-E082A5429F4B}"/>
              </a:ext>
            </a:extLst>
          </p:cNvPr>
          <p:cNvSpPr>
            <a:spLocks noGrp="1"/>
          </p:cNvSpPr>
          <p:nvPr>
            <p:ph idx="1"/>
          </p:nvPr>
        </p:nvSpPr>
        <p:spPr>
          <a:xfrm>
            <a:off x="838201" y="2168525"/>
            <a:ext cx="6019800" cy="4351338"/>
          </a:xfrm>
          <a:prstGeom prst="rect">
            <a:avLst/>
          </a:prstGeom>
        </p:spPr>
        <p:txBody>
          <a:bodyPr/>
          <a:lstStyle>
            <a:lvl1pPr>
              <a:defRPr>
                <a:solidFill>
                  <a:srgbClr val="445469"/>
                </a:solidFill>
                <a:latin typeface="+mj-lt"/>
              </a:defRPr>
            </a:lvl1pPr>
            <a:lvl2pPr>
              <a:defRPr>
                <a:solidFill>
                  <a:srgbClr val="445469"/>
                </a:solidFill>
                <a:latin typeface="+mj-lt"/>
              </a:defRPr>
            </a:lvl2pPr>
            <a:lvl3pPr>
              <a:defRPr>
                <a:solidFill>
                  <a:srgbClr val="445469"/>
                </a:solidFill>
                <a:latin typeface="+mj-lt"/>
              </a:defRPr>
            </a:lvl3pPr>
            <a:lvl4pPr>
              <a:defRPr>
                <a:solidFill>
                  <a:srgbClr val="445469"/>
                </a:solidFill>
                <a:latin typeface="+mj-lt"/>
              </a:defRPr>
            </a:lvl4pPr>
            <a:lvl5pPr>
              <a:defRPr>
                <a:solidFill>
                  <a:srgbClr val="445469"/>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xmlns="" id="{4EB5F037-2EDF-4C8C-A2F7-32033FF0C823}"/>
              </a:ext>
            </a:extLst>
          </p:cNvPr>
          <p:cNvSpPr>
            <a:spLocks noGrp="1"/>
          </p:cNvSpPr>
          <p:nvPr>
            <p:ph type="pic" sz="quarter" idx="12"/>
          </p:nvPr>
        </p:nvSpPr>
        <p:spPr>
          <a:xfrm>
            <a:off x="6915151" y="2168525"/>
            <a:ext cx="5238750" cy="4351338"/>
          </a:xfrm>
        </p:spPr>
        <p:txBody>
          <a:bodyPr/>
          <a:lstStyle/>
          <a:p>
            <a:endParaRPr lang="en-US"/>
          </a:p>
        </p:txBody>
      </p:sp>
      <p:sp>
        <p:nvSpPr>
          <p:cNvPr id="9" name="Rectangle 17">
            <a:extLst>
              <a:ext uri="{FF2B5EF4-FFF2-40B4-BE49-F238E27FC236}">
                <a16:creationId xmlns:a16="http://schemas.microsoft.com/office/drawing/2014/main" xmlns="" id="{F2D8B1C4-7D99-4B47-A181-533557E2C084}"/>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19">
            <a:extLst>
              <a:ext uri="{FF2B5EF4-FFF2-40B4-BE49-F238E27FC236}">
                <a16:creationId xmlns:a16="http://schemas.microsoft.com/office/drawing/2014/main" xmlns="" id="{F7731102-B20F-4320-8946-37524809FC05}"/>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5400" b="0" i="1" u="none" strike="noStrike" cap="none" spc="0" normalizeH="0" baseline="0" dirty="0" smtClean="0">
                <a:ln>
                  <a:noFill/>
                </a:ln>
                <a:solidFill>
                  <a:srgbClr val="445469"/>
                </a:solidFill>
                <a:effectLst/>
                <a:uLnTx/>
                <a:uFillTx/>
                <a:latin typeface="+mj-lt"/>
                <a:ea typeface="Lato Black" charset="0"/>
                <a:cs typeface="Lato Black" charset="0"/>
              </a:defRPr>
            </a:lvl1pPr>
          </a:lstStyle>
          <a:p>
            <a:pPr marL="0" marR="0" lvl="0" indent="0" fontAlgn="auto">
              <a:lnSpc>
                <a:spcPct val="100000"/>
              </a:lnSpc>
              <a:spcBef>
                <a:spcPts val="0"/>
              </a:spcBef>
              <a:spcAft>
                <a:spcPts val="0"/>
              </a:spcAft>
              <a:buClrTx/>
              <a:buSzTx/>
              <a:buFontTx/>
              <a:buNone/>
              <a:tabLst/>
            </a:pPr>
            <a:r>
              <a:rPr lang="en-US" dirty="0"/>
              <a:t>Click to edit Master text </a:t>
            </a:r>
            <a:r>
              <a:rPr lang="en-US" dirty="0" smtClean="0"/>
              <a:t>styles</a:t>
            </a:r>
            <a:endParaRPr lang="en-US" dirty="0"/>
          </a:p>
        </p:txBody>
      </p:sp>
    </p:spTree>
    <p:extLst>
      <p:ext uri="{BB962C8B-B14F-4D97-AF65-F5344CB8AC3E}">
        <p14:creationId xmlns:p14="http://schemas.microsoft.com/office/powerpoint/2010/main" val="589149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65A5C47-3C0F-422E-9EDC-52477C07DF82}"/>
              </a:ext>
            </a:extLst>
          </p:cNvPr>
          <p:cNvSpPr>
            <a:spLocks noChangeAspect="1"/>
          </p:cNvSpPr>
          <p:nvPr userDrawn="1"/>
        </p:nvSpPr>
        <p:spPr>
          <a:xfrm>
            <a:off x="2260972" y="243603"/>
            <a:ext cx="7670055" cy="6370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984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0ECF046-89C3-454C-9DE4-E082A5429F4B}"/>
              </a:ext>
            </a:extLst>
          </p:cNvPr>
          <p:cNvSpPr>
            <a:spLocks noGrp="1"/>
          </p:cNvSpPr>
          <p:nvPr>
            <p:ph idx="1"/>
          </p:nvPr>
        </p:nvSpPr>
        <p:spPr>
          <a:xfrm>
            <a:off x="838200" y="2168525"/>
            <a:ext cx="7286624" cy="4351338"/>
          </a:xfrm>
          <a:prstGeom prst="rect">
            <a:avLst/>
          </a:prstGeom>
        </p:spPr>
        <p:txBody>
          <a:bodyPr/>
          <a:lstStyle>
            <a:lvl1pPr>
              <a:defRPr>
                <a:solidFill>
                  <a:srgbClr val="445469"/>
                </a:solidFill>
                <a:latin typeface="+mj-lt"/>
              </a:defRPr>
            </a:lvl1pPr>
            <a:lvl2pPr>
              <a:defRPr>
                <a:solidFill>
                  <a:srgbClr val="445469"/>
                </a:solidFill>
                <a:latin typeface="+mj-lt"/>
              </a:defRPr>
            </a:lvl2pPr>
            <a:lvl3pPr>
              <a:defRPr>
                <a:solidFill>
                  <a:srgbClr val="445469"/>
                </a:solidFill>
                <a:latin typeface="+mj-lt"/>
              </a:defRPr>
            </a:lvl3pPr>
            <a:lvl4pPr>
              <a:defRPr>
                <a:solidFill>
                  <a:srgbClr val="445469"/>
                </a:solidFill>
                <a:latin typeface="+mj-lt"/>
              </a:defRPr>
            </a:lvl4pPr>
            <a:lvl5pPr>
              <a:defRPr>
                <a:solidFill>
                  <a:srgbClr val="445469"/>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xmlns="" id="{4EB5F037-2EDF-4C8C-A2F7-32033FF0C823}"/>
              </a:ext>
            </a:extLst>
          </p:cNvPr>
          <p:cNvSpPr>
            <a:spLocks noGrp="1"/>
          </p:cNvSpPr>
          <p:nvPr>
            <p:ph type="pic" sz="quarter" idx="12"/>
          </p:nvPr>
        </p:nvSpPr>
        <p:spPr>
          <a:xfrm>
            <a:off x="8124825" y="0"/>
            <a:ext cx="4067175" cy="6858000"/>
          </a:xfrm>
        </p:spPr>
        <p:txBody>
          <a:bodyPr/>
          <a:lstStyle/>
          <a:p>
            <a:endParaRPr lang="en-US" dirty="0"/>
          </a:p>
        </p:txBody>
      </p:sp>
      <p:sp>
        <p:nvSpPr>
          <p:cNvPr id="9" name="Rectangle 17">
            <a:extLst>
              <a:ext uri="{FF2B5EF4-FFF2-40B4-BE49-F238E27FC236}">
                <a16:creationId xmlns:a16="http://schemas.microsoft.com/office/drawing/2014/main" xmlns="" id="{71B29006-7129-4414-9DAB-15788239D064}"/>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a16="http://schemas.microsoft.com/office/drawing/2014/main" xmlns="" id="{B7A41C0C-6A89-4ECE-9407-366D2BD0D3CB}"/>
              </a:ext>
            </a:extLst>
          </p:cNvPr>
          <p:cNvSpPr>
            <a:spLocks noGrp="1"/>
          </p:cNvSpPr>
          <p:nvPr>
            <p:ph type="body" sz="quarter" idx="11"/>
          </p:nvPr>
        </p:nvSpPr>
        <p:spPr>
          <a:xfrm>
            <a:off x="838200" y="160971"/>
            <a:ext cx="7286624" cy="1083629"/>
          </a:xfrm>
          <a:prstGeom prst="rect">
            <a:avLst/>
          </a:prstGeom>
          <a:noFill/>
        </p:spPr>
        <p:txBody>
          <a:bodyPr wrap="square" rtlCol="0" anchor="b">
            <a:noAutofit/>
          </a:bodyPr>
          <a:lstStyle>
            <a:lvl1pPr>
              <a:defRPr kumimoji="0" lang="en-US" sz="4400" b="0" i="1" u="none" strike="noStrike" cap="none" spc="0" normalizeH="0" baseline="0" dirty="0" smtClean="0">
                <a:ln>
                  <a:noFill/>
                </a:ln>
                <a:solidFill>
                  <a:srgbClr val="445469"/>
                </a:solidFill>
                <a:effectLst/>
                <a:uLnTx/>
                <a:uFillTx/>
                <a:latin typeface="+mj-lt"/>
                <a:ea typeface="Lato Black" charset="0"/>
                <a:cs typeface="Lato Black"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Tree>
    <p:extLst>
      <p:ext uri="{BB962C8B-B14F-4D97-AF65-F5344CB8AC3E}">
        <p14:creationId xmlns:p14="http://schemas.microsoft.com/office/powerpoint/2010/main" val="1229564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0ECF046-89C3-454C-9DE4-E082A5429F4B}"/>
              </a:ext>
            </a:extLst>
          </p:cNvPr>
          <p:cNvSpPr>
            <a:spLocks noGrp="1"/>
          </p:cNvSpPr>
          <p:nvPr>
            <p:ph idx="1"/>
          </p:nvPr>
        </p:nvSpPr>
        <p:spPr>
          <a:xfrm>
            <a:off x="4133850" y="2168525"/>
            <a:ext cx="7286624" cy="4351338"/>
          </a:xfrm>
          <a:prstGeom prst="rect">
            <a:avLst/>
          </a:prstGeom>
        </p:spPr>
        <p:txBody>
          <a:bodyPr/>
          <a:lstStyle>
            <a:lvl1pPr>
              <a:defRPr>
                <a:solidFill>
                  <a:srgbClr val="445469"/>
                </a:solidFill>
                <a:latin typeface="+mj-lt"/>
              </a:defRPr>
            </a:lvl1pPr>
            <a:lvl2pPr>
              <a:defRPr>
                <a:solidFill>
                  <a:srgbClr val="445469"/>
                </a:solidFill>
                <a:latin typeface="+mj-lt"/>
              </a:defRPr>
            </a:lvl2pPr>
            <a:lvl3pPr>
              <a:defRPr>
                <a:solidFill>
                  <a:srgbClr val="445469"/>
                </a:solidFill>
                <a:latin typeface="+mj-lt"/>
              </a:defRPr>
            </a:lvl3pPr>
            <a:lvl4pPr>
              <a:defRPr>
                <a:solidFill>
                  <a:srgbClr val="445469"/>
                </a:solidFill>
                <a:latin typeface="+mj-lt"/>
              </a:defRPr>
            </a:lvl4pPr>
            <a:lvl5pPr>
              <a:defRPr>
                <a:solidFill>
                  <a:srgbClr val="445469"/>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xmlns="" id="{4EB5F037-2EDF-4C8C-A2F7-32033FF0C823}"/>
              </a:ext>
            </a:extLst>
          </p:cNvPr>
          <p:cNvSpPr>
            <a:spLocks noGrp="1"/>
          </p:cNvSpPr>
          <p:nvPr>
            <p:ph type="pic" sz="quarter" idx="12"/>
          </p:nvPr>
        </p:nvSpPr>
        <p:spPr>
          <a:xfrm>
            <a:off x="0" y="0"/>
            <a:ext cx="4067175" cy="6858000"/>
          </a:xfrm>
        </p:spPr>
        <p:txBody>
          <a:bodyPr/>
          <a:lstStyle/>
          <a:p>
            <a:endParaRPr lang="en-US" dirty="0"/>
          </a:p>
        </p:txBody>
      </p:sp>
      <p:sp>
        <p:nvSpPr>
          <p:cNvPr id="9" name="Rectangle 17">
            <a:extLst>
              <a:ext uri="{FF2B5EF4-FFF2-40B4-BE49-F238E27FC236}">
                <a16:creationId xmlns:a16="http://schemas.microsoft.com/office/drawing/2014/main" xmlns="" id="{4764A684-D8CE-44A7-8F0A-618C5BC45814}"/>
              </a:ext>
            </a:extLst>
          </p:cNvPr>
          <p:cNvSpPr/>
          <p:nvPr userDrawn="1"/>
        </p:nvSpPr>
        <p:spPr>
          <a:xfrm>
            <a:off x="413385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a16="http://schemas.microsoft.com/office/drawing/2014/main" xmlns="" id="{8B67FF41-AB54-409A-93E6-FFE2F7329BB4}"/>
              </a:ext>
            </a:extLst>
          </p:cNvPr>
          <p:cNvSpPr>
            <a:spLocks noGrp="1"/>
          </p:cNvSpPr>
          <p:nvPr>
            <p:ph type="body" sz="quarter" idx="11"/>
          </p:nvPr>
        </p:nvSpPr>
        <p:spPr>
          <a:xfrm>
            <a:off x="4133850" y="160971"/>
            <a:ext cx="7286624" cy="1083629"/>
          </a:xfrm>
          <a:prstGeom prst="rect">
            <a:avLst/>
          </a:prstGeom>
          <a:noFill/>
        </p:spPr>
        <p:txBody>
          <a:bodyPr wrap="square" rtlCol="0" anchor="b">
            <a:noAutofit/>
          </a:bodyPr>
          <a:lstStyle>
            <a:lvl1pPr>
              <a:defRPr kumimoji="0" lang="en-US" sz="4400" b="0" i="1" u="none" strike="noStrike" cap="none" spc="0" normalizeH="0" baseline="0" dirty="0" smtClean="0">
                <a:ln>
                  <a:noFill/>
                </a:ln>
                <a:solidFill>
                  <a:srgbClr val="445469"/>
                </a:solidFill>
                <a:effectLst/>
                <a:uLnTx/>
                <a:uFillTx/>
                <a:latin typeface="+mj-lt"/>
                <a:ea typeface="Lato Black" charset="0"/>
                <a:cs typeface="Lato Black"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Tree>
    <p:extLst>
      <p:ext uri="{BB962C8B-B14F-4D97-AF65-F5344CB8AC3E}">
        <p14:creationId xmlns:p14="http://schemas.microsoft.com/office/powerpoint/2010/main" val="276563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ADEAEFDE-AE03-4586-A71A-1BAAED422961}"/>
              </a:ext>
            </a:extLst>
          </p:cNvPr>
          <p:cNvSpPr>
            <a:spLocks noGrp="1"/>
          </p:cNvSpPr>
          <p:nvPr>
            <p:ph idx="1"/>
          </p:nvPr>
        </p:nvSpPr>
        <p:spPr>
          <a:xfrm>
            <a:off x="5153025" y="2168525"/>
            <a:ext cx="6200775" cy="4351338"/>
          </a:xfrm>
          <a:prstGeom prst="rect">
            <a:avLst/>
          </a:prstGeom>
        </p:spPr>
        <p:txBody>
          <a:bodyPr/>
          <a:lstStyle>
            <a:lvl1pPr>
              <a:defRPr>
                <a:solidFill>
                  <a:srgbClr val="445469"/>
                </a:solidFill>
                <a:latin typeface="Montserrat ExtraBold" panose="00000900000000000000"/>
              </a:defRPr>
            </a:lvl1pPr>
            <a:lvl2pPr>
              <a:defRPr>
                <a:solidFill>
                  <a:srgbClr val="445469"/>
                </a:solidFill>
                <a:latin typeface="Montserrat ExtraBold" panose="00000900000000000000"/>
              </a:defRPr>
            </a:lvl2pPr>
            <a:lvl3pPr>
              <a:defRPr>
                <a:solidFill>
                  <a:srgbClr val="445469"/>
                </a:solidFill>
                <a:latin typeface="Montserrat ExtraBold" panose="00000900000000000000"/>
              </a:defRPr>
            </a:lvl3pPr>
            <a:lvl4pPr>
              <a:defRPr>
                <a:solidFill>
                  <a:srgbClr val="445469"/>
                </a:solidFill>
                <a:latin typeface="Montserrat ExtraBold" panose="00000900000000000000"/>
              </a:defRPr>
            </a:lvl4pPr>
            <a:lvl5pPr>
              <a:defRPr>
                <a:solidFill>
                  <a:srgbClr val="445469"/>
                </a:solidFill>
                <a:latin typeface="Montserrat ExtraBold" panose="000009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3">
            <a:extLst>
              <a:ext uri="{FF2B5EF4-FFF2-40B4-BE49-F238E27FC236}">
                <a16:creationId xmlns:a16="http://schemas.microsoft.com/office/drawing/2014/main" xmlns="" id="{80FA148A-BF91-4572-AC07-A65014FC8A8A}"/>
              </a:ext>
            </a:extLst>
          </p:cNvPr>
          <p:cNvSpPr>
            <a:spLocks noGrp="1"/>
          </p:cNvSpPr>
          <p:nvPr>
            <p:ph type="pic" sz="quarter" idx="12"/>
          </p:nvPr>
        </p:nvSpPr>
        <p:spPr>
          <a:xfrm>
            <a:off x="838200" y="2168525"/>
            <a:ext cx="4238625" cy="4351338"/>
          </a:xfrm>
          <a:prstGeom prst="rect">
            <a:avLst/>
          </a:prstGeom>
        </p:spPr>
        <p:txBody>
          <a:bodyPr/>
          <a:lstStyle/>
          <a:p>
            <a:endParaRPr lang="en-US"/>
          </a:p>
        </p:txBody>
      </p:sp>
    </p:spTree>
    <p:extLst>
      <p:ext uri="{BB962C8B-B14F-4D97-AF65-F5344CB8AC3E}">
        <p14:creationId xmlns:p14="http://schemas.microsoft.com/office/powerpoint/2010/main" val="22779592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Shape 2560">
            <a:extLst>
              <a:ext uri="{FF2B5EF4-FFF2-40B4-BE49-F238E27FC236}">
                <a16:creationId xmlns="" xmlns:a16="http://schemas.microsoft.com/office/drawing/2014/main" id="{EFE35299-8647-4D92-B2FA-153AA03103A5}"/>
              </a:ext>
            </a:extLst>
          </p:cNvPr>
          <p:cNvSpPr/>
          <p:nvPr/>
        </p:nvSpPr>
        <p:spPr>
          <a:xfrm>
            <a:off x="4711238" y="1764723"/>
            <a:ext cx="640080" cy="548640"/>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445469"/>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p>
        </p:txBody>
      </p:sp>
      <p:sp>
        <p:nvSpPr>
          <p:cNvPr id="20" name="Text Placeholder 19">
            <a:extLst>
              <a:ext uri="{FF2B5EF4-FFF2-40B4-BE49-F238E27FC236}">
                <a16:creationId xmlns="" xmlns:a16="http://schemas.microsoft.com/office/drawing/2014/main" id="{D8BD0F9D-6509-4BD6-A1DF-EFE8870FE2A0}"/>
              </a:ext>
            </a:extLst>
          </p:cNvPr>
          <p:cNvSpPr>
            <a:spLocks noGrp="1"/>
          </p:cNvSpPr>
          <p:nvPr>
            <p:ph type="body" sz="quarter" idx="11"/>
          </p:nvPr>
        </p:nvSpPr>
        <p:spPr>
          <a:xfrm>
            <a:off x="4711238" y="2401339"/>
            <a:ext cx="6823537" cy="1569660"/>
          </a:xfrm>
          <a:prstGeom prst="rect">
            <a:avLst/>
          </a:prstGeom>
          <a:noFill/>
        </p:spPr>
        <p:txBody>
          <a:bodyPr wrap="square" rtlCol="0">
            <a:normAutofit/>
          </a:bodyPr>
          <a:lstStyle>
            <a:lvl1pPr>
              <a:defRPr kumimoji="0" lang="en-US" sz="4800" b="0" i="1" u="none" strike="noStrike" cap="none" spc="0" normalizeH="0" baseline="0" dirty="0" smtClean="0">
                <a:ln>
                  <a:noFill/>
                </a:ln>
                <a:solidFill>
                  <a:srgbClr val="445469"/>
                </a:solidFill>
                <a:effectLst/>
                <a:uLnTx/>
                <a:uFillTx/>
                <a:latin typeface="Monserrat"/>
                <a:ea typeface="Monserrat"/>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smtClean="0"/>
              <a:t>Click to edit Master text styles</a:t>
            </a:r>
          </a:p>
        </p:txBody>
      </p:sp>
      <p:sp>
        <p:nvSpPr>
          <p:cNvPr id="22" name="Text Placeholder 21">
            <a:extLst>
              <a:ext uri="{FF2B5EF4-FFF2-40B4-BE49-F238E27FC236}">
                <a16:creationId xmlns="" xmlns:a16="http://schemas.microsoft.com/office/drawing/2014/main" id="{10A3FCF5-A2F8-4787-9858-3CD5EEE89032}"/>
              </a:ext>
            </a:extLst>
          </p:cNvPr>
          <p:cNvSpPr>
            <a:spLocks noGrp="1"/>
          </p:cNvSpPr>
          <p:nvPr>
            <p:ph type="body" sz="quarter" idx="12"/>
          </p:nvPr>
        </p:nvSpPr>
        <p:spPr>
          <a:xfrm>
            <a:off x="4711238" y="3980523"/>
            <a:ext cx="6823536" cy="486701"/>
          </a:xfrm>
          <a:prstGeom prst="rect">
            <a:avLst/>
          </a:prstGeom>
          <a:noFill/>
        </p:spPr>
        <p:txBody>
          <a:bodyPr wrap="square" rtlCol="0">
            <a:normAutofit/>
          </a:bodyPr>
          <a:lstStyle>
            <a:lvl1pPr marL="0" indent="0">
              <a:buNone/>
              <a:defRPr lang="en-US" sz="1800" smtClean="0">
                <a:solidFill>
                  <a:srgbClr val="E96B56"/>
                </a:solidFill>
                <a:latin typeface="Monserrat"/>
                <a:cs typeface="Times New Roman" panose="02020603050405020304" pitchFamily="18" charset="0"/>
              </a:defRPr>
            </a:lvl1pPr>
            <a:lvl2pPr marL="228600" indent="0">
              <a:buNone/>
              <a:defRPr lang="en-US" sz="1800" smtClean="0"/>
            </a:lvl2pPr>
            <a:lvl3pPr>
              <a:defRPr lang="en-US" sz="1800" smtClean="0"/>
            </a:lvl3pPr>
            <a:lvl4pPr>
              <a:defRPr lang="en-US" smtClean="0"/>
            </a:lvl4pPr>
            <a:lvl5pPr>
              <a:defRPr lang="en-US"/>
            </a:lvl5pPr>
          </a:lstStyle>
          <a:p>
            <a:pPr marL="0" lvl="0"/>
            <a:r>
              <a:rPr lang="en-US" smtClean="0"/>
              <a:t>Click to edit Master text styles</a:t>
            </a:r>
          </a:p>
        </p:txBody>
      </p:sp>
      <p:sp>
        <p:nvSpPr>
          <p:cNvPr id="24" name="Picture Placeholder 23">
            <a:extLst>
              <a:ext uri="{FF2B5EF4-FFF2-40B4-BE49-F238E27FC236}">
                <a16:creationId xmlns="" xmlns:a16="http://schemas.microsoft.com/office/drawing/2014/main" id="{587DFA82-BE29-4596-97D2-4996A5714E64}"/>
              </a:ext>
            </a:extLst>
          </p:cNvPr>
          <p:cNvSpPr>
            <a:spLocks noGrp="1"/>
          </p:cNvSpPr>
          <p:nvPr>
            <p:ph type="pic" sz="quarter" idx="13"/>
          </p:nvPr>
        </p:nvSpPr>
        <p:spPr>
          <a:xfrm>
            <a:off x="0" y="0"/>
            <a:ext cx="4492625" cy="6858000"/>
          </a:xfrm>
          <a:prstGeom prst="rect">
            <a:avLst/>
          </a:prstGeom>
        </p:spPr>
        <p:txBody>
          <a:bodyPr/>
          <a:lstStyle/>
          <a:p>
            <a:r>
              <a:rPr lang="en-US" smtClean="0"/>
              <a:t>Click icon to add picture</a:t>
            </a:r>
            <a:endParaRPr lang="en-US"/>
          </a:p>
        </p:txBody>
      </p:sp>
      <p:sp>
        <p:nvSpPr>
          <p:cNvPr id="25" name="Text Placeholder 21">
            <a:extLst>
              <a:ext uri="{FF2B5EF4-FFF2-40B4-BE49-F238E27FC236}">
                <a16:creationId xmlns="" xmlns:a16="http://schemas.microsoft.com/office/drawing/2014/main" id="{29A7D719-2742-49D4-9F1D-654C5428C854}"/>
              </a:ext>
            </a:extLst>
          </p:cNvPr>
          <p:cNvSpPr>
            <a:spLocks noGrp="1"/>
          </p:cNvSpPr>
          <p:nvPr>
            <p:ph type="body" sz="quarter" idx="14"/>
          </p:nvPr>
        </p:nvSpPr>
        <p:spPr>
          <a:xfrm>
            <a:off x="4711238" y="5971249"/>
            <a:ext cx="6071062" cy="655051"/>
          </a:xfrm>
          <a:prstGeom prst="rect">
            <a:avLst/>
          </a:prstGeom>
          <a:noFill/>
        </p:spPr>
        <p:txBody>
          <a:bodyPr wrap="square" rtlCol="0">
            <a:normAutofit/>
          </a:bodyPr>
          <a:lstStyle>
            <a:lvl1pPr marL="0" indent="0">
              <a:buNone/>
              <a:defRPr lang="en-US" sz="1800" i="1" smtClean="0">
                <a:solidFill>
                  <a:schemeClr val="tx1"/>
                </a:solidFill>
                <a:latin typeface="Monserrat"/>
                <a:cs typeface="Times New Roman" panose="02020603050405020304" pitchFamily="18" charset="0"/>
              </a:defRPr>
            </a:lvl1pPr>
            <a:lvl2pPr>
              <a:defRPr lang="en-US" sz="1800" i="0" smtClean="0">
                <a:solidFill>
                  <a:schemeClr val="tx1"/>
                </a:solidFill>
                <a:latin typeface="Monserrat"/>
                <a:cs typeface="Times New Roman" panose="02020603050405020304" pitchFamily="18" charset="0"/>
              </a:defRPr>
            </a:lvl2pPr>
            <a:lvl3pPr>
              <a:defRPr lang="en-US" sz="1800" smtClean="0"/>
            </a:lvl3pPr>
            <a:lvl4pPr>
              <a:defRPr lang="en-US" smtClean="0"/>
            </a:lvl4pPr>
            <a:lvl5pPr>
              <a:defRPr lang="en-US"/>
            </a:lvl5pPr>
          </a:lstStyle>
          <a:p>
            <a:pPr marL="0" lvl="0"/>
            <a:r>
              <a:rPr lang="en-US" smtClean="0"/>
              <a:t>Click to edit Master text styles</a:t>
            </a:r>
          </a:p>
          <a:p>
            <a:pPr marL="0" lvl="1"/>
            <a:r>
              <a:rPr lang="en-US" smtClean="0"/>
              <a:t>Second level</a:t>
            </a:r>
          </a:p>
        </p:txBody>
      </p:sp>
      <p:pic>
        <p:nvPicPr>
          <p:cNvPr id="7" name="Immagine 6" descr="Immagine che contiene tavolo&#10;&#10;Descrizione generata automaticamente">
            <a:extLst>
              <a:ext uri="{FF2B5EF4-FFF2-40B4-BE49-F238E27FC236}">
                <a16:creationId xmlns="" xmlns:a16="http://schemas.microsoft.com/office/drawing/2014/main" id="{9E3C61C0-64AF-8743-8A4A-9A5E26769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928" y="-1015076"/>
            <a:ext cx="6464300" cy="927100"/>
          </a:xfrm>
          <a:prstGeom prst="rect">
            <a:avLst/>
          </a:prstGeom>
        </p:spPr>
      </p:pic>
    </p:spTree>
    <p:extLst>
      <p:ext uri="{BB962C8B-B14F-4D97-AF65-F5344CB8AC3E}">
        <p14:creationId xmlns:p14="http://schemas.microsoft.com/office/powerpoint/2010/main" val="38355175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Rectangle 17">
            <a:extLst>
              <a:ext uri="{FF2B5EF4-FFF2-40B4-BE49-F238E27FC236}">
                <a16:creationId xmlns="" xmlns:a16="http://schemas.microsoft.com/office/drawing/2014/main" id="{61254A2E-70FA-4B72-AFE0-9437A7D035A6}"/>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 xmlns:a16="http://schemas.microsoft.com/office/drawing/2014/main" id="{DEDBB5C5-7DB2-49A2-9678-32FD989ED8EF}"/>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3200" b="0" i="1" u="none" strike="noStrike" cap="none" spc="0" normalizeH="0" baseline="0" dirty="0" smtClean="0">
                <a:ln>
                  <a:noFill/>
                </a:ln>
                <a:solidFill>
                  <a:srgbClr val="445469"/>
                </a:solidFill>
                <a:effectLst/>
                <a:uLnTx/>
                <a:uFillTx/>
                <a:latin typeface="Monserrat"/>
                <a:ea typeface="Monserrat"/>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dirty="0" smtClean="0"/>
              <a:t>Click to edit Master text styles</a:t>
            </a:r>
          </a:p>
        </p:txBody>
      </p:sp>
      <p:sp>
        <p:nvSpPr>
          <p:cNvPr id="4" name="Rectangle 17">
            <a:extLst>
              <a:ext uri="{FF2B5EF4-FFF2-40B4-BE49-F238E27FC236}">
                <a16:creationId xmlns="" xmlns:a16="http://schemas.microsoft.com/office/drawing/2014/main" id="{CE7620D8-B557-4E07-84C4-798EBB212638}"/>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5" name="Rectangle 17">
            <a:extLst>
              <a:ext uri="{FF2B5EF4-FFF2-40B4-BE49-F238E27FC236}">
                <a16:creationId xmlns:a16="http://schemas.microsoft.com/office/drawing/2014/main" xmlns="" id="{61254A2E-70FA-4B72-AFE0-9437A7D035A6}"/>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827438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838200" y="2168525"/>
            <a:ext cx="10515600" cy="4351338"/>
          </a:xfrm>
          <a:prstGeom prst="rect">
            <a:avLst/>
          </a:prstGeom>
        </p:spPr>
        <p:txBody>
          <a:bodyPr/>
          <a:lstStyle>
            <a:lvl1pPr>
              <a:defRPr>
                <a:solidFill>
                  <a:srgbClr val="445469"/>
                </a:solidFill>
                <a:latin typeface="Monserrat"/>
                <a:cs typeface="Times New Roman" panose="02020603050405020304" pitchFamily="18" charset="0"/>
              </a:defRPr>
            </a:lvl1pPr>
            <a:lvl2pPr>
              <a:defRPr>
                <a:solidFill>
                  <a:srgbClr val="445469"/>
                </a:solidFill>
                <a:latin typeface="Monserrat"/>
                <a:cs typeface="Times New Roman" panose="02020603050405020304" pitchFamily="18" charset="0"/>
              </a:defRPr>
            </a:lvl2pPr>
            <a:lvl3pPr>
              <a:defRPr>
                <a:solidFill>
                  <a:srgbClr val="445469"/>
                </a:solidFill>
                <a:latin typeface="Monserrat"/>
                <a:cs typeface="Times New Roman" panose="02020603050405020304" pitchFamily="18" charset="0"/>
              </a:defRPr>
            </a:lvl3pPr>
            <a:lvl4pPr>
              <a:defRPr>
                <a:solidFill>
                  <a:srgbClr val="445469"/>
                </a:solidFill>
                <a:latin typeface="Monserrat"/>
                <a:cs typeface="Times New Roman" panose="02020603050405020304" pitchFamily="18" charset="0"/>
              </a:defRPr>
            </a:lvl4pPr>
            <a:lvl5pPr>
              <a:defRPr>
                <a:solidFill>
                  <a:srgbClr val="445469"/>
                </a:solidFill>
                <a:latin typeface="Monserrat"/>
                <a:cs typeface="Times New Roman" panose="02020603050405020304" pitchFamily="18"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1" name="Rectangle 17">
            <a:extLst>
              <a:ext uri="{FF2B5EF4-FFF2-40B4-BE49-F238E27FC236}">
                <a16:creationId xmlns="" xmlns:a16="http://schemas.microsoft.com/office/drawing/2014/main" id="{978A5F5C-F126-4567-B28C-2DAF76570856}"/>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 Placeholder 19">
            <a:extLst>
              <a:ext uri="{FF2B5EF4-FFF2-40B4-BE49-F238E27FC236}">
                <a16:creationId xmlns="" xmlns:a16="http://schemas.microsoft.com/office/drawing/2014/main" id="{C76C5269-6C9F-4AB1-98AF-2896A1B90D50}"/>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3200" b="0" i="1" u="none" strike="noStrike" cap="none" spc="0" normalizeH="0" baseline="0" dirty="0" smtClean="0">
                <a:ln>
                  <a:noFill/>
                </a:ln>
                <a:solidFill>
                  <a:srgbClr val="445469"/>
                </a:solidFill>
                <a:effectLst/>
                <a:uLnTx/>
                <a:uFillTx/>
                <a:latin typeface="Monserrat"/>
                <a:ea typeface="Monserrat"/>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smtClean="0"/>
              <a:t>Click to edit Master text styles</a:t>
            </a:r>
          </a:p>
        </p:txBody>
      </p:sp>
      <p:sp>
        <p:nvSpPr>
          <p:cNvPr id="5" name="Rectangle 17">
            <a:extLst>
              <a:ext uri="{FF2B5EF4-FFF2-40B4-BE49-F238E27FC236}">
                <a16:creationId xmlns="" xmlns:a16="http://schemas.microsoft.com/office/drawing/2014/main" id="{19186E1F-84FB-423B-B89C-4BEE393465CE}"/>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6" name="Rectangle 17">
            <a:extLst>
              <a:ext uri="{FF2B5EF4-FFF2-40B4-BE49-F238E27FC236}">
                <a16:creationId xmlns:a16="http://schemas.microsoft.com/office/drawing/2014/main" xmlns="" id="{978A5F5C-F126-4567-B28C-2DAF76570856}"/>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5949727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838201" y="2168525"/>
            <a:ext cx="6019800" cy="4351338"/>
          </a:xfrm>
          <a:prstGeom prst="rect">
            <a:avLst/>
          </a:prstGeom>
        </p:spPr>
        <p:txBody>
          <a:bodyPr/>
          <a:lstStyle>
            <a:lvl1pPr>
              <a:defRPr>
                <a:solidFill>
                  <a:srgbClr val="445469"/>
                </a:solidFill>
                <a:latin typeface="Monserrat"/>
                <a:cs typeface="Times New Roman" panose="02020603050405020304" pitchFamily="18" charset="0"/>
              </a:defRPr>
            </a:lvl1pPr>
            <a:lvl2pPr>
              <a:defRPr>
                <a:solidFill>
                  <a:srgbClr val="445469"/>
                </a:solidFill>
                <a:latin typeface="Monserrat"/>
                <a:cs typeface="Times New Roman" panose="02020603050405020304" pitchFamily="18" charset="0"/>
              </a:defRPr>
            </a:lvl2pPr>
            <a:lvl3pPr>
              <a:defRPr>
                <a:solidFill>
                  <a:srgbClr val="445469"/>
                </a:solidFill>
                <a:latin typeface="Monserrat"/>
                <a:cs typeface="Times New Roman" panose="02020603050405020304" pitchFamily="18" charset="0"/>
              </a:defRPr>
            </a:lvl3pPr>
            <a:lvl4pPr>
              <a:defRPr>
                <a:solidFill>
                  <a:srgbClr val="445469"/>
                </a:solidFill>
                <a:latin typeface="Monserrat"/>
                <a:cs typeface="Times New Roman" panose="02020603050405020304" pitchFamily="18" charset="0"/>
              </a:defRPr>
            </a:lvl4pPr>
            <a:lvl5pPr>
              <a:defRPr>
                <a:solidFill>
                  <a:srgbClr val="445469"/>
                </a:solidFill>
                <a:latin typeface="Monserrat"/>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3">
            <a:extLst>
              <a:ext uri="{FF2B5EF4-FFF2-40B4-BE49-F238E27FC236}">
                <a16:creationId xmlns="" xmlns:a16="http://schemas.microsoft.com/office/drawing/2014/main" id="{4EB5F037-2EDF-4C8C-A2F7-32033FF0C823}"/>
              </a:ext>
            </a:extLst>
          </p:cNvPr>
          <p:cNvSpPr>
            <a:spLocks noGrp="1"/>
          </p:cNvSpPr>
          <p:nvPr>
            <p:ph type="pic" sz="quarter" idx="12"/>
          </p:nvPr>
        </p:nvSpPr>
        <p:spPr>
          <a:xfrm>
            <a:off x="6915151" y="2168525"/>
            <a:ext cx="5238750" cy="4351338"/>
          </a:xfrm>
        </p:spPr>
        <p:txBody>
          <a:bodyPr/>
          <a:lstStyle/>
          <a:p>
            <a:r>
              <a:rPr lang="en-US" smtClean="0"/>
              <a:t>Click icon to add picture</a:t>
            </a:r>
            <a:endParaRPr lang="en-US"/>
          </a:p>
        </p:txBody>
      </p:sp>
      <p:sp>
        <p:nvSpPr>
          <p:cNvPr id="9" name="Rectangle 17">
            <a:extLst>
              <a:ext uri="{FF2B5EF4-FFF2-40B4-BE49-F238E27FC236}">
                <a16:creationId xmlns="" xmlns:a16="http://schemas.microsoft.com/office/drawing/2014/main" id="{F2D8B1C4-7D99-4B47-A181-533557E2C084}"/>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19">
            <a:extLst>
              <a:ext uri="{FF2B5EF4-FFF2-40B4-BE49-F238E27FC236}">
                <a16:creationId xmlns="" xmlns:a16="http://schemas.microsoft.com/office/drawing/2014/main" id="{F7731102-B20F-4320-8946-37524809FC05}"/>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3200" b="0" i="1" u="none" strike="noStrike" cap="none" spc="0" normalizeH="0" baseline="0" dirty="0" smtClean="0">
                <a:ln>
                  <a:noFill/>
                </a:ln>
                <a:solidFill>
                  <a:srgbClr val="445469"/>
                </a:solidFill>
                <a:effectLst/>
                <a:uLnTx/>
                <a:uFillTx/>
                <a:latin typeface="Monserrat"/>
                <a:ea typeface="Monserrat"/>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smtClean="0"/>
              <a:t>Click to edit Master text styles</a:t>
            </a:r>
          </a:p>
        </p:txBody>
      </p:sp>
      <p:sp>
        <p:nvSpPr>
          <p:cNvPr id="6" name="Rectangle 17">
            <a:extLst>
              <a:ext uri="{FF2B5EF4-FFF2-40B4-BE49-F238E27FC236}">
                <a16:creationId xmlns="" xmlns:a16="http://schemas.microsoft.com/office/drawing/2014/main" id="{512365FA-D6EF-49F0-9CC6-6A5103EF1F3E}"/>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Rectangle 17">
            <a:extLst>
              <a:ext uri="{FF2B5EF4-FFF2-40B4-BE49-F238E27FC236}">
                <a16:creationId xmlns:a16="http://schemas.microsoft.com/office/drawing/2014/main" xmlns="" id="{F2D8B1C4-7D99-4B47-A181-533557E2C084}"/>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755990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65A5C47-3C0F-422E-9EDC-52477C07DF82}"/>
              </a:ext>
            </a:extLst>
          </p:cNvPr>
          <p:cNvSpPr>
            <a:spLocks noChangeAspect="1"/>
          </p:cNvSpPr>
          <p:nvPr/>
        </p:nvSpPr>
        <p:spPr>
          <a:xfrm>
            <a:off x="2260972" y="243603"/>
            <a:ext cx="7670055" cy="6370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CFF98507-FF7E-43C4-B6D9-F9C6F86639BB}"/>
              </a:ext>
            </a:extLst>
          </p:cNvPr>
          <p:cNvSpPr>
            <a:spLocks noChangeAspect="1"/>
          </p:cNvSpPr>
          <p:nvPr/>
        </p:nvSpPr>
        <p:spPr>
          <a:xfrm>
            <a:off x="2260972" y="243603"/>
            <a:ext cx="7670055" cy="6370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165A5C47-3C0F-422E-9EDC-52477C07DF82}"/>
              </a:ext>
            </a:extLst>
          </p:cNvPr>
          <p:cNvSpPr>
            <a:spLocks noChangeAspect="1"/>
          </p:cNvSpPr>
          <p:nvPr userDrawn="1"/>
        </p:nvSpPr>
        <p:spPr>
          <a:xfrm>
            <a:off x="2260972" y="243603"/>
            <a:ext cx="7670055" cy="6370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4005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838200" y="2168525"/>
            <a:ext cx="7286624" cy="4351338"/>
          </a:xfrm>
          <a:prstGeom prst="rect">
            <a:avLst/>
          </a:prstGeom>
        </p:spPr>
        <p:txBody>
          <a:bodyPr/>
          <a:lstStyle>
            <a:lvl1pPr>
              <a:defRPr>
                <a:solidFill>
                  <a:srgbClr val="445469"/>
                </a:solidFill>
                <a:latin typeface="Monserrat"/>
                <a:cs typeface="Times New Roman" panose="02020603050405020304" pitchFamily="18" charset="0"/>
              </a:defRPr>
            </a:lvl1pPr>
            <a:lvl2pPr>
              <a:defRPr>
                <a:solidFill>
                  <a:srgbClr val="445469"/>
                </a:solidFill>
                <a:latin typeface="Monserrat"/>
                <a:cs typeface="Times New Roman" panose="02020603050405020304" pitchFamily="18" charset="0"/>
              </a:defRPr>
            </a:lvl2pPr>
            <a:lvl3pPr>
              <a:defRPr>
                <a:solidFill>
                  <a:srgbClr val="445469"/>
                </a:solidFill>
                <a:latin typeface="Monserrat"/>
                <a:cs typeface="Times New Roman" panose="02020603050405020304" pitchFamily="18" charset="0"/>
              </a:defRPr>
            </a:lvl3pPr>
            <a:lvl4pPr>
              <a:defRPr>
                <a:solidFill>
                  <a:srgbClr val="445469"/>
                </a:solidFill>
                <a:latin typeface="Monserrat"/>
                <a:cs typeface="Times New Roman" panose="02020603050405020304" pitchFamily="18" charset="0"/>
              </a:defRPr>
            </a:lvl4pPr>
            <a:lvl5pPr>
              <a:defRPr>
                <a:solidFill>
                  <a:srgbClr val="445469"/>
                </a:solidFill>
                <a:latin typeface="Monserrat"/>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3">
            <a:extLst>
              <a:ext uri="{FF2B5EF4-FFF2-40B4-BE49-F238E27FC236}">
                <a16:creationId xmlns="" xmlns:a16="http://schemas.microsoft.com/office/drawing/2014/main" id="{4EB5F037-2EDF-4C8C-A2F7-32033FF0C823}"/>
              </a:ext>
            </a:extLst>
          </p:cNvPr>
          <p:cNvSpPr>
            <a:spLocks noGrp="1"/>
          </p:cNvSpPr>
          <p:nvPr>
            <p:ph type="pic" sz="quarter" idx="12"/>
          </p:nvPr>
        </p:nvSpPr>
        <p:spPr>
          <a:xfrm>
            <a:off x="8124825" y="0"/>
            <a:ext cx="4067175" cy="6858000"/>
          </a:xfrm>
        </p:spPr>
        <p:txBody>
          <a:bodyPr/>
          <a:lstStyle/>
          <a:p>
            <a:r>
              <a:rPr lang="en-US" smtClean="0"/>
              <a:t>Click icon to add picture</a:t>
            </a:r>
            <a:endParaRPr lang="en-US" dirty="0"/>
          </a:p>
        </p:txBody>
      </p:sp>
      <p:sp>
        <p:nvSpPr>
          <p:cNvPr id="9" name="Rectangle 17">
            <a:extLst>
              <a:ext uri="{FF2B5EF4-FFF2-40B4-BE49-F238E27FC236}">
                <a16:creationId xmlns="" xmlns:a16="http://schemas.microsoft.com/office/drawing/2014/main" id="{71B29006-7129-4414-9DAB-15788239D064}"/>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 xmlns:a16="http://schemas.microsoft.com/office/drawing/2014/main" id="{B7A41C0C-6A89-4ECE-9407-366D2BD0D3CB}"/>
              </a:ext>
            </a:extLst>
          </p:cNvPr>
          <p:cNvSpPr>
            <a:spLocks noGrp="1"/>
          </p:cNvSpPr>
          <p:nvPr>
            <p:ph type="body" sz="quarter" idx="11"/>
          </p:nvPr>
        </p:nvSpPr>
        <p:spPr>
          <a:xfrm>
            <a:off x="838200" y="160971"/>
            <a:ext cx="7286624" cy="1083629"/>
          </a:xfrm>
          <a:prstGeom prst="rect">
            <a:avLst/>
          </a:prstGeom>
          <a:noFill/>
        </p:spPr>
        <p:txBody>
          <a:bodyPr wrap="square" rtlCol="0" anchor="b">
            <a:noAutofit/>
          </a:bodyPr>
          <a:lstStyle>
            <a:lvl1pPr>
              <a:defRPr kumimoji="0" lang="en-US" sz="3200" b="0" i="1" u="none" strike="noStrike" cap="none" spc="0" normalizeH="0" baseline="0" dirty="0" smtClean="0">
                <a:ln>
                  <a:noFill/>
                </a:ln>
                <a:solidFill>
                  <a:srgbClr val="445469"/>
                </a:solidFill>
                <a:effectLst/>
                <a:uLnTx/>
                <a:uFillTx/>
                <a:latin typeface="Monserrat"/>
                <a:ea typeface="Monserrat"/>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smtClean="0"/>
              <a:t>Click to edit Master text styles</a:t>
            </a:r>
          </a:p>
        </p:txBody>
      </p:sp>
      <p:sp>
        <p:nvSpPr>
          <p:cNvPr id="6" name="Rectangle 17">
            <a:extLst>
              <a:ext uri="{FF2B5EF4-FFF2-40B4-BE49-F238E27FC236}">
                <a16:creationId xmlns="" xmlns:a16="http://schemas.microsoft.com/office/drawing/2014/main" id="{4019D890-740F-44BC-BEBE-9B1D4C5F5B73}"/>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Rectangle 17">
            <a:extLst>
              <a:ext uri="{FF2B5EF4-FFF2-40B4-BE49-F238E27FC236}">
                <a16:creationId xmlns:a16="http://schemas.microsoft.com/office/drawing/2014/main" xmlns="" id="{71B29006-7129-4414-9DAB-15788239D064}"/>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9863594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xmlns="" id="{9BF3206F-3326-4977-8647-BFDCED67FD9E}"/>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8" name="Text Placeholder 19">
            <a:extLst>
              <a:ext uri="{FF2B5EF4-FFF2-40B4-BE49-F238E27FC236}">
                <a16:creationId xmlns:a16="http://schemas.microsoft.com/office/drawing/2014/main" xmlns="" id="{9667F4BC-DC22-462F-AE98-A24125E0925C}"/>
              </a:ext>
            </a:extLst>
          </p:cNvPr>
          <p:cNvSpPr txBox="1">
            <a:spLocks/>
          </p:cNvSpPr>
          <p:nvPr userDrawn="1"/>
        </p:nvSpPr>
        <p:spPr>
          <a:xfrm>
            <a:off x="838200" y="160971"/>
            <a:ext cx="10515600" cy="1083629"/>
          </a:xfrm>
          <a:prstGeom prst="rect">
            <a:avLst/>
          </a:prstGeom>
          <a:noFill/>
        </p:spPr>
        <p:txBody>
          <a:bodyPr wrap="square"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4000" b="0" i="1" u="none" strike="noStrike" kern="1200" cap="none" spc="0" normalizeH="0" baseline="0" dirty="0" smtClean="0">
                <a:ln>
                  <a:noFill/>
                </a:ln>
                <a:solidFill>
                  <a:srgbClr val="445469"/>
                </a:solidFill>
                <a:effectLst/>
                <a:uLnTx/>
                <a:uFillTx/>
                <a:latin typeface="Montserrat ExtraBold" panose="00000900000000000000" pitchFamily="2" charset="0"/>
                <a:ea typeface="Lato Black" charset="0"/>
                <a:cs typeface="Lato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US" dirty="0"/>
              <a:t>Click to edit Master text styles</a:t>
            </a:r>
          </a:p>
        </p:txBody>
      </p:sp>
    </p:spTree>
    <p:extLst>
      <p:ext uri="{BB962C8B-B14F-4D97-AF65-F5344CB8AC3E}">
        <p14:creationId xmlns:p14="http://schemas.microsoft.com/office/powerpoint/2010/main" val="158870613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0A5BAFD-E164-476C-BF04-36FB508E64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E2E27515-2A2D-4D6C-9535-72185AB84B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389527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28" r:id="rId20"/>
    <p:sldLayoutId id="2147483740" r:id="rId21"/>
    <p:sldLayoutId id="2147483729" r:id="rId22"/>
    <p:sldLayoutId id="2147483742" r:id="rId23"/>
    <p:sldLayoutId id="2147483750" r:id="rId24"/>
    <p:sldLayoutId id="2147483744" r:id="rId25"/>
    <p:sldLayoutId id="2147483745" r:id="rId2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onserra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serra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serra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serra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serra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serra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https://static.usenix.org/publications/library/proceedings/osdi04/tech/full_papers/dean/dean.pdf"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docs.microsoft.com/en-us/windows/win32/secauthz/client-impersonation"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23A4EDC4-8B71-49E3-B679-8DFAC4CEFA99}"/>
              </a:ext>
            </a:extLst>
          </p:cNvPr>
          <p:cNvSpPr>
            <a:spLocks noGrp="1"/>
          </p:cNvSpPr>
          <p:nvPr>
            <p:ph type="body" sz="quarter" idx="11"/>
          </p:nvPr>
        </p:nvSpPr>
        <p:spPr/>
        <p:txBody>
          <a:bodyPr>
            <a:normAutofit fontScale="85000" lnSpcReduction="20000"/>
          </a:bodyPr>
          <a:lstStyle/>
          <a:p>
            <a:pPr marL="0" indent="0">
              <a:buNone/>
            </a:pPr>
            <a:r>
              <a:rPr lang="en-US" dirty="0">
                <a:solidFill>
                  <a:srgbClr val="445469"/>
                </a:solidFill>
              </a:rPr>
              <a:t>Architectural Patterns to deploy Machine Learning scalable applications</a:t>
            </a:r>
          </a:p>
        </p:txBody>
      </p:sp>
      <p:sp>
        <p:nvSpPr>
          <p:cNvPr id="5" name="Text Placeholder 4">
            <a:extLst>
              <a:ext uri="{FF2B5EF4-FFF2-40B4-BE49-F238E27FC236}">
                <a16:creationId xmlns:a16="http://schemas.microsoft.com/office/drawing/2014/main" xmlns="" id="{D9FF1892-9C8D-4AB6-B340-360AE03032F6}"/>
              </a:ext>
            </a:extLst>
          </p:cNvPr>
          <p:cNvSpPr>
            <a:spLocks noGrp="1"/>
          </p:cNvSpPr>
          <p:nvPr>
            <p:ph type="body" sz="quarter" idx="12"/>
          </p:nvPr>
        </p:nvSpPr>
        <p:spPr/>
        <p:txBody>
          <a:bodyPr/>
          <a:lstStyle/>
          <a:p>
            <a:r>
              <a:rPr lang="it-IT"/>
              <a:t>Patterns</a:t>
            </a:r>
            <a:endParaRPr lang="en-US" dirty="0">
              <a:solidFill>
                <a:srgbClr val="E96B56"/>
              </a:solidFill>
            </a:endParaRPr>
          </a:p>
        </p:txBody>
      </p:sp>
      <p:pic>
        <p:nvPicPr>
          <p:cNvPr id="8" name="Picture Placeholder 10" descr="A picture containing text, map&#10;&#10;Description automatically generated">
            <a:extLst>
              <a:ext uri="{FF2B5EF4-FFF2-40B4-BE49-F238E27FC236}">
                <a16:creationId xmlns:a16="http://schemas.microsoft.com/office/drawing/2014/main" xmlns="" id="{3FD9906D-40CF-425B-84EB-AF6915DD34D9}"/>
              </a:ext>
            </a:extLst>
          </p:cNvPr>
          <p:cNvPicPr>
            <a:picLocks noGrp="1" noChangeAspect="1"/>
          </p:cNvPicPr>
          <p:nvPr>
            <p:ph type="pic" sz="quarter" idx="13"/>
          </p:nvPr>
        </p:nvPicPr>
        <p:blipFill>
          <a:blip r:embed="rId2" cstate="email">
            <a:duotone>
              <a:prstClr val="black"/>
              <a:srgbClr val="E96B56">
                <a:tint val="45000"/>
                <a:satMod val="400000"/>
              </a:srgbClr>
            </a:duotone>
            <a:extLst>
              <a:ext uri="{28A0092B-C50C-407E-A947-70E740481C1C}">
                <a14:useLocalDpi xmlns:a14="http://schemas.microsoft.com/office/drawing/2010/main" val="0"/>
              </a:ext>
            </a:extLst>
          </a:blip>
          <a:srcRect t="34" b="34"/>
          <a:stretch>
            <a:fillRect/>
          </a:stretch>
        </p:blipFill>
        <p:spPr/>
      </p:pic>
      <p:sp>
        <p:nvSpPr>
          <p:cNvPr id="7" name="Text Placeholder 6">
            <a:extLst>
              <a:ext uri="{FF2B5EF4-FFF2-40B4-BE49-F238E27FC236}">
                <a16:creationId xmlns:a16="http://schemas.microsoft.com/office/drawing/2014/main" xmlns="" id="{B2A52C59-F7E1-48D5-BF15-7A9F8501792D}"/>
              </a:ext>
            </a:extLst>
          </p:cNvPr>
          <p:cNvSpPr>
            <a:spLocks noGrp="1"/>
          </p:cNvSpPr>
          <p:nvPr>
            <p:ph type="body" sz="quarter" idx="14"/>
          </p:nvPr>
        </p:nvSpPr>
        <p:spPr/>
        <p:txBody>
          <a:bodyPr>
            <a:normAutofit fontScale="92500" lnSpcReduction="20000"/>
          </a:bodyPr>
          <a:lstStyle/>
          <a:p>
            <a:r>
              <a:rPr lang="en-US" dirty="0"/>
              <a:t>“We have some intuition that there are different kinds of software architectures, but we have not formalized, or institutionalized, them.” A.L. Wolf</a:t>
            </a:r>
          </a:p>
        </p:txBody>
      </p:sp>
    </p:spTree>
    <p:extLst>
      <p:ext uri="{BB962C8B-B14F-4D97-AF65-F5344CB8AC3E}">
        <p14:creationId xmlns:p14="http://schemas.microsoft.com/office/powerpoint/2010/main" val="676998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B832B49-C7CD-4A05-A118-B6DD6CD9215E}"/>
              </a:ext>
            </a:extLst>
          </p:cNvPr>
          <p:cNvSpPr>
            <a:spLocks noGrp="1"/>
          </p:cNvSpPr>
          <p:nvPr>
            <p:ph idx="1"/>
          </p:nvPr>
        </p:nvSpPr>
        <p:spPr/>
        <p:txBody>
          <a:bodyPr>
            <a:normAutofit fontScale="92500" lnSpcReduction="10000"/>
          </a:bodyPr>
          <a:lstStyle/>
          <a:p>
            <a:r>
              <a:rPr lang="en-US" dirty="0"/>
              <a:t>Object storage is a </a:t>
            </a:r>
            <a:r>
              <a:rPr lang="en-US" b="1" dirty="0">
                <a:solidFill>
                  <a:srgbClr val="E96B56"/>
                </a:solidFill>
              </a:rPr>
              <a:t>computer data storage architecture </a:t>
            </a:r>
            <a:r>
              <a:rPr lang="en-US" dirty="0"/>
              <a:t>that manages data as objects. It is opposed to other storage architectures like file systems or block storage.</a:t>
            </a:r>
            <a:endParaRPr lang="en-US" baseline="30000" dirty="0"/>
          </a:p>
          <a:p>
            <a:r>
              <a:rPr lang="en-US" dirty="0"/>
              <a:t>Each object typically contains </a:t>
            </a:r>
            <a:r>
              <a:rPr lang="en-US" b="1" dirty="0">
                <a:solidFill>
                  <a:srgbClr val="E96B56"/>
                </a:solidFill>
              </a:rPr>
              <a:t>data</a:t>
            </a:r>
            <a:r>
              <a:rPr lang="en-US" dirty="0"/>
              <a:t>, </a:t>
            </a:r>
            <a:r>
              <a:rPr lang="en-US" b="1" dirty="0">
                <a:solidFill>
                  <a:srgbClr val="E96B56"/>
                </a:solidFill>
              </a:rPr>
              <a:t>contextual information </a:t>
            </a:r>
            <a:r>
              <a:rPr lang="en-US" dirty="0"/>
              <a:t>(metadata), and </a:t>
            </a:r>
            <a:r>
              <a:rPr lang="en-US" b="1" dirty="0">
                <a:solidFill>
                  <a:srgbClr val="E96B56"/>
                </a:solidFill>
              </a:rPr>
              <a:t>technical information</a:t>
            </a:r>
            <a:r>
              <a:rPr lang="en-US" b="1" dirty="0"/>
              <a:t> </a:t>
            </a:r>
            <a:r>
              <a:rPr lang="en-US" dirty="0"/>
              <a:t>(header).</a:t>
            </a:r>
          </a:p>
          <a:p>
            <a:r>
              <a:rPr lang="en-US" dirty="0"/>
              <a:t>It is based on a</a:t>
            </a:r>
            <a:r>
              <a:rPr lang="en-US" b="1" dirty="0"/>
              <a:t> </a:t>
            </a:r>
            <a:r>
              <a:rPr lang="en-US" b="1" dirty="0">
                <a:solidFill>
                  <a:srgbClr val="E96B56"/>
                </a:solidFill>
              </a:rPr>
              <a:t>shared naming convention</a:t>
            </a:r>
            <a:r>
              <a:rPr lang="en-US" dirty="0"/>
              <a:t>, which generates a unique id for each object, and a shared </a:t>
            </a:r>
            <a:r>
              <a:rPr lang="en-US" b="1" dirty="0">
                <a:solidFill>
                  <a:srgbClr val="E96B56"/>
                </a:solidFill>
              </a:rPr>
              <a:t>serialization strategy </a:t>
            </a:r>
            <a:r>
              <a:rPr lang="en-US" dirty="0"/>
              <a:t>(e.g., json).</a:t>
            </a:r>
          </a:p>
          <a:p>
            <a:r>
              <a:rPr lang="en-US" dirty="0"/>
              <a:t>It allows to </a:t>
            </a:r>
            <a:r>
              <a:rPr lang="en-US" b="1" dirty="0">
                <a:solidFill>
                  <a:srgbClr val="E96B56"/>
                </a:solidFill>
              </a:rPr>
              <a:t>distribute data </a:t>
            </a:r>
            <a:r>
              <a:rPr lang="en-US" dirty="0"/>
              <a:t>over several nodes</a:t>
            </a:r>
          </a:p>
          <a:p>
            <a:r>
              <a:rPr lang="en-US" dirty="0"/>
              <a:t>Object storage was created to allow </a:t>
            </a:r>
            <a:r>
              <a:rPr lang="en-US" b="1" dirty="0">
                <a:solidFill>
                  <a:srgbClr val="E96B56"/>
                </a:solidFill>
              </a:rPr>
              <a:t>retention</a:t>
            </a:r>
            <a:r>
              <a:rPr lang="en-US" dirty="0">
                <a:solidFill>
                  <a:srgbClr val="E96B56"/>
                </a:solidFill>
              </a:rPr>
              <a:t> </a:t>
            </a:r>
            <a:r>
              <a:rPr lang="en-US" dirty="0"/>
              <a:t>of massive amounts of unstructured data</a:t>
            </a:r>
          </a:p>
        </p:txBody>
      </p:sp>
      <p:sp>
        <p:nvSpPr>
          <p:cNvPr id="2" name="Text Placeholder 1">
            <a:extLst>
              <a:ext uri="{FF2B5EF4-FFF2-40B4-BE49-F238E27FC236}">
                <a16:creationId xmlns:a16="http://schemas.microsoft.com/office/drawing/2014/main" xmlns="" id="{3EFC3E90-5A55-4FB4-B6EF-59E6AF8BA562}"/>
              </a:ext>
            </a:extLst>
          </p:cNvPr>
          <p:cNvSpPr>
            <a:spLocks noGrp="1"/>
          </p:cNvSpPr>
          <p:nvPr>
            <p:ph type="body" sz="quarter" idx="11"/>
          </p:nvPr>
        </p:nvSpPr>
        <p:spPr/>
        <p:txBody>
          <a:bodyPr/>
          <a:lstStyle/>
          <a:p>
            <a:pPr marL="0" indent="0">
              <a:buNone/>
            </a:pPr>
            <a:r>
              <a:rPr lang="it-IT" dirty="0"/>
              <a:t>Object Storage Model</a:t>
            </a:r>
            <a:endParaRPr lang="en-US" dirty="0"/>
          </a:p>
        </p:txBody>
      </p:sp>
    </p:spTree>
    <p:extLst>
      <p:ext uri="{BB962C8B-B14F-4D97-AF65-F5344CB8AC3E}">
        <p14:creationId xmlns:p14="http://schemas.microsoft.com/office/powerpoint/2010/main" val="7818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E7AA3193-EE06-4313-9978-9A81F89C6C42}"/>
              </a:ext>
            </a:extLst>
          </p:cNvPr>
          <p:cNvSpPr>
            <a:spLocks noGrp="1"/>
          </p:cNvSpPr>
          <p:nvPr>
            <p:ph type="body" sz="quarter" idx="11"/>
          </p:nvPr>
        </p:nvSpPr>
        <p:spPr/>
        <p:txBody>
          <a:bodyPr>
            <a:normAutofit/>
          </a:bodyPr>
          <a:lstStyle/>
          <a:p>
            <a:pPr marL="0" indent="0">
              <a:buNone/>
            </a:pPr>
            <a:r>
              <a:rPr lang="it-IT" dirty="0"/>
              <a:t>Data Lake</a:t>
            </a:r>
            <a:endParaRPr lang="en-US" dirty="0"/>
          </a:p>
        </p:txBody>
      </p:sp>
      <p:sp>
        <p:nvSpPr>
          <p:cNvPr id="5" name="Content Placeholder 1">
            <a:extLst>
              <a:ext uri="{FF2B5EF4-FFF2-40B4-BE49-F238E27FC236}">
                <a16:creationId xmlns:a16="http://schemas.microsoft.com/office/drawing/2014/main" xmlns="" id="{820BCDBC-20F9-4D9B-B2E8-B0166D235122}"/>
              </a:ext>
            </a:extLst>
          </p:cNvPr>
          <p:cNvSpPr txBox="1">
            <a:spLocks/>
          </p:cNvSpPr>
          <p:nvPr/>
        </p:nvSpPr>
        <p:spPr>
          <a:xfrm>
            <a:off x="838200" y="2168525"/>
            <a:ext cx="105156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solidFill>
                  <a:srgbClr val="445469"/>
                </a:solidFill>
              </a:rPr>
              <a:t>Models you can build using data cannot </a:t>
            </a:r>
            <a:r>
              <a:rPr lang="en-US" b="1" dirty="0">
                <a:solidFill>
                  <a:srgbClr val="E96B56"/>
                </a:solidFill>
              </a:rPr>
              <a:t>be known a priori</a:t>
            </a:r>
            <a:r>
              <a:rPr lang="en-US" dirty="0">
                <a:solidFill>
                  <a:srgbClr val="445469"/>
                </a:solidFill>
              </a:rPr>
              <a:t>: if some pieces of information are not saved when produced (e.g., under sampling a sensor), they </a:t>
            </a:r>
            <a:r>
              <a:rPr lang="en-US" b="1" dirty="0">
                <a:solidFill>
                  <a:srgbClr val="E96B56"/>
                </a:solidFill>
              </a:rPr>
              <a:t>could not be re-acquired later</a:t>
            </a:r>
            <a:r>
              <a:rPr lang="en-US" dirty="0">
                <a:solidFill>
                  <a:srgbClr val="445469"/>
                </a:solidFill>
              </a:rPr>
              <a:t>.</a:t>
            </a:r>
          </a:p>
          <a:p>
            <a:pPr marL="514350" indent="-514350">
              <a:buFont typeface="+mj-lt"/>
              <a:buAutoNum type="arabicPeriod"/>
            </a:pPr>
            <a:r>
              <a:rPr lang="en-US" b="1" dirty="0">
                <a:solidFill>
                  <a:srgbClr val="E96B56"/>
                </a:solidFill>
              </a:rPr>
              <a:t>Legacy Systems</a:t>
            </a:r>
            <a:r>
              <a:rPr lang="en-US" dirty="0">
                <a:solidFill>
                  <a:srgbClr val="445469"/>
                </a:solidFill>
              </a:rPr>
              <a:t> integration is pretty complex and expensive: once a legacy system is </a:t>
            </a:r>
            <a:r>
              <a:rPr lang="en-US" dirty="0" smtClean="0">
                <a:solidFill>
                  <a:srgbClr val="445469"/>
                </a:solidFill>
              </a:rPr>
              <a:t>integrated, </a:t>
            </a:r>
            <a:r>
              <a:rPr lang="en-US" dirty="0">
                <a:solidFill>
                  <a:srgbClr val="445469"/>
                </a:solidFill>
              </a:rPr>
              <a:t>there is no reason not to get all available information.</a:t>
            </a:r>
          </a:p>
          <a:p>
            <a:pPr marL="514350" indent="-514350">
              <a:buFont typeface="+mj-lt"/>
              <a:buAutoNum type="arabicPeriod"/>
            </a:pPr>
            <a:r>
              <a:rPr lang="en-US" dirty="0">
                <a:solidFill>
                  <a:srgbClr val="445469"/>
                </a:solidFill>
              </a:rPr>
              <a:t>Other Data Architectures have problems dealing with </a:t>
            </a:r>
            <a:r>
              <a:rPr lang="en-US" b="1" dirty="0">
                <a:solidFill>
                  <a:srgbClr val="E96B56"/>
                </a:solidFill>
              </a:rPr>
              <a:t>heterogeneous data </a:t>
            </a:r>
            <a:r>
              <a:rPr lang="en-US" dirty="0">
                <a:solidFill>
                  <a:srgbClr val="445469"/>
                </a:solidFill>
              </a:rPr>
              <a:t>or data which </a:t>
            </a:r>
            <a:r>
              <a:rPr lang="en-US" i="1" dirty="0">
                <a:solidFill>
                  <a:srgbClr val="445469"/>
                </a:solidFill>
              </a:rPr>
              <a:t>format </a:t>
            </a:r>
            <a:r>
              <a:rPr lang="en-US" dirty="0">
                <a:solidFill>
                  <a:srgbClr val="445469"/>
                </a:solidFill>
              </a:rPr>
              <a:t>and </a:t>
            </a:r>
            <a:r>
              <a:rPr lang="en-US" i="1" dirty="0">
                <a:solidFill>
                  <a:srgbClr val="445469"/>
                </a:solidFill>
              </a:rPr>
              <a:t>content </a:t>
            </a:r>
            <a:r>
              <a:rPr lang="en-US" dirty="0">
                <a:solidFill>
                  <a:srgbClr val="445469"/>
                </a:solidFill>
              </a:rPr>
              <a:t>can </a:t>
            </a:r>
            <a:r>
              <a:rPr lang="en-US" b="1" dirty="0">
                <a:solidFill>
                  <a:srgbClr val="E96B56"/>
                </a:solidFill>
              </a:rPr>
              <a:t>change over time</a:t>
            </a:r>
            <a:r>
              <a:rPr lang="en-US" dirty="0">
                <a:solidFill>
                  <a:srgbClr val="445469"/>
                </a:solidFill>
              </a:rPr>
              <a:t>.</a:t>
            </a:r>
          </a:p>
          <a:p>
            <a:pPr marL="0" indent="0">
              <a:buNone/>
            </a:pPr>
            <a:r>
              <a:rPr lang="en-US" dirty="0">
                <a:solidFill>
                  <a:srgbClr val="445469"/>
                </a:solidFill>
              </a:rPr>
              <a:t>Data Lakes is based on </a:t>
            </a:r>
            <a:r>
              <a:rPr lang="en-US" b="1" dirty="0">
                <a:solidFill>
                  <a:srgbClr val="E96B56"/>
                </a:solidFill>
              </a:rPr>
              <a:t>four pillars</a:t>
            </a:r>
            <a:r>
              <a:rPr lang="en-US" dirty="0">
                <a:solidFill>
                  <a:srgbClr val="445469"/>
                </a:solidFill>
              </a:rPr>
              <a:t>:</a:t>
            </a:r>
          </a:p>
          <a:p>
            <a:pPr lvl="1"/>
            <a:r>
              <a:rPr lang="en-US" dirty="0">
                <a:solidFill>
                  <a:srgbClr val="445469"/>
                </a:solidFill>
              </a:rPr>
              <a:t>Unprocessed data (only serialized in objects)</a:t>
            </a:r>
          </a:p>
          <a:p>
            <a:pPr lvl="1"/>
            <a:r>
              <a:rPr lang="en-US" dirty="0">
                <a:solidFill>
                  <a:srgbClr val="445469"/>
                </a:solidFill>
              </a:rPr>
              <a:t>Data saved forever</a:t>
            </a:r>
          </a:p>
          <a:p>
            <a:pPr lvl="1"/>
            <a:r>
              <a:rPr lang="en-US" dirty="0">
                <a:solidFill>
                  <a:srgbClr val="445469"/>
                </a:solidFill>
              </a:rPr>
              <a:t>Very high reading/writing performances</a:t>
            </a:r>
          </a:p>
          <a:p>
            <a:pPr lvl="1"/>
            <a:r>
              <a:rPr lang="en-US" dirty="0">
                <a:solidFill>
                  <a:srgbClr val="445469"/>
                </a:solidFill>
              </a:rPr>
              <a:t>Schema available on read</a:t>
            </a:r>
          </a:p>
          <a:p>
            <a:endParaRPr lang="en-US" dirty="0">
              <a:solidFill>
                <a:srgbClr val="445469"/>
              </a:solidFill>
            </a:endParaRPr>
          </a:p>
        </p:txBody>
      </p:sp>
    </p:spTree>
    <p:extLst>
      <p:ext uri="{BB962C8B-B14F-4D97-AF65-F5344CB8AC3E}">
        <p14:creationId xmlns:p14="http://schemas.microsoft.com/office/powerpoint/2010/main" val="355196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83A01B-A84F-4030-AF47-1542300AD40E}"/>
              </a:ext>
            </a:extLst>
          </p:cNvPr>
          <p:cNvSpPr>
            <a:spLocks noGrp="1"/>
          </p:cNvSpPr>
          <p:nvPr>
            <p:ph type="body" sz="quarter" idx="11"/>
          </p:nvPr>
        </p:nvSpPr>
        <p:spPr/>
        <p:txBody>
          <a:bodyPr/>
          <a:lstStyle/>
          <a:p>
            <a:pPr marL="0" indent="0">
              <a:buNone/>
            </a:pPr>
            <a:r>
              <a:rPr lang="it-IT" dirty="0"/>
              <a:t>The Data </a:t>
            </a:r>
            <a:r>
              <a:rPr lang="it-IT" dirty="0" err="1"/>
              <a:t>Hammer</a:t>
            </a:r>
            <a:r>
              <a:rPr lang="it-IT" dirty="0"/>
              <a:t> </a:t>
            </a:r>
            <a:r>
              <a:rPr lang="it-IT" dirty="0" smtClean="0"/>
              <a:t>Pattern</a:t>
            </a:r>
            <a:endParaRPr lang="en-US" dirty="0"/>
          </a:p>
        </p:txBody>
      </p:sp>
      <p:grpSp>
        <p:nvGrpSpPr>
          <p:cNvPr id="12" name="Group 11">
            <a:extLst>
              <a:ext uri="{FF2B5EF4-FFF2-40B4-BE49-F238E27FC236}">
                <a16:creationId xmlns:a16="http://schemas.microsoft.com/office/drawing/2014/main" xmlns="" id="{98F74036-20C7-4F1E-BD3B-DD1571DD5653}"/>
              </a:ext>
            </a:extLst>
          </p:cNvPr>
          <p:cNvGrpSpPr/>
          <p:nvPr/>
        </p:nvGrpSpPr>
        <p:grpSpPr>
          <a:xfrm>
            <a:off x="838200" y="1685150"/>
            <a:ext cx="2826757" cy="1776506"/>
            <a:chOff x="1122798" y="2859557"/>
            <a:chExt cx="2826757" cy="1776506"/>
          </a:xfrm>
        </p:grpSpPr>
        <p:sp>
          <p:nvSpPr>
            <p:cNvPr id="11" name="Rectangle: Rounded Corners 10">
              <a:extLst>
                <a:ext uri="{FF2B5EF4-FFF2-40B4-BE49-F238E27FC236}">
                  <a16:creationId xmlns:a16="http://schemas.microsoft.com/office/drawing/2014/main" xmlns="" id="{91C8F025-E13A-4D40-86F1-BD446D27B8AA}"/>
                </a:ext>
              </a:extLst>
            </p:cNvPr>
            <p:cNvSpPr/>
            <p:nvPr/>
          </p:nvSpPr>
          <p:spPr>
            <a:xfrm>
              <a:off x="1122798" y="2859557"/>
              <a:ext cx="2826757" cy="1776506"/>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400" dirty="0"/>
                <a:t>System</a:t>
              </a:r>
              <a:endParaRPr lang="en-US" sz="2400" dirty="0"/>
            </a:p>
          </p:txBody>
        </p:sp>
        <p:sp>
          <p:nvSpPr>
            <p:cNvPr id="3" name="Cloud 2">
              <a:extLst>
                <a:ext uri="{FF2B5EF4-FFF2-40B4-BE49-F238E27FC236}">
                  <a16:creationId xmlns:a16="http://schemas.microsoft.com/office/drawing/2014/main" xmlns="" id="{889E60FE-8F16-44B3-9CFC-A41DC948187F}"/>
                </a:ext>
              </a:extLst>
            </p:cNvPr>
            <p:cNvSpPr/>
            <p:nvPr/>
          </p:nvSpPr>
          <p:spPr>
            <a:xfrm>
              <a:off x="1559919" y="3302277"/>
              <a:ext cx="1952513" cy="1083629"/>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solidFill>
                    <a:srgbClr val="445469"/>
                  </a:solidFill>
                </a:rPr>
                <a:t>Unstructured</a:t>
              </a:r>
              <a:r>
                <a:rPr lang="it-IT" dirty="0">
                  <a:solidFill>
                    <a:srgbClr val="445469"/>
                  </a:solidFill>
                </a:rPr>
                <a:t> Data</a:t>
              </a:r>
              <a:endParaRPr lang="en-US" dirty="0">
                <a:solidFill>
                  <a:srgbClr val="445469"/>
                </a:solidFill>
              </a:endParaRPr>
            </a:p>
          </p:txBody>
        </p:sp>
      </p:grpSp>
      <p:sp>
        <p:nvSpPr>
          <p:cNvPr id="4" name="Rectangle: Rounded Corners 3">
            <a:extLst>
              <a:ext uri="{FF2B5EF4-FFF2-40B4-BE49-F238E27FC236}">
                <a16:creationId xmlns:a16="http://schemas.microsoft.com/office/drawing/2014/main" xmlns="" id="{44829A1A-0102-4B27-BC23-D95ABEDAE49A}"/>
              </a:ext>
            </a:extLst>
          </p:cNvPr>
          <p:cNvSpPr/>
          <p:nvPr/>
        </p:nvSpPr>
        <p:spPr>
          <a:xfrm>
            <a:off x="5099487" y="1749397"/>
            <a:ext cx="3762414" cy="1648012"/>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400" dirty="0"/>
              <a:t>Hammer</a:t>
            </a:r>
            <a:endParaRPr lang="en-US" sz="2400" dirty="0"/>
          </a:p>
        </p:txBody>
      </p:sp>
      <p:sp>
        <p:nvSpPr>
          <p:cNvPr id="6" name="Rectangle: Rounded Corners 5">
            <a:extLst>
              <a:ext uri="{FF2B5EF4-FFF2-40B4-BE49-F238E27FC236}">
                <a16:creationId xmlns:a16="http://schemas.microsoft.com/office/drawing/2014/main" xmlns="" id="{39A33812-C090-4139-A01D-264EC9E2AE94}"/>
              </a:ext>
            </a:extLst>
          </p:cNvPr>
          <p:cNvSpPr/>
          <p:nvPr/>
        </p:nvSpPr>
        <p:spPr>
          <a:xfrm>
            <a:off x="5286486" y="2366630"/>
            <a:ext cx="1083588" cy="7986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E96B56"/>
                </a:solidFill>
              </a:rPr>
              <a:t>Connect</a:t>
            </a:r>
            <a:endParaRPr lang="en-US" dirty="0">
              <a:solidFill>
                <a:srgbClr val="E96B56"/>
              </a:solidFill>
            </a:endParaRPr>
          </a:p>
        </p:txBody>
      </p:sp>
      <p:sp>
        <p:nvSpPr>
          <p:cNvPr id="7" name="Rectangle: Rounded Corners 6">
            <a:extLst>
              <a:ext uri="{FF2B5EF4-FFF2-40B4-BE49-F238E27FC236}">
                <a16:creationId xmlns:a16="http://schemas.microsoft.com/office/drawing/2014/main" xmlns="" id="{101311F1-D8E0-4E2A-A76D-0E86AF4B94D1}"/>
              </a:ext>
            </a:extLst>
          </p:cNvPr>
          <p:cNvSpPr/>
          <p:nvPr/>
        </p:nvSpPr>
        <p:spPr>
          <a:xfrm>
            <a:off x="6438901" y="2366630"/>
            <a:ext cx="1083588" cy="7986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E96B56"/>
                </a:solidFill>
              </a:rPr>
              <a:t>Parse</a:t>
            </a:r>
            <a:endParaRPr lang="en-US" dirty="0">
              <a:solidFill>
                <a:srgbClr val="E96B56"/>
              </a:solidFill>
            </a:endParaRPr>
          </a:p>
        </p:txBody>
      </p:sp>
      <p:sp>
        <p:nvSpPr>
          <p:cNvPr id="8" name="Rectangle: Rounded Corners 7">
            <a:extLst>
              <a:ext uri="{FF2B5EF4-FFF2-40B4-BE49-F238E27FC236}">
                <a16:creationId xmlns:a16="http://schemas.microsoft.com/office/drawing/2014/main" xmlns="" id="{0FE388B4-8EDD-45CB-9EB9-AC70AE21E45B}"/>
              </a:ext>
            </a:extLst>
          </p:cNvPr>
          <p:cNvSpPr/>
          <p:nvPr/>
        </p:nvSpPr>
        <p:spPr>
          <a:xfrm>
            <a:off x="7591315" y="2366630"/>
            <a:ext cx="1083588" cy="7986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E96B56"/>
                </a:solidFill>
              </a:rPr>
              <a:t>Serialize</a:t>
            </a:r>
            <a:endParaRPr lang="en-US" dirty="0">
              <a:solidFill>
                <a:srgbClr val="E96B56"/>
              </a:solidFill>
            </a:endParaRPr>
          </a:p>
        </p:txBody>
      </p:sp>
      <p:cxnSp>
        <p:nvCxnSpPr>
          <p:cNvPr id="14" name="Connector: Elbow 13">
            <a:extLst>
              <a:ext uri="{FF2B5EF4-FFF2-40B4-BE49-F238E27FC236}">
                <a16:creationId xmlns:a16="http://schemas.microsoft.com/office/drawing/2014/main" xmlns="" id="{4A224631-67A8-4F8B-AA36-C6E71731FB60}"/>
              </a:ext>
            </a:extLst>
          </p:cNvPr>
          <p:cNvCxnSpPr>
            <a:stCxn id="6" idx="1"/>
            <a:endCxn id="11" idx="3"/>
          </p:cNvCxnSpPr>
          <p:nvPr/>
        </p:nvCxnSpPr>
        <p:spPr>
          <a:xfrm rot="10800000">
            <a:off x="3664958" y="2573403"/>
            <a:ext cx="1621529" cy="192564"/>
          </a:xfrm>
          <a:prstGeom prst="bentConnector3">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xmlns="" id="{F793BF15-E41E-4E22-9701-7B340F9BFAFB}"/>
              </a:ext>
            </a:extLst>
          </p:cNvPr>
          <p:cNvCxnSpPr>
            <a:cxnSpLocks/>
            <a:stCxn id="7" idx="2"/>
            <a:endCxn id="11" idx="2"/>
          </p:cNvCxnSpPr>
          <p:nvPr/>
        </p:nvCxnSpPr>
        <p:spPr>
          <a:xfrm rot="5400000">
            <a:off x="4467961" y="948922"/>
            <a:ext cx="296352" cy="4729116"/>
          </a:xfrm>
          <a:prstGeom prst="bentConnector3">
            <a:avLst>
              <a:gd name="adj1" fmla="val 177138"/>
            </a:avLst>
          </a:prstGeom>
          <a:ln>
            <a:solidFill>
              <a:srgbClr val="44546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8BB210DB-F23E-4C41-A48E-3239E04712DC}"/>
              </a:ext>
            </a:extLst>
          </p:cNvPr>
          <p:cNvCxnSpPr>
            <a:stCxn id="11" idx="2"/>
            <a:endCxn id="3" idx="1"/>
          </p:cNvCxnSpPr>
          <p:nvPr/>
        </p:nvCxnSpPr>
        <p:spPr>
          <a:xfrm flipH="1" flipV="1">
            <a:off x="2251578" y="3210345"/>
            <a:ext cx="1" cy="2513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Flowchart: Magnetic Disk 20">
            <a:extLst>
              <a:ext uri="{FF2B5EF4-FFF2-40B4-BE49-F238E27FC236}">
                <a16:creationId xmlns:a16="http://schemas.microsoft.com/office/drawing/2014/main" xmlns="" id="{FB3C9056-FD06-4A5D-A894-16511659E86F}"/>
              </a:ext>
            </a:extLst>
          </p:cNvPr>
          <p:cNvSpPr/>
          <p:nvPr/>
        </p:nvSpPr>
        <p:spPr>
          <a:xfrm>
            <a:off x="9843111" y="2203251"/>
            <a:ext cx="1073568" cy="932866"/>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Data Lake</a:t>
            </a:r>
            <a:endParaRPr lang="en-US" dirty="0"/>
          </a:p>
        </p:txBody>
      </p:sp>
      <p:cxnSp>
        <p:nvCxnSpPr>
          <p:cNvPr id="22" name="Connector: Elbow 21">
            <a:extLst>
              <a:ext uri="{FF2B5EF4-FFF2-40B4-BE49-F238E27FC236}">
                <a16:creationId xmlns:a16="http://schemas.microsoft.com/office/drawing/2014/main" xmlns="" id="{0E7A6A9F-B4BF-4A03-A03D-66472CCA642D}"/>
              </a:ext>
            </a:extLst>
          </p:cNvPr>
          <p:cNvCxnSpPr>
            <a:cxnSpLocks/>
            <a:stCxn id="8" idx="3"/>
            <a:endCxn id="21" idx="2"/>
          </p:cNvCxnSpPr>
          <p:nvPr/>
        </p:nvCxnSpPr>
        <p:spPr>
          <a:xfrm flipV="1">
            <a:off x="8674903" y="2669684"/>
            <a:ext cx="1168208" cy="96283"/>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1">
            <a:extLst>
              <a:ext uri="{FF2B5EF4-FFF2-40B4-BE49-F238E27FC236}">
                <a16:creationId xmlns:a16="http://schemas.microsoft.com/office/drawing/2014/main" xmlns="" id="{19650CC4-B81B-4F6F-A42E-EB2B9867B16B}"/>
              </a:ext>
            </a:extLst>
          </p:cNvPr>
          <p:cNvSpPr txBox="1">
            <a:spLocks/>
          </p:cNvSpPr>
          <p:nvPr/>
        </p:nvSpPr>
        <p:spPr>
          <a:xfrm>
            <a:off x="838201" y="3977050"/>
            <a:ext cx="6043862" cy="2987269"/>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445469"/>
                </a:solidFill>
              </a:rPr>
              <a:t>Data Hammer </a:t>
            </a:r>
            <a:r>
              <a:rPr lang="en-US" b="1" dirty="0" smtClean="0">
                <a:solidFill>
                  <a:srgbClr val="445469"/>
                </a:solidFill>
              </a:rPr>
              <a:t>Strategy </a:t>
            </a:r>
            <a:r>
              <a:rPr lang="en-US" dirty="0" smtClean="0">
                <a:solidFill>
                  <a:srgbClr val="445469"/>
                </a:solidFill>
              </a:rPr>
              <a:t>should </a:t>
            </a:r>
            <a:r>
              <a:rPr lang="en-US" dirty="0">
                <a:solidFill>
                  <a:srgbClr val="445469"/>
                </a:solidFill>
              </a:rPr>
              <a:t>be used to stage data in a complex environment from multiple data sources to a single data lake</a:t>
            </a:r>
          </a:p>
          <a:p>
            <a:r>
              <a:rPr lang="en-US" dirty="0">
                <a:solidFill>
                  <a:srgbClr val="445469"/>
                </a:solidFill>
              </a:rPr>
              <a:t>Any structured company suffers of </a:t>
            </a:r>
            <a:r>
              <a:rPr lang="en-US" b="1" dirty="0">
                <a:solidFill>
                  <a:srgbClr val="445469"/>
                </a:solidFill>
              </a:rPr>
              <a:t>data </a:t>
            </a:r>
            <a:r>
              <a:rPr lang="en-US" dirty="0">
                <a:solidFill>
                  <a:srgbClr val="445469"/>
                </a:solidFill>
              </a:rPr>
              <a:t>and </a:t>
            </a:r>
            <a:r>
              <a:rPr lang="en-US" b="1" dirty="0">
                <a:solidFill>
                  <a:srgbClr val="445469"/>
                </a:solidFill>
              </a:rPr>
              <a:t>systems heterogeneity</a:t>
            </a:r>
            <a:endParaRPr lang="en-US" dirty="0">
              <a:solidFill>
                <a:srgbClr val="445469"/>
              </a:solidFill>
            </a:endParaRPr>
          </a:p>
          <a:p>
            <a:endParaRPr lang="en-US" dirty="0">
              <a:solidFill>
                <a:srgbClr val="445469"/>
              </a:solidFill>
            </a:endParaRPr>
          </a:p>
        </p:txBody>
      </p:sp>
      <p:sp>
        <p:nvSpPr>
          <p:cNvPr id="5" name="Rectangle 4">
            <a:extLst>
              <a:ext uri="{FF2B5EF4-FFF2-40B4-BE49-F238E27FC236}">
                <a16:creationId xmlns:a16="http://schemas.microsoft.com/office/drawing/2014/main" xmlns="" id="{62E1F663-75E6-4B28-8F1D-03A771E6DB1A}"/>
              </a:ext>
            </a:extLst>
          </p:cNvPr>
          <p:cNvSpPr/>
          <p:nvPr/>
        </p:nvSpPr>
        <p:spPr>
          <a:xfrm>
            <a:off x="6882063" y="3967313"/>
            <a:ext cx="5238892" cy="2997007"/>
          </a:xfrm>
          <a:prstGeom prst="rect">
            <a:avLst/>
          </a:prstGeom>
        </p:spPr>
        <p:txBody>
          <a:bodyPr numCol="1">
            <a:normAutofit fontScale="92500" lnSpcReduction="20000"/>
          </a:bodyPr>
          <a:lstStyle/>
          <a:p>
            <a:pPr>
              <a:lnSpc>
                <a:spcPct val="90000"/>
              </a:lnSpc>
              <a:spcBef>
                <a:spcPts val="1000"/>
              </a:spcBef>
            </a:pPr>
            <a:r>
              <a:rPr lang="en-US" sz="2800" dirty="0">
                <a:solidFill>
                  <a:srgbClr val="445469"/>
                </a:solidFill>
              </a:rPr>
              <a:t>Data Hammer </a:t>
            </a:r>
            <a:r>
              <a:rPr lang="en-US" sz="2800" dirty="0" smtClean="0">
                <a:solidFill>
                  <a:srgbClr val="445469"/>
                </a:solidFill>
              </a:rPr>
              <a:t>Strategy is </a:t>
            </a:r>
            <a:r>
              <a:rPr lang="en-US" sz="2800" dirty="0">
                <a:solidFill>
                  <a:srgbClr val="445469"/>
                </a:solidFill>
              </a:rPr>
              <a:t>based on </a:t>
            </a:r>
            <a:r>
              <a:rPr lang="en-US" sz="2800" b="1" dirty="0">
                <a:solidFill>
                  <a:srgbClr val="445469"/>
                </a:solidFill>
              </a:rPr>
              <a:t>3 abstract classes:</a:t>
            </a:r>
          </a:p>
          <a:p>
            <a:pPr marL="685800" lvl="1" indent="-228600">
              <a:lnSpc>
                <a:spcPct val="90000"/>
              </a:lnSpc>
              <a:spcBef>
                <a:spcPts val="500"/>
              </a:spcBef>
              <a:buFont typeface="Arial" panose="020B0604020202020204" pitchFamily="34" charset="0"/>
              <a:buChar char="•"/>
            </a:pPr>
            <a:r>
              <a:rPr lang="en-US" sz="2400" b="1" dirty="0">
                <a:solidFill>
                  <a:srgbClr val="445469"/>
                </a:solidFill>
              </a:rPr>
              <a:t>Connect</a:t>
            </a:r>
            <a:r>
              <a:rPr lang="en-US" sz="2400" dirty="0">
                <a:solidFill>
                  <a:srgbClr val="445469"/>
                </a:solidFill>
              </a:rPr>
              <a:t>: to be implemented to connect any specific system</a:t>
            </a:r>
          </a:p>
          <a:p>
            <a:pPr marL="685800" lvl="1" indent="-228600">
              <a:lnSpc>
                <a:spcPct val="90000"/>
              </a:lnSpc>
              <a:spcBef>
                <a:spcPts val="500"/>
              </a:spcBef>
              <a:buFont typeface="Arial" panose="020B0604020202020204" pitchFamily="34" charset="0"/>
              <a:buChar char="•"/>
            </a:pPr>
            <a:r>
              <a:rPr lang="en-US" sz="2400" b="1" dirty="0">
                <a:solidFill>
                  <a:srgbClr val="445469"/>
                </a:solidFill>
              </a:rPr>
              <a:t>Parse</a:t>
            </a:r>
            <a:r>
              <a:rPr lang="en-US" sz="2400" dirty="0">
                <a:solidFill>
                  <a:srgbClr val="445469"/>
                </a:solidFill>
              </a:rPr>
              <a:t>: to be implemented to take the needed </a:t>
            </a:r>
            <a:r>
              <a:rPr lang="en-US" sz="2400" b="1" dirty="0">
                <a:solidFill>
                  <a:srgbClr val="445469"/>
                </a:solidFill>
              </a:rPr>
              <a:t>delta</a:t>
            </a:r>
            <a:r>
              <a:rPr lang="en-US" sz="2400" dirty="0">
                <a:solidFill>
                  <a:srgbClr val="445469"/>
                </a:solidFill>
              </a:rPr>
              <a:t> of data from the system and to parse in a map structure</a:t>
            </a:r>
          </a:p>
          <a:p>
            <a:pPr marL="685800" lvl="1" indent="-228600">
              <a:lnSpc>
                <a:spcPct val="90000"/>
              </a:lnSpc>
              <a:spcBef>
                <a:spcPts val="500"/>
              </a:spcBef>
              <a:buFont typeface="Arial" panose="020B0604020202020204" pitchFamily="34" charset="0"/>
              <a:buChar char="•"/>
            </a:pPr>
            <a:r>
              <a:rPr lang="en-US" sz="2400" b="1" dirty="0">
                <a:solidFill>
                  <a:srgbClr val="445469"/>
                </a:solidFill>
              </a:rPr>
              <a:t>Serialize</a:t>
            </a:r>
            <a:r>
              <a:rPr lang="en-US" sz="2400" dirty="0">
                <a:solidFill>
                  <a:srgbClr val="445469"/>
                </a:solidFill>
              </a:rPr>
              <a:t>: to serialize the map structure and write it on the data lake using the correct naming convection</a:t>
            </a:r>
          </a:p>
        </p:txBody>
      </p:sp>
    </p:spTree>
    <p:extLst>
      <p:ext uri="{BB962C8B-B14F-4D97-AF65-F5344CB8AC3E}">
        <p14:creationId xmlns:p14="http://schemas.microsoft.com/office/powerpoint/2010/main" val="191102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62C0D3C-4170-44DB-B59D-39E67B8A8082}"/>
              </a:ext>
            </a:extLst>
          </p:cNvPr>
          <p:cNvSpPr>
            <a:spLocks noGrp="1"/>
          </p:cNvSpPr>
          <p:nvPr>
            <p:ph idx="1"/>
          </p:nvPr>
        </p:nvSpPr>
        <p:spPr/>
        <p:txBody>
          <a:bodyPr>
            <a:normAutofit fontScale="92500" lnSpcReduction="20000"/>
          </a:bodyPr>
          <a:lstStyle/>
          <a:p>
            <a:pPr marL="0" indent="0">
              <a:lnSpc>
                <a:spcPct val="124000"/>
              </a:lnSpc>
              <a:spcBef>
                <a:spcPts val="0"/>
              </a:spcBef>
              <a:buNone/>
            </a:pPr>
            <a:r>
              <a:rPr lang="en-US" sz="2400" b="1" dirty="0">
                <a:solidFill>
                  <a:srgbClr val="E96B56"/>
                </a:solidFill>
              </a:rPr>
              <a:t>Concrete Class</a:t>
            </a:r>
          </a:p>
          <a:p>
            <a:pPr lvl="1">
              <a:lnSpc>
                <a:spcPct val="124000"/>
              </a:lnSpc>
              <a:spcBef>
                <a:spcPts val="0"/>
              </a:spcBef>
            </a:pPr>
            <a:r>
              <a:rPr lang="en-US" sz="1600" dirty="0"/>
              <a:t>A </a:t>
            </a:r>
            <a:r>
              <a:rPr lang="en-US" sz="1600" b="1" dirty="0"/>
              <a:t>concrete class</a:t>
            </a:r>
            <a:r>
              <a:rPr lang="en-US" sz="1600" dirty="0"/>
              <a:t> is a class that can be instantiated </a:t>
            </a:r>
          </a:p>
          <a:p>
            <a:pPr marL="0" indent="0">
              <a:lnSpc>
                <a:spcPct val="124000"/>
              </a:lnSpc>
              <a:spcBef>
                <a:spcPts val="0"/>
              </a:spcBef>
              <a:buNone/>
            </a:pPr>
            <a:r>
              <a:rPr lang="en-US" sz="2400" b="1" dirty="0">
                <a:solidFill>
                  <a:srgbClr val="E96B56"/>
                </a:solidFill>
              </a:rPr>
              <a:t>Abstract Class</a:t>
            </a:r>
          </a:p>
          <a:p>
            <a:pPr lvl="1">
              <a:lnSpc>
                <a:spcPct val="124000"/>
              </a:lnSpc>
              <a:spcBef>
                <a:spcPts val="0"/>
              </a:spcBef>
            </a:pPr>
            <a:r>
              <a:rPr lang="en-US" sz="1600" dirty="0"/>
              <a:t>Cannot be </a:t>
            </a:r>
            <a:r>
              <a:rPr lang="en-US" sz="1600" b="1" dirty="0" err="1"/>
              <a:t>Instatied</a:t>
            </a:r>
            <a:endParaRPr lang="en-US" sz="1600" b="1" dirty="0"/>
          </a:p>
          <a:p>
            <a:pPr lvl="1">
              <a:lnSpc>
                <a:spcPct val="124000"/>
              </a:lnSpc>
              <a:spcBef>
                <a:spcPts val="0"/>
              </a:spcBef>
            </a:pPr>
            <a:r>
              <a:rPr lang="en-US" sz="1600" dirty="0"/>
              <a:t>Contains </a:t>
            </a:r>
            <a:r>
              <a:rPr lang="en-US" sz="1600" b="1" dirty="0"/>
              <a:t>Abstract</a:t>
            </a:r>
            <a:r>
              <a:rPr lang="en-US" sz="1600" dirty="0"/>
              <a:t> Methods</a:t>
            </a:r>
          </a:p>
          <a:p>
            <a:pPr lvl="1">
              <a:lnSpc>
                <a:spcPct val="124000"/>
              </a:lnSpc>
              <a:spcBef>
                <a:spcPts val="0"/>
              </a:spcBef>
            </a:pPr>
            <a:r>
              <a:rPr lang="en-US" sz="1600" dirty="0"/>
              <a:t>Can contain Concrete Methods</a:t>
            </a:r>
          </a:p>
          <a:p>
            <a:pPr lvl="1">
              <a:lnSpc>
                <a:spcPct val="124000"/>
              </a:lnSpc>
              <a:spcBef>
                <a:spcPts val="0"/>
              </a:spcBef>
            </a:pPr>
            <a:r>
              <a:rPr lang="en-US" sz="1600" dirty="0"/>
              <a:t>Specifies virtual methods via signatures that are to be implemented</a:t>
            </a:r>
          </a:p>
          <a:p>
            <a:pPr lvl="1">
              <a:lnSpc>
                <a:spcPct val="124000"/>
              </a:lnSpc>
              <a:spcBef>
                <a:spcPts val="0"/>
              </a:spcBef>
            </a:pPr>
            <a:r>
              <a:rPr lang="en-US" sz="1600" dirty="0"/>
              <a:t>Before a class derived from an abstract class can be instantiated, </a:t>
            </a:r>
            <a:r>
              <a:rPr lang="en-US" sz="1600" b="1" dirty="0"/>
              <a:t>all abstract methods of its parent classes must be implemented </a:t>
            </a:r>
          </a:p>
          <a:p>
            <a:pPr marL="0" indent="0">
              <a:lnSpc>
                <a:spcPct val="124000"/>
              </a:lnSpc>
              <a:spcBef>
                <a:spcPts val="0"/>
              </a:spcBef>
              <a:buNone/>
            </a:pPr>
            <a:r>
              <a:rPr lang="en-US" sz="2400" b="1" dirty="0">
                <a:solidFill>
                  <a:srgbClr val="E96B56"/>
                </a:solidFill>
              </a:rPr>
              <a:t>Interface</a:t>
            </a:r>
            <a:endParaRPr lang="en-US" sz="2000" b="1" dirty="0">
              <a:solidFill>
                <a:srgbClr val="E96B56"/>
              </a:solidFill>
            </a:endParaRPr>
          </a:p>
          <a:p>
            <a:pPr lvl="1">
              <a:lnSpc>
                <a:spcPct val="124000"/>
              </a:lnSpc>
              <a:spcBef>
                <a:spcPts val="0"/>
              </a:spcBef>
            </a:pPr>
            <a:r>
              <a:rPr lang="en-US" sz="1600" dirty="0"/>
              <a:t>Is like an Abstract Class but… before a class derived from an interface can be instantiated, </a:t>
            </a:r>
            <a:r>
              <a:rPr lang="en-US" sz="1600" b="1" dirty="0"/>
              <a:t>it is not mandatory all abstract methods of its parent classes are implemented </a:t>
            </a:r>
          </a:p>
          <a:p>
            <a:pPr lvl="1">
              <a:lnSpc>
                <a:spcPct val="124000"/>
              </a:lnSpc>
              <a:spcBef>
                <a:spcPts val="0"/>
              </a:spcBef>
            </a:pPr>
            <a:r>
              <a:rPr lang="en-US" sz="1600" dirty="0"/>
              <a:t>An interface may be used to allow development to progress before the final implementation is available</a:t>
            </a:r>
          </a:p>
          <a:p>
            <a:pPr lvl="1">
              <a:lnSpc>
                <a:spcPct val="124000"/>
              </a:lnSpc>
              <a:spcBef>
                <a:spcPts val="0"/>
              </a:spcBef>
            </a:pPr>
            <a:r>
              <a:rPr lang="en-US" sz="1600" dirty="0"/>
              <a:t>Usually a method defined in an interface contains no code and thus cannot itself be called</a:t>
            </a:r>
          </a:p>
          <a:p>
            <a:pPr lvl="1">
              <a:lnSpc>
                <a:spcPct val="124000"/>
              </a:lnSpc>
              <a:spcBef>
                <a:spcPts val="0"/>
              </a:spcBef>
            </a:pPr>
            <a:r>
              <a:rPr lang="en-US" sz="1600" dirty="0"/>
              <a:t>Though interfaces can contain many methods they may contain only one or even none at all</a:t>
            </a:r>
          </a:p>
        </p:txBody>
      </p:sp>
      <p:sp>
        <p:nvSpPr>
          <p:cNvPr id="2" name="Text Placeholder 1">
            <a:extLst>
              <a:ext uri="{FF2B5EF4-FFF2-40B4-BE49-F238E27FC236}">
                <a16:creationId xmlns:a16="http://schemas.microsoft.com/office/drawing/2014/main" xmlns="" id="{6A4DFE24-533C-4BAD-8473-36B03C6AE66B}"/>
              </a:ext>
            </a:extLst>
          </p:cNvPr>
          <p:cNvSpPr>
            <a:spLocks noGrp="1"/>
          </p:cNvSpPr>
          <p:nvPr>
            <p:ph type="body" sz="quarter" idx="11"/>
          </p:nvPr>
        </p:nvSpPr>
        <p:spPr/>
        <p:txBody>
          <a:bodyPr>
            <a:normAutofit/>
          </a:bodyPr>
          <a:lstStyle/>
          <a:p>
            <a:pPr marL="0" indent="0">
              <a:buNone/>
            </a:pPr>
            <a:r>
              <a:rPr lang="en-US" dirty="0"/>
              <a:t>Abstract Class vs Interfaces</a:t>
            </a:r>
          </a:p>
        </p:txBody>
      </p:sp>
    </p:spTree>
    <p:extLst>
      <p:ext uri="{BB962C8B-B14F-4D97-AF65-F5344CB8AC3E}">
        <p14:creationId xmlns:p14="http://schemas.microsoft.com/office/powerpoint/2010/main" val="373649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83A01B-A84F-4030-AF47-1542300AD40E}"/>
              </a:ext>
            </a:extLst>
          </p:cNvPr>
          <p:cNvSpPr>
            <a:spLocks noGrp="1"/>
          </p:cNvSpPr>
          <p:nvPr>
            <p:ph type="body" sz="quarter" idx="11"/>
          </p:nvPr>
        </p:nvSpPr>
        <p:spPr/>
        <p:txBody>
          <a:bodyPr>
            <a:normAutofit/>
          </a:bodyPr>
          <a:lstStyle/>
          <a:p>
            <a:pPr marL="0" indent="0">
              <a:buNone/>
            </a:pPr>
            <a:r>
              <a:rPr lang="it-IT" dirty="0"/>
              <a:t>The Data </a:t>
            </a:r>
            <a:r>
              <a:rPr lang="it-IT" dirty="0" err="1"/>
              <a:t>Hammer</a:t>
            </a:r>
            <a:r>
              <a:rPr lang="it-IT" dirty="0"/>
              <a:t> </a:t>
            </a:r>
            <a:r>
              <a:rPr lang="it-IT" dirty="0" smtClean="0"/>
              <a:t>Pattern - </a:t>
            </a:r>
            <a:r>
              <a:rPr lang="it-IT" dirty="0"/>
              <a:t>Connect</a:t>
            </a:r>
            <a:endParaRPr lang="en-US" dirty="0"/>
          </a:p>
        </p:txBody>
      </p:sp>
      <p:sp>
        <p:nvSpPr>
          <p:cNvPr id="4" name="Rectangle: Rounded Corners 3">
            <a:extLst>
              <a:ext uri="{FF2B5EF4-FFF2-40B4-BE49-F238E27FC236}">
                <a16:creationId xmlns:a16="http://schemas.microsoft.com/office/drawing/2014/main" xmlns="" id="{44829A1A-0102-4B27-BC23-D95ABEDAE49A}"/>
              </a:ext>
            </a:extLst>
          </p:cNvPr>
          <p:cNvSpPr/>
          <p:nvPr/>
        </p:nvSpPr>
        <p:spPr>
          <a:xfrm>
            <a:off x="838200" y="1749397"/>
            <a:ext cx="3762414" cy="1648012"/>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400" dirty="0"/>
              <a:t>Hammer</a:t>
            </a:r>
            <a:endParaRPr lang="en-US" sz="2400" dirty="0"/>
          </a:p>
        </p:txBody>
      </p:sp>
      <p:sp>
        <p:nvSpPr>
          <p:cNvPr id="6" name="Rectangle: Rounded Corners 5">
            <a:extLst>
              <a:ext uri="{FF2B5EF4-FFF2-40B4-BE49-F238E27FC236}">
                <a16:creationId xmlns:a16="http://schemas.microsoft.com/office/drawing/2014/main" xmlns="" id="{39A33812-C090-4139-A01D-264EC9E2AE94}"/>
              </a:ext>
            </a:extLst>
          </p:cNvPr>
          <p:cNvSpPr/>
          <p:nvPr/>
        </p:nvSpPr>
        <p:spPr>
          <a:xfrm>
            <a:off x="1025199" y="2366630"/>
            <a:ext cx="1083588" cy="7986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E96B56"/>
                </a:solidFill>
              </a:rPr>
              <a:t>Connect</a:t>
            </a:r>
            <a:endParaRPr lang="en-US" dirty="0">
              <a:solidFill>
                <a:srgbClr val="E96B56"/>
              </a:solidFill>
            </a:endParaRPr>
          </a:p>
        </p:txBody>
      </p:sp>
      <p:sp>
        <p:nvSpPr>
          <p:cNvPr id="7" name="Rectangle: Rounded Corners 6">
            <a:extLst>
              <a:ext uri="{FF2B5EF4-FFF2-40B4-BE49-F238E27FC236}">
                <a16:creationId xmlns:a16="http://schemas.microsoft.com/office/drawing/2014/main" xmlns="" id="{101311F1-D8E0-4E2A-A76D-0E86AF4B94D1}"/>
              </a:ext>
            </a:extLst>
          </p:cNvPr>
          <p:cNvSpPr/>
          <p:nvPr/>
        </p:nvSpPr>
        <p:spPr>
          <a:xfrm>
            <a:off x="2177614" y="2366630"/>
            <a:ext cx="1083588" cy="798674"/>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Parse</a:t>
            </a:r>
            <a:endParaRPr lang="en-US" dirty="0">
              <a:solidFill>
                <a:schemeClr val="bg1"/>
              </a:solidFill>
            </a:endParaRPr>
          </a:p>
        </p:txBody>
      </p:sp>
      <p:sp>
        <p:nvSpPr>
          <p:cNvPr id="8" name="Rectangle: Rounded Corners 7">
            <a:extLst>
              <a:ext uri="{FF2B5EF4-FFF2-40B4-BE49-F238E27FC236}">
                <a16:creationId xmlns:a16="http://schemas.microsoft.com/office/drawing/2014/main" xmlns="" id="{0FE388B4-8EDD-45CB-9EB9-AC70AE21E45B}"/>
              </a:ext>
            </a:extLst>
          </p:cNvPr>
          <p:cNvSpPr/>
          <p:nvPr/>
        </p:nvSpPr>
        <p:spPr>
          <a:xfrm>
            <a:off x="3330028" y="2366630"/>
            <a:ext cx="1083588" cy="798674"/>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bg1"/>
                </a:solidFill>
              </a:rPr>
              <a:t>Serialize</a:t>
            </a:r>
            <a:endParaRPr lang="en-US" dirty="0">
              <a:solidFill>
                <a:schemeClr val="bg1"/>
              </a:solidFill>
            </a:endParaRPr>
          </a:p>
        </p:txBody>
      </p:sp>
      <p:sp>
        <p:nvSpPr>
          <p:cNvPr id="18" name="Content Placeholder 1">
            <a:extLst>
              <a:ext uri="{FF2B5EF4-FFF2-40B4-BE49-F238E27FC236}">
                <a16:creationId xmlns:a16="http://schemas.microsoft.com/office/drawing/2014/main" xmlns="" id="{3BED3161-D2FF-4120-96AB-56A21D6D8EC7}"/>
              </a:ext>
            </a:extLst>
          </p:cNvPr>
          <p:cNvSpPr txBox="1">
            <a:spLocks/>
          </p:cNvSpPr>
          <p:nvPr/>
        </p:nvSpPr>
        <p:spPr>
          <a:xfrm>
            <a:off x="4880812" y="3397409"/>
            <a:ext cx="6043862" cy="2987269"/>
          </a:xfrm>
          <a:prstGeom prst="rect">
            <a:avLst/>
          </a:prstGeom>
        </p:spPr>
        <p:txBody>
          <a:bodyPr numCol="1">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45469"/>
                </a:solidFill>
              </a:rPr>
              <a:t>Connect class </a:t>
            </a:r>
            <a:r>
              <a:rPr lang="en-US" b="1" dirty="0">
                <a:solidFill>
                  <a:srgbClr val="445469"/>
                </a:solidFill>
              </a:rPr>
              <a:t>abstracts </a:t>
            </a:r>
            <a:r>
              <a:rPr lang="en-US" dirty="0">
                <a:solidFill>
                  <a:srgbClr val="445469"/>
                </a:solidFill>
              </a:rPr>
              <a:t>the idea of connection to a source</a:t>
            </a:r>
          </a:p>
          <a:p>
            <a:r>
              <a:rPr lang="en-US" dirty="0">
                <a:solidFill>
                  <a:srgbClr val="445469"/>
                </a:solidFill>
              </a:rPr>
              <a:t>Specific DLL or libraries can be used to implement it</a:t>
            </a:r>
          </a:p>
          <a:p>
            <a:r>
              <a:rPr lang="en-US" b="1" dirty="0">
                <a:solidFill>
                  <a:srgbClr val="445469"/>
                </a:solidFill>
              </a:rPr>
              <a:t>Native Client </a:t>
            </a:r>
            <a:r>
              <a:rPr lang="en-US" dirty="0">
                <a:solidFill>
                  <a:srgbClr val="445469"/>
                </a:solidFill>
              </a:rPr>
              <a:t>connection should be preferred over ODBC and JDBC to connect with SQL</a:t>
            </a:r>
          </a:p>
          <a:p>
            <a:r>
              <a:rPr lang="en-US" b="1" dirty="0">
                <a:solidFill>
                  <a:srgbClr val="445469"/>
                </a:solidFill>
              </a:rPr>
              <a:t>Network issues </a:t>
            </a:r>
            <a:r>
              <a:rPr lang="en-US" dirty="0">
                <a:solidFill>
                  <a:srgbClr val="445469"/>
                </a:solidFill>
              </a:rPr>
              <a:t>should be addressed here</a:t>
            </a:r>
          </a:p>
        </p:txBody>
      </p:sp>
    </p:spTree>
    <p:extLst>
      <p:ext uri="{BB962C8B-B14F-4D97-AF65-F5344CB8AC3E}">
        <p14:creationId xmlns:p14="http://schemas.microsoft.com/office/powerpoint/2010/main" val="2439449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83A01B-A84F-4030-AF47-1542300AD40E}"/>
              </a:ext>
            </a:extLst>
          </p:cNvPr>
          <p:cNvSpPr>
            <a:spLocks noGrp="1"/>
          </p:cNvSpPr>
          <p:nvPr>
            <p:ph type="body" sz="quarter" idx="11"/>
          </p:nvPr>
        </p:nvSpPr>
        <p:spPr/>
        <p:txBody>
          <a:bodyPr>
            <a:normAutofit/>
          </a:bodyPr>
          <a:lstStyle/>
          <a:p>
            <a:pPr marL="0" indent="0">
              <a:buNone/>
            </a:pPr>
            <a:r>
              <a:rPr lang="it-IT" dirty="0"/>
              <a:t>The Data </a:t>
            </a:r>
            <a:r>
              <a:rPr lang="it-IT" dirty="0" err="1"/>
              <a:t>Hammer</a:t>
            </a:r>
            <a:r>
              <a:rPr lang="it-IT" dirty="0"/>
              <a:t> </a:t>
            </a:r>
            <a:r>
              <a:rPr lang="it-IT" dirty="0" smtClean="0"/>
              <a:t>Pattern - </a:t>
            </a:r>
            <a:r>
              <a:rPr lang="it-IT" dirty="0"/>
              <a:t>Parse</a:t>
            </a:r>
            <a:endParaRPr lang="en-US" dirty="0"/>
          </a:p>
        </p:txBody>
      </p:sp>
      <p:sp>
        <p:nvSpPr>
          <p:cNvPr id="4" name="Rectangle: Rounded Corners 3">
            <a:extLst>
              <a:ext uri="{FF2B5EF4-FFF2-40B4-BE49-F238E27FC236}">
                <a16:creationId xmlns:a16="http://schemas.microsoft.com/office/drawing/2014/main" xmlns="" id="{44829A1A-0102-4B27-BC23-D95ABEDAE49A}"/>
              </a:ext>
            </a:extLst>
          </p:cNvPr>
          <p:cNvSpPr/>
          <p:nvPr/>
        </p:nvSpPr>
        <p:spPr>
          <a:xfrm>
            <a:off x="838200" y="1749397"/>
            <a:ext cx="3762414" cy="1648012"/>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400" dirty="0"/>
              <a:t>Hammer</a:t>
            </a:r>
            <a:endParaRPr lang="en-US" sz="2400" dirty="0"/>
          </a:p>
        </p:txBody>
      </p:sp>
      <p:sp>
        <p:nvSpPr>
          <p:cNvPr id="6" name="Rectangle: Rounded Corners 5">
            <a:extLst>
              <a:ext uri="{FF2B5EF4-FFF2-40B4-BE49-F238E27FC236}">
                <a16:creationId xmlns:a16="http://schemas.microsoft.com/office/drawing/2014/main" xmlns="" id="{39A33812-C090-4139-A01D-264EC9E2AE94}"/>
              </a:ext>
            </a:extLst>
          </p:cNvPr>
          <p:cNvSpPr/>
          <p:nvPr/>
        </p:nvSpPr>
        <p:spPr>
          <a:xfrm>
            <a:off x="1025199" y="2366630"/>
            <a:ext cx="1083588" cy="798674"/>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Connect</a:t>
            </a:r>
            <a:endParaRPr lang="en-US" dirty="0">
              <a:solidFill>
                <a:schemeClr val="bg1"/>
              </a:solidFill>
            </a:endParaRPr>
          </a:p>
        </p:txBody>
      </p:sp>
      <p:sp>
        <p:nvSpPr>
          <p:cNvPr id="7" name="Rectangle: Rounded Corners 6">
            <a:extLst>
              <a:ext uri="{FF2B5EF4-FFF2-40B4-BE49-F238E27FC236}">
                <a16:creationId xmlns:a16="http://schemas.microsoft.com/office/drawing/2014/main" xmlns="" id="{101311F1-D8E0-4E2A-A76D-0E86AF4B94D1}"/>
              </a:ext>
            </a:extLst>
          </p:cNvPr>
          <p:cNvSpPr/>
          <p:nvPr/>
        </p:nvSpPr>
        <p:spPr>
          <a:xfrm>
            <a:off x="2177614" y="2366630"/>
            <a:ext cx="1083588" cy="7986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E96B56"/>
                </a:solidFill>
              </a:rPr>
              <a:t>Parse</a:t>
            </a:r>
            <a:endParaRPr lang="en-US" dirty="0">
              <a:solidFill>
                <a:srgbClr val="E96B56"/>
              </a:solidFill>
            </a:endParaRPr>
          </a:p>
        </p:txBody>
      </p:sp>
      <p:sp>
        <p:nvSpPr>
          <p:cNvPr id="8" name="Rectangle: Rounded Corners 7">
            <a:extLst>
              <a:ext uri="{FF2B5EF4-FFF2-40B4-BE49-F238E27FC236}">
                <a16:creationId xmlns:a16="http://schemas.microsoft.com/office/drawing/2014/main" xmlns="" id="{0FE388B4-8EDD-45CB-9EB9-AC70AE21E45B}"/>
              </a:ext>
            </a:extLst>
          </p:cNvPr>
          <p:cNvSpPr/>
          <p:nvPr/>
        </p:nvSpPr>
        <p:spPr>
          <a:xfrm>
            <a:off x="3330028" y="2366630"/>
            <a:ext cx="1083588" cy="798674"/>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bg1"/>
                </a:solidFill>
              </a:rPr>
              <a:t>Serialize</a:t>
            </a:r>
            <a:endParaRPr lang="en-US" dirty="0">
              <a:solidFill>
                <a:schemeClr val="bg1"/>
              </a:solidFill>
            </a:endParaRPr>
          </a:p>
        </p:txBody>
      </p:sp>
      <p:sp>
        <p:nvSpPr>
          <p:cNvPr id="9" name="Content Placeholder 1">
            <a:extLst>
              <a:ext uri="{FF2B5EF4-FFF2-40B4-BE49-F238E27FC236}">
                <a16:creationId xmlns:a16="http://schemas.microsoft.com/office/drawing/2014/main" xmlns="" id="{C44750CA-DB85-4BE0-AE59-1570A663B2C1}"/>
              </a:ext>
            </a:extLst>
          </p:cNvPr>
          <p:cNvSpPr txBox="1">
            <a:spLocks/>
          </p:cNvSpPr>
          <p:nvPr/>
        </p:nvSpPr>
        <p:spPr>
          <a:xfrm>
            <a:off x="4880812" y="3397409"/>
            <a:ext cx="6043862" cy="2987269"/>
          </a:xfrm>
          <a:prstGeom prst="rect">
            <a:avLst/>
          </a:prstGeom>
        </p:spPr>
        <p:txBody>
          <a:bodyPr numCol="1">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45469"/>
                </a:solidFill>
              </a:rPr>
              <a:t>Parse class must be used to </a:t>
            </a:r>
            <a:r>
              <a:rPr lang="en-US" b="1" dirty="0">
                <a:solidFill>
                  <a:srgbClr val="445469"/>
                </a:solidFill>
              </a:rPr>
              <a:t>implement data extraction</a:t>
            </a:r>
            <a:r>
              <a:rPr lang="en-US" dirty="0">
                <a:solidFill>
                  <a:srgbClr val="445469"/>
                </a:solidFill>
              </a:rPr>
              <a:t> strategy</a:t>
            </a:r>
          </a:p>
          <a:p>
            <a:r>
              <a:rPr lang="en-US" dirty="0">
                <a:solidFill>
                  <a:srgbClr val="445469"/>
                </a:solidFill>
              </a:rPr>
              <a:t>Inside parse class, an </a:t>
            </a:r>
            <a:r>
              <a:rPr lang="en-US" b="1" dirty="0">
                <a:solidFill>
                  <a:srgbClr val="445469"/>
                </a:solidFill>
              </a:rPr>
              <a:t>incremental strategy </a:t>
            </a:r>
            <a:r>
              <a:rPr lang="en-US" dirty="0">
                <a:solidFill>
                  <a:srgbClr val="445469"/>
                </a:solidFill>
              </a:rPr>
              <a:t>should be put</a:t>
            </a:r>
          </a:p>
          <a:p>
            <a:r>
              <a:rPr lang="en-US" dirty="0">
                <a:solidFill>
                  <a:srgbClr val="445469"/>
                </a:solidFill>
              </a:rPr>
              <a:t>A </a:t>
            </a:r>
            <a:r>
              <a:rPr lang="en-US" b="1" dirty="0">
                <a:solidFill>
                  <a:srgbClr val="445469"/>
                </a:solidFill>
              </a:rPr>
              <a:t>light fetching </a:t>
            </a:r>
            <a:r>
              <a:rPr lang="en-US" dirty="0">
                <a:solidFill>
                  <a:srgbClr val="445469"/>
                </a:solidFill>
              </a:rPr>
              <a:t>strategy </a:t>
            </a:r>
            <a:r>
              <a:rPr lang="en-US" dirty="0" smtClean="0">
                <a:solidFill>
                  <a:srgbClr val="445469"/>
                </a:solidFill>
              </a:rPr>
              <a:t>should be </a:t>
            </a:r>
            <a:r>
              <a:rPr lang="en-US" dirty="0">
                <a:solidFill>
                  <a:srgbClr val="445469"/>
                </a:solidFill>
              </a:rPr>
              <a:t>used to lower source system stress</a:t>
            </a:r>
          </a:p>
          <a:p>
            <a:r>
              <a:rPr lang="en-US" dirty="0">
                <a:solidFill>
                  <a:srgbClr val="445469"/>
                </a:solidFill>
              </a:rPr>
              <a:t>Once data is retrieved, Parse class must be used to create an </a:t>
            </a:r>
            <a:br>
              <a:rPr lang="en-US" dirty="0">
                <a:solidFill>
                  <a:srgbClr val="445469"/>
                </a:solidFill>
              </a:rPr>
            </a:br>
            <a:r>
              <a:rPr lang="en-US" b="1" dirty="0">
                <a:solidFill>
                  <a:srgbClr val="445469"/>
                </a:solidFill>
              </a:rPr>
              <a:t>object-storage-ready </a:t>
            </a:r>
            <a:r>
              <a:rPr lang="en-US" dirty="0">
                <a:solidFill>
                  <a:srgbClr val="445469"/>
                </a:solidFill>
              </a:rPr>
              <a:t>structure</a:t>
            </a:r>
          </a:p>
        </p:txBody>
      </p:sp>
    </p:spTree>
    <p:extLst>
      <p:ext uri="{BB962C8B-B14F-4D97-AF65-F5344CB8AC3E}">
        <p14:creationId xmlns:p14="http://schemas.microsoft.com/office/powerpoint/2010/main" val="621110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83A01B-A84F-4030-AF47-1542300AD40E}"/>
              </a:ext>
            </a:extLst>
          </p:cNvPr>
          <p:cNvSpPr>
            <a:spLocks noGrp="1"/>
          </p:cNvSpPr>
          <p:nvPr>
            <p:ph type="body" sz="quarter" idx="11"/>
          </p:nvPr>
        </p:nvSpPr>
        <p:spPr/>
        <p:txBody>
          <a:bodyPr>
            <a:normAutofit/>
          </a:bodyPr>
          <a:lstStyle/>
          <a:p>
            <a:pPr marL="0" indent="0">
              <a:buNone/>
            </a:pPr>
            <a:r>
              <a:rPr lang="it-IT" dirty="0"/>
              <a:t>The Data </a:t>
            </a:r>
            <a:r>
              <a:rPr lang="it-IT" dirty="0" err="1"/>
              <a:t>Hammer</a:t>
            </a:r>
            <a:r>
              <a:rPr lang="it-IT" dirty="0"/>
              <a:t> </a:t>
            </a:r>
            <a:r>
              <a:rPr lang="it-IT" dirty="0" smtClean="0"/>
              <a:t>Pattern </a:t>
            </a:r>
            <a:r>
              <a:rPr lang="it-IT" dirty="0"/>
              <a:t>- </a:t>
            </a:r>
            <a:r>
              <a:rPr lang="it-IT" dirty="0" err="1"/>
              <a:t>Serialize</a:t>
            </a:r>
            <a:endParaRPr lang="en-US" dirty="0"/>
          </a:p>
        </p:txBody>
      </p:sp>
      <p:sp>
        <p:nvSpPr>
          <p:cNvPr id="4" name="Rectangle: Rounded Corners 3">
            <a:extLst>
              <a:ext uri="{FF2B5EF4-FFF2-40B4-BE49-F238E27FC236}">
                <a16:creationId xmlns:a16="http://schemas.microsoft.com/office/drawing/2014/main" xmlns="" id="{44829A1A-0102-4B27-BC23-D95ABEDAE49A}"/>
              </a:ext>
            </a:extLst>
          </p:cNvPr>
          <p:cNvSpPr/>
          <p:nvPr/>
        </p:nvSpPr>
        <p:spPr>
          <a:xfrm>
            <a:off x="838200" y="1749397"/>
            <a:ext cx="3762414" cy="1648012"/>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400" dirty="0"/>
              <a:t>Hammer</a:t>
            </a:r>
            <a:endParaRPr lang="en-US" sz="2400" dirty="0"/>
          </a:p>
        </p:txBody>
      </p:sp>
      <p:sp>
        <p:nvSpPr>
          <p:cNvPr id="6" name="Rectangle: Rounded Corners 5">
            <a:extLst>
              <a:ext uri="{FF2B5EF4-FFF2-40B4-BE49-F238E27FC236}">
                <a16:creationId xmlns:a16="http://schemas.microsoft.com/office/drawing/2014/main" xmlns="" id="{39A33812-C090-4139-A01D-264EC9E2AE94}"/>
              </a:ext>
            </a:extLst>
          </p:cNvPr>
          <p:cNvSpPr/>
          <p:nvPr/>
        </p:nvSpPr>
        <p:spPr>
          <a:xfrm>
            <a:off x="1025199" y="2366630"/>
            <a:ext cx="1083588" cy="798674"/>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Connect</a:t>
            </a:r>
            <a:endParaRPr lang="en-US" dirty="0">
              <a:solidFill>
                <a:schemeClr val="bg1"/>
              </a:solidFill>
            </a:endParaRPr>
          </a:p>
        </p:txBody>
      </p:sp>
      <p:sp>
        <p:nvSpPr>
          <p:cNvPr id="7" name="Rectangle: Rounded Corners 6">
            <a:extLst>
              <a:ext uri="{FF2B5EF4-FFF2-40B4-BE49-F238E27FC236}">
                <a16:creationId xmlns:a16="http://schemas.microsoft.com/office/drawing/2014/main" xmlns="" id="{101311F1-D8E0-4E2A-A76D-0E86AF4B94D1}"/>
              </a:ext>
            </a:extLst>
          </p:cNvPr>
          <p:cNvSpPr/>
          <p:nvPr/>
        </p:nvSpPr>
        <p:spPr>
          <a:xfrm>
            <a:off x="2177614" y="2366630"/>
            <a:ext cx="1083588" cy="798674"/>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Parse</a:t>
            </a:r>
            <a:endParaRPr lang="en-US" dirty="0">
              <a:solidFill>
                <a:schemeClr val="bg1"/>
              </a:solidFill>
            </a:endParaRPr>
          </a:p>
        </p:txBody>
      </p:sp>
      <p:sp>
        <p:nvSpPr>
          <p:cNvPr id="8" name="Rectangle: Rounded Corners 7">
            <a:extLst>
              <a:ext uri="{FF2B5EF4-FFF2-40B4-BE49-F238E27FC236}">
                <a16:creationId xmlns:a16="http://schemas.microsoft.com/office/drawing/2014/main" xmlns="" id="{0FE388B4-8EDD-45CB-9EB9-AC70AE21E45B}"/>
              </a:ext>
            </a:extLst>
          </p:cNvPr>
          <p:cNvSpPr/>
          <p:nvPr/>
        </p:nvSpPr>
        <p:spPr>
          <a:xfrm>
            <a:off x="3330028" y="2366630"/>
            <a:ext cx="1083588" cy="7986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E96B56"/>
                </a:solidFill>
              </a:rPr>
              <a:t>Serialize</a:t>
            </a:r>
            <a:endParaRPr lang="en-US" dirty="0">
              <a:solidFill>
                <a:srgbClr val="E96B56"/>
              </a:solidFill>
            </a:endParaRPr>
          </a:p>
        </p:txBody>
      </p:sp>
      <p:sp>
        <p:nvSpPr>
          <p:cNvPr id="9" name="Content Placeholder 1">
            <a:extLst>
              <a:ext uri="{FF2B5EF4-FFF2-40B4-BE49-F238E27FC236}">
                <a16:creationId xmlns:a16="http://schemas.microsoft.com/office/drawing/2014/main" xmlns="" id="{11AB36C2-8578-4F8C-BDD1-E27C5E2527FD}"/>
              </a:ext>
            </a:extLst>
          </p:cNvPr>
          <p:cNvSpPr txBox="1">
            <a:spLocks/>
          </p:cNvSpPr>
          <p:nvPr/>
        </p:nvSpPr>
        <p:spPr>
          <a:xfrm>
            <a:off x="4880812" y="3397409"/>
            <a:ext cx="6043862" cy="2987269"/>
          </a:xfrm>
          <a:prstGeom prst="rect">
            <a:avLst/>
          </a:prstGeom>
        </p:spPr>
        <p:txBody>
          <a:bodyPr numCol="1">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45469"/>
                </a:solidFill>
              </a:rPr>
              <a:t>Serialize class must be used to </a:t>
            </a:r>
            <a:r>
              <a:rPr lang="en-US" b="1" dirty="0">
                <a:solidFill>
                  <a:srgbClr val="445469"/>
                </a:solidFill>
              </a:rPr>
              <a:t>upload data </a:t>
            </a:r>
            <a:r>
              <a:rPr lang="en-US" dirty="0">
                <a:solidFill>
                  <a:srgbClr val="445469"/>
                </a:solidFill>
              </a:rPr>
              <a:t>to data lake</a:t>
            </a:r>
          </a:p>
          <a:p>
            <a:r>
              <a:rPr lang="en-US" dirty="0">
                <a:solidFill>
                  <a:srgbClr val="445469"/>
                </a:solidFill>
              </a:rPr>
              <a:t>Serialization </a:t>
            </a:r>
            <a:r>
              <a:rPr lang="en-US" b="1" dirty="0">
                <a:solidFill>
                  <a:srgbClr val="445469"/>
                </a:solidFill>
              </a:rPr>
              <a:t>format</a:t>
            </a:r>
            <a:r>
              <a:rPr lang="en-US" dirty="0">
                <a:solidFill>
                  <a:srgbClr val="445469"/>
                </a:solidFill>
              </a:rPr>
              <a:t> must be the same for all the objects inside the data lake to allow schema on read</a:t>
            </a:r>
          </a:p>
          <a:p>
            <a:r>
              <a:rPr lang="en-US" dirty="0">
                <a:solidFill>
                  <a:srgbClr val="445469"/>
                </a:solidFill>
              </a:rPr>
              <a:t>Serialize class must implement also the connection to Data Lake</a:t>
            </a:r>
          </a:p>
          <a:p>
            <a:r>
              <a:rPr lang="en-US" dirty="0">
                <a:solidFill>
                  <a:srgbClr val="445469"/>
                </a:solidFill>
              </a:rPr>
              <a:t>Data should be uploaded using the </a:t>
            </a:r>
            <a:r>
              <a:rPr lang="en-US" b="1" dirty="0">
                <a:solidFill>
                  <a:srgbClr val="445469"/>
                </a:solidFill>
              </a:rPr>
              <a:t>Move and Rename </a:t>
            </a:r>
            <a:r>
              <a:rPr lang="en-US" dirty="0">
                <a:solidFill>
                  <a:srgbClr val="445469"/>
                </a:solidFill>
              </a:rPr>
              <a:t>pattern</a:t>
            </a:r>
          </a:p>
        </p:txBody>
      </p:sp>
    </p:spTree>
    <p:extLst>
      <p:ext uri="{BB962C8B-B14F-4D97-AF65-F5344CB8AC3E}">
        <p14:creationId xmlns:p14="http://schemas.microsoft.com/office/powerpoint/2010/main" val="3214090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1" dirty="0" smtClean="0"/>
              <a:t>Change Data Capture</a:t>
            </a:r>
            <a:r>
              <a:rPr lang="en-US" dirty="0"/>
              <a:t> (CDC) is a set of </a:t>
            </a:r>
            <a:r>
              <a:rPr lang="en-US" dirty="0" smtClean="0"/>
              <a:t>design </a:t>
            </a:r>
            <a:r>
              <a:rPr lang="en-US" dirty="0"/>
              <a:t>patterns used to determine (and track) the </a:t>
            </a:r>
            <a:r>
              <a:rPr lang="en-US" b="1" dirty="0"/>
              <a:t>data</a:t>
            </a:r>
            <a:r>
              <a:rPr lang="en-US" dirty="0"/>
              <a:t> that has </a:t>
            </a:r>
            <a:r>
              <a:rPr lang="en-US" b="1" dirty="0"/>
              <a:t>changed</a:t>
            </a:r>
            <a:r>
              <a:rPr lang="en-US" dirty="0"/>
              <a:t> so that action can be taken using the </a:t>
            </a:r>
            <a:r>
              <a:rPr lang="en-US" b="1" dirty="0"/>
              <a:t>changed data</a:t>
            </a:r>
            <a:r>
              <a:rPr lang="en-US" dirty="0"/>
              <a:t>.</a:t>
            </a:r>
          </a:p>
        </p:txBody>
      </p:sp>
    </p:spTree>
    <p:extLst>
      <p:ext uri="{BB962C8B-B14F-4D97-AF65-F5344CB8AC3E}">
        <p14:creationId xmlns:p14="http://schemas.microsoft.com/office/powerpoint/2010/main" val="1505839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2168525"/>
            <a:ext cx="6024073" cy="4351338"/>
          </a:xfrm>
        </p:spPr>
        <p:txBody>
          <a:bodyPr/>
          <a:lstStyle/>
          <a:p>
            <a:pPr marL="0" indent="0">
              <a:buNone/>
            </a:pPr>
            <a:r>
              <a:rPr lang="it-IT" dirty="0" smtClean="0"/>
              <a:t>Invasive Database-side:</a:t>
            </a:r>
            <a:endParaRPr lang="en-US" dirty="0" smtClean="0"/>
          </a:p>
          <a:p>
            <a:pPr lvl="1"/>
            <a:r>
              <a:rPr lang="en-US" dirty="0" smtClean="0"/>
              <a:t>Timestamps </a:t>
            </a:r>
            <a:r>
              <a:rPr lang="en-US" dirty="0"/>
              <a:t>on rows</a:t>
            </a:r>
          </a:p>
          <a:p>
            <a:pPr lvl="1"/>
            <a:r>
              <a:rPr lang="en-US" dirty="0" smtClean="0"/>
              <a:t>Version numbers on rows based </a:t>
            </a:r>
          </a:p>
          <a:p>
            <a:pPr lvl="1"/>
            <a:r>
              <a:rPr lang="en-US" dirty="0" smtClean="0"/>
              <a:t>Status </a:t>
            </a:r>
            <a:r>
              <a:rPr lang="en-US" dirty="0"/>
              <a:t>indicators on </a:t>
            </a:r>
            <a:r>
              <a:rPr lang="en-US" dirty="0" smtClean="0"/>
              <a:t>rows</a:t>
            </a:r>
          </a:p>
          <a:p>
            <a:pPr lvl="1"/>
            <a:r>
              <a:rPr lang="en-US" dirty="0"/>
              <a:t>Triggers on </a:t>
            </a:r>
            <a:r>
              <a:rPr lang="en-US" dirty="0" smtClean="0"/>
              <a:t>tables</a:t>
            </a:r>
          </a:p>
          <a:p>
            <a:pPr marL="0" indent="0">
              <a:buNone/>
            </a:pPr>
            <a:r>
              <a:rPr lang="it-IT" dirty="0" smtClean="0"/>
              <a:t>Invasive Application-side:</a:t>
            </a:r>
            <a:endParaRPr lang="en-US" dirty="0"/>
          </a:p>
          <a:p>
            <a:pPr lvl="1"/>
            <a:r>
              <a:rPr lang="en-US" dirty="0"/>
              <a:t>Event </a:t>
            </a:r>
            <a:r>
              <a:rPr lang="en-US" dirty="0" smtClean="0"/>
              <a:t>programming</a:t>
            </a:r>
          </a:p>
          <a:p>
            <a:pPr marL="0" indent="0">
              <a:buNone/>
            </a:pPr>
            <a:r>
              <a:rPr lang="it-IT" dirty="0" smtClean="0"/>
              <a:t>Invasive Database CPU-side</a:t>
            </a:r>
            <a:endParaRPr lang="en-US" dirty="0"/>
          </a:p>
          <a:p>
            <a:pPr lvl="1"/>
            <a:r>
              <a:rPr lang="en-US" dirty="0" smtClean="0"/>
              <a:t>Transaction log scanners</a:t>
            </a:r>
          </a:p>
          <a:p>
            <a:pPr lvl="1"/>
            <a:r>
              <a:rPr lang="it-IT" dirty="0" smtClean="0"/>
              <a:t>Log </a:t>
            </a:r>
            <a:r>
              <a:rPr lang="it-IT" dirty="0" err="1" smtClean="0"/>
              <a:t>Shipping</a:t>
            </a:r>
            <a:endParaRPr lang="en-US" dirty="0" smtClean="0"/>
          </a:p>
        </p:txBody>
      </p:sp>
      <p:sp>
        <p:nvSpPr>
          <p:cNvPr id="2" name="Text Placeholder 1">
            <a:extLst>
              <a:ext uri="{FF2B5EF4-FFF2-40B4-BE49-F238E27FC236}">
                <a16:creationId xmlns:a16="http://schemas.microsoft.com/office/drawing/2014/main" xmlns="" id="{7883A01B-A84F-4030-AF47-1542300AD40E}"/>
              </a:ext>
            </a:extLst>
          </p:cNvPr>
          <p:cNvSpPr>
            <a:spLocks noGrp="1"/>
          </p:cNvSpPr>
          <p:nvPr>
            <p:ph type="body" sz="quarter" idx="11"/>
          </p:nvPr>
        </p:nvSpPr>
        <p:spPr/>
        <p:txBody>
          <a:bodyPr>
            <a:normAutofit/>
          </a:bodyPr>
          <a:lstStyle/>
          <a:p>
            <a:pPr marL="0" indent="0">
              <a:buNone/>
            </a:pPr>
            <a:r>
              <a:rPr lang="it-IT" dirty="0" err="1" smtClean="0"/>
              <a:t>Traditional</a:t>
            </a:r>
            <a:r>
              <a:rPr lang="it-IT" dirty="0" smtClean="0"/>
              <a:t> </a:t>
            </a:r>
            <a:r>
              <a:rPr lang="it-IT" dirty="0" err="1" smtClean="0"/>
              <a:t>Change</a:t>
            </a:r>
            <a:r>
              <a:rPr lang="it-IT" dirty="0" smtClean="0"/>
              <a:t> Data </a:t>
            </a:r>
            <a:r>
              <a:rPr lang="it-IT" dirty="0" err="1" smtClean="0"/>
              <a:t>Capture</a:t>
            </a:r>
            <a:r>
              <a:rPr lang="it-IT" dirty="0" smtClean="0"/>
              <a:t> </a:t>
            </a:r>
            <a:r>
              <a:rPr lang="it-IT" dirty="0" err="1" smtClean="0"/>
              <a:t>patterns</a:t>
            </a:r>
            <a:endParaRPr lang="en-US" dirty="0"/>
          </a:p>
        </p:txBody>
      </p:sp>
      <p:sp>
        <p:nvSpPr>
          <p:cNvPr id="10" name="Rectangle 9"/>
          <p:cNvSpPr/>
          <p:nvPr/>
        </p:nvSpPr>
        <p:spPr>
          <a:xfrm>
            <a:off x="6862273" y="2303871"/>
            <a:ext cx="4358355" cy="3669641"/>
          </a:xfrm>
          <a:prstGeom prst="rect">
            <a:avLst/>
          </a:prstGeom>
          <a:solidFill>
            <a:srgbClr val="445469"/>
          </a:solidFill>
        </p:spPr>
        <p:txBody>
          <a:bodyPr tIns="36000" bIns="36000" numCol="1">
            <a:normAutofit fontScale="62500" lnSpcReduction="20000"/>
          </a:bodyPr>
          <a:lstStyle/>
          <a:p>
            <a:pPr marL="457200" indent="-457200">
              <a:lnSpc>
                <a:spcPct val="90000"/>
              </a:lnSpc>
              <a:spcBef>
                <a:spcPts val="1000"/>
              </a:spcBef>
              <a:buFont typeface="Arial" panose="020B0604020202020204" pitchFamily="34" charset="0"/>
              <a:buChar char="•"/>
            </a:pPr>
            <a:r>
              <a:rPr lang="it-IT" sz="2800" i="1" dirty="0" err="1" smtClean="0">
                <a:solidFill>
                  <a:schemeClr val="bg1"/>
                </a:solidFill>
              </a:rPr>
              <a:t>It</a:t>
            </a:r>
            <a:r>
              <a:rPr lang="it-IT" sz="2800" i="1" dirty="0" smtClean="0">
                <a:solidFill>
                  <a:schemeClr val="bg1"/>
                </a:solidFill>
              </a:rPr>
              <a:t> </a:t>
            </a:r>
            <a:r>
              <a:rPr lang="it-IT" sz="2800" i="1" dirty="0" err="1" smtClean="0">
                <a:solidFill>
                  <a:schemeClr val="bg1"/>
                </a:solidFill>
              </a:rPr>
              <a:t>requires</a:t>
            </a:r>
            <a:r>
              <a:rPr lang="it-IT" sz="2800" i="1" dirty="0" smtClean="0">
                <a:solidFill>
                  <a:schemeClr val="bg1"/>
                </a:solidFill>
              </a:rPr>
              <a:t> to </a:t>
            </a:r>
            <a:r>
              <a:rPr lang="it-IT" sz="2800" b="1" i="1" dirty="0" err="1" smtClean="0">
                <a:solidFill>
                  <a:srgbClr val="E96B56"/>
                </a:solidFill>
              </a:rPr>
              <a:t>change</a:t>
            </a:r>
            <a:r>
              <a:rPr lang="it-IT" sz="2800" b="1" i="1" dirty="0" smtClean="0">
                <a:solidFill>
                  <a:srgbClr val="E96B56"/>
                </a:solidFill>
              </a:rPr>
              <a:t> </a:t>
            </a:r>
            <a:r>
              <a:rPr lang="it-IT" sz="2800" b="1" i="1" dirty="0" err="1" smtClean="0">
                <a:solidFill>
                  <a:srgbClr val="E96B56"/>
                </a:solidFill>
              </a:rPr>
              <a:t>tables</a:t>
            </a:r>
            <a:r>
              <a:rPr lang="it-IT" sz="2800" b="1" i="1" dirty="0" smtClean="0">
                <a:solidFill>
                  <a:srgbClr val="E96B56"/>
                </a:solidFill>
              </a:rPr>
              <a:t> and database </a:t>
            </a:r>
            <a:r>
              <a:rPr lang="it-IT" sz="2800" b="1" i="1" dirty="0" err="1" smtClean="0">
                <a:solidFill>
                  <a:srgbClr val="E96B56"/>
                </a:solidFill>
              </a:rPr>
              <a:t>logics</a:t>
            </a:r>
            <a:r>
              <a:rPr lang="it-IT" sz="2800" i="1" dirty="0" smtClean="0">
                <a:solidFill>
                  <a:schemeClr val="bg1"/>
                </a:solidFill>
              </a:rPr>
              <a:t>: </a:t>
            </a:r>
            <a:r>
              <a:rPr lang="it-IT" sz="2800" i="1" dirty="0" err="1" smtClean="0">
                <a:solidFill>
                  <a:schemeClr val="bg1"/>
                </a:solidFill>
              </a:rPr>
              <a:t>sometimes</a:t>
            </a:r>
            <a:r>
              <a:rPr lang="it-IT" sz="2800" i="1" dirty="0" smtClean="0">
                <a:solidFill>
                  <a:schemeClr val="bg1"/>
                </a:solidFill>
              </a:rPr>
              <a:t> </a:t>
            </a:r>
            <a:r>
              <a:rPr lang="it-IT" sz="2800" i="1" dirty="0" err="1" smtClean="0">
                <a:solidFill>
                  <a:schemeClr val="bg1"/>
                </a:solidFill>
              </a:rPr>
              <a:t>is</a:t>
            </a:r>
            <a:r>
              <a:rPr lang="it-IT" sz="2800" i="1" dirty="0" smtClean="0">
                <a:solidFill>
                  <a:schemeClr val="bg1"/>
                </a:solidFill>
              </a:rPr>
              <a:t> </a:t>
            </a:r>
            <a:r>
              <a:rPr lang="it-IT" sz="2800" i="1" dirty="0" err="1" smtClean="0">
                <a:solidFill>
                  <a:schemeClr val="bg1"/>
                </a:solidFill>
              </a:rPr>
              <a:t>simply</a:t>
            </a:r>
            <a:r>
              <a:rPr lang="it-IT" sz="2800" i="1" dirty="0" smtClean="0">
                <a:solidFill>
                  <a:schemeClr val="bg1"/>
                </a:solidFill>
              </a:rPr>
              <a:t> </a:t>
            </a:r>
            <a:r>
              <a:rPr lang="it-IT" sz="2800" i="1" dirty="0" err="1" smtClean="0">
                <a:solidFill>
                  <a:schemeClr val="bg1"/>
                </a:solidFill>
              </a:rPr>
              <a:t>not</a:t>
            </a:r>
            <a:r>
              <a:rPr lang="it-IT" sz="2800" i="1" dirty="0" smtClean="0">
                <a:solidFill>
                  <a:schemeClr val="bg1"/>
                </a:solidFill>
              </a:rPr>
              <a:t> </a:t>
            </a:r>
            <a:r>
              <a:rPr lang="it-IT" sz="2800" i="1" dirty="0" err="1" smtClean="0">
                <a:solidFill>
                  <a:schemeClr val="bg1"/>
                </a:solidFill>
              </a:rPr>
              <a:t>possible</a:t>
            </a:r>
            <a:r>
              <a:rPr lang="it-IT" sz="2800" i="1" dirty="0" smtClean="0">
                <a:solidFill>
                  <a:schemeClr val="bg1"/>
                </a:solidFill>
              </a:rPr>
              <a:t> (</a:t>
            </a:r>
            <a:r>
              <a:rPr lang="it-IT" sz="2800" i="1" dirty="0" err="1" smtClean="0">
                <a:solidFill>
                  <a:schemeClr val="bg1"/>
                </a:solidFill>
              </a:rPr>
              <a:t>proprietary</a:t>
            </a:r>
            <a:r>
              <a:rPr lang="it-IT" sz="2800" i="1" dirty="0" smtClean="0">
                <a:solidFill>
                  <a:schemeClr val="bg1"/>
                </a:solidFill>
              </a:rPr>
              <a:t> </a:t>
            </a:r>
            <a:r>
              <a:rPr lang="it-IT" sz="2800" i="1" dirty="0" err="1" smtClean="0">
                <a:solidFill>
                  <a:schemeClr val="bg1"/>
                </a:solidFill>
              </a:rPr>
              <a:t>solutions</a:t>
            </a:r>
            <a:r>
              <a:rPr lang="it-IT" sz="2800" i="1" dirty="0" smtClean="0">
                <a:solidFill>
                  <a:schemeClr val="bg1"/>
                </a:solidFill>
              </a:rPr>
              <a:t> </a:t>
            </a:r>
            <a:r>
              <a:rPr lang="it-IT" sz="2800" i="1" dirty="0" err="1" smtClean="0">
                <a:solidFill>
                  <a:schemeClr val="bg1"/>
                </a:solidFill>
              </a:rPr>
              <a:t>like</a:t>
            </a:r>
            <a:r>
              <a:rPr lang="it-IT" sz="2800" i="1" dirty="0" smtClean="0">
                <a:solidFill>
                  <a:schemeClr val="bg1"/>
                </a:solidFill>
              </a:rPr>
              <a:t> SAP)</a:t>
            </a:r>
          </a:p>
          <a:p>
            <a:pPr marL="457200" indent="-457200">
              <a:lnSpc>
                <a:spcPct val="90000"/>
              </a:lnSpc>
              <a:spcBef>
                <a:spcPts val="1000"/>
              </a:spcBef>
              <a:buFont typeface="Arial" panose="020B0604020202020204" pitchFamily="34" charset="0"/>
              <a:buChar char="•"/>
            </a:pPr>
            <a:r>
              <a:rPr lang="it-IT" sz="2800" b="1" i="1" dirty="0" err="1" smtClean="0">
                <a:solidFill>
                  <a:srgbClr val="E96B56"/>
                </a:solidFill>
              </a:rPr>
              <a:t>Users</a:t>
            </a:r>
            <a:r>
              <a:rPr lang="it-IT" sz="2800" b="1" i="1" dirty="0" smtClean="0">
                <a:solidFill>
                  <a:srgbClr val="E96B56"/>
                </a:solidFill>
              </a:rPr>
              <a:t> can </a:t>
            </a:r>
            <a:r>
              <a:rPr lang="it-IT" sz="2800" b="1" i="1" dirty="0" err="1" smtClean="0">
                <a:solidFill>
                  <a:srgbClr val="E96B56"/>
                </a:solidFill>
              </a:rPr>
              <a:t>behave</a:t>
            </a:r>
            <a:r>
              <a:rPr lang="it-IT" sz="2800" b="1" i="1" dirty="0" smtClean="0">
                <a:solidFill>
                  <a:srgbClr val="E96B56"/>
                </a:solidFill>
              </a:rPr>
              <a:t> in a non </a:t>
            </a:r>
            <a:r>
              <a:rPr lang="it-IT" sz="2800" b="1" i="1" dirty="0" err="1" smtClean="0">
                <a:solidFill>
                  <a:srgbClr val="E96B56"/>
                </a:solidFill>
              </a:rPr>
              <a:t>expected</a:t>
            </a:r>
            <a:r>
              <a:rPr lang="it-IT" sz="2800" b="1" i="1" dirty="0" smtClean="0">
                <a:solidFill>
                  <a:srgbClr val="E96B56"/>
                </a:solidFill>
              </a:rPr>
              <a:t> </a:t>
            </a:r>
            <a:r>
              <a:rPr lang="it-IT" sz="2800" b="1" i="1" dirty="0" err="1" smtClean="0">
                <a:solidFill>
                  <a:srgbClr val="E96B56"/>
                </a:solidFill>
              </a:rPr>
              <a:t>why</a:t>
            </a:r>
            <a:r>
              <a:rPr lang="it-IT" sz="2800" b="1" i="1" dirty="0" smtClean="0">
                <a:solidFill>
                  <a:srgbClr val="E96B56"/>
                </a:solidFill>
              </a:rPr>
              <a:t> </a:t>
            </a:r>
            <a:r>
              <a:rPr lang="it-IT" sz="2800" i="1" dirty="0" smtClean="0">
                <a:solidFill>
                  <a:schemeClr val="bg1"/>
                </a:solidFill>
              </a:rPr>
              <a:t>(forcing </a:t>
            </a:r>
            <a:r>
              <a:rPr lang="it-IT" sz="2800" i="1" dirty="0" err="1" smtClean="0">
                <a:solidFill>
                  <a:schemeClr val="bg1"/>
                </a:solidFill>
              </a:rPr>
              <a:t>updates</a:t>
            </a:r>
            <a:r>
              <a:rPr lang="it-IT" sz="2800" i="1" dirty="0" smtClean="0">
                <a:solidFill>
                  <a:schemeClr val="bg1"/>
                </a:solidFill>
              </a:rPr>
              <a:t> with SQL </a:t>
            </a:r>
            <a:r>
              <a:rPr lang="it-IT" sz="2800" i="1" dirty="0" err="1" smtClean="0">
                <a:solidFill>
                  <a:schemeClr val="bg1"/>
                </a:solidFill>
              </a:rPr>
              <a:t>statements</a:t>
            </a:r>
            <a:r>
              <a:rPr lang="it-IT" sz="2800" i="1" dirty="0" smtClean="0">
                <a:solidFill>
                  <a:schemeClr val="bg1"/>
                </a:solidFill>
              </a:rPr>
              <a:t>)</a:t>
            </a:r>
          </a:p>
          <a:p>
            <a:pPr marL="457200" indent="-457200">
              <a:lnSpc>
                <a:spcPct val="90000"/>
              </a:lnSpc>
              <a:spcBef>
                <a:spcPts val="1000"/>
              </a:spcBef>
              <a:buFont typeface="Arial" panose="020B0604020202020204" pitchFamily="34" charset="0"/>
              <a:buChar char="•"/>
            </a:pPr>
            <a:r>
              <a:rPr lang="it-IT" sz="2800" i="1" dirty="0" err="1" smtClean="0">
                <a:solidFill>
                  <a:schemeClr val="bg1"/>
                </a:solidFill>
              </a:rPr>
              <a:t>Each</a:t>
            </a:r>
            <a:r>
              <a:rPr lang="it-IT" sz="2800" i="1" dirty="0" smtClean="0">
                <a:solidFill>
                  <a:schemeClr val="bg1"/>
                </a:solidFill>
              </a:rPr>
              <a:t> pattern </a:t>
            </a:r>
            <a:r>
              <a:rPr lang="it-IT" sz="2800" i="1" dirty="0" err="1" smtClean="0">
                <a:solidFill>
                  <a:schemeClr val="bg1"/>
                </a:solidFill>
              </a:rPr>
              <a:t>is</a:t>
            </a:r>
            <a:r>
              <a:rPr lang="it-IT" sz="2800" i="1" dirty="0" smtClean="0">
                <a:solidFill>
                  <a:schemeClr val="bg1"/>
                </a:solidFill>
              </a:rPr>
              <a:t> </a:t>
            </a:r>
            <a:r>
              <a:rPr lang="it-IT" sz="2800" i="1" dirty="0" err="1" smtClean="0">
                <a:solidFill>
                  <a:schemeClr val="bg1"/>
                </a:solidFill>
              </a:rPr>
              <a:t>system</a:t>
            </a:r>
            <a:r>
              <a:rPr lang="it-IT" sz="2800" i="1" dirty="0" smtClean="0">
                <a:solidFill>
                  <a:schemeClr val="bg1"/>
                </a:solidFill>
              </a:rPr>
              <a:t>, </a:t>
            </a:r>
            <a:r>
              <a:rPr lang="it-IT" sz="2800" i="1" dirty="0" err="1" smtClean="0">
                <a:solidFill>
                  <a:schemeClr val="bg1"/>
                </a:solidFill>
              </a:rPr>
              <a:t>technology</a:t>
            </a:r>
            <a:r>
              <a:rPr lang="it-IT" sz="2800" i="1" dirty="0" smtClean="0">
                <a:solidFill>
                  <a:schemeClr val="bg1"/>
                </a:solidFill>
              </a:rPr>
              <a:t>, and </a:t>
            </a:r>
            <a:r>
              <a:rPr lang="it-IT" sz="2800" i="1" dirty="0" err="1" smtClean="0">
                <a:solidFill>
                  <a:schemeClr val="bg1"/>
                </a:solidFill>
              </a:rPr>
              <a:t>application</a:t>
            </a:r>
            <a:r>
              <a:rPr lang="it-IT" sz="2800" i="1" dirty="0" smtClean="0">
                <a:solidFill>
                  <a:schemeClr val="bg1"/>
                </a:solidFill>
              </a:rPr>
              <a:t> </a:t>
            </a:r>
            <a:r>
              <a:rPr lang="it-IT" sz="2800" b="1" i="1" dirty="0" err="1" smtClean="0">
                <a:solidFill>
                  <a:srgbClr val="E96B56"/>
                </a:solidFill>
              </a:rPr>
              <a:t>dependant</a:t>
            </a:r>
            <a:r>
              <a:rPr lang="it-IT" sz="2800" i="1" dirty="0" smtClean="0">
                <a:solidFill>
                  <a:schemeClr val="bg1"/>
                </a:solidFill>
              </a:rPr>
              <a:t>: </a:t>
            </a:r>
            <a:r>
              <a:rPr lang="it-IT" sz="2800" i="1" dirty="0" err="1" smtClean="0">
                <a:solidFill>
                  <a:schemeClr val="bg1"/>
                </a:solidFill>
              </a:rPr>
              <a:t>is</a:t>
            </a:r>
            <a:r>
              <a:rPr lang="it-IT" sz="2800" i="1" dirty="0" smtClean="0">
                <a:solidFill>
                  <a:schemeClr val="bg1"/>
                </a:solidFill>
              </a:rPr>
              <a:t> </a:t>
            </a:r>
            <a:r>
              <a:rPr lang="it-IT" sz="2800" i="1" dirty="0" err="1" smtClean="0">
                <a:solidFill>
                  <a:schemeClr val="bg1"/>
                </a:solidFill>
              </a:rPr>
              <a:t>not</a:t>
            </a:r>
            <a:r>
              <a:rPr lang="it-IT" sz="2800" i="1" dirty="0" smtClean="0">
                <a:solidFill>
                  <a:schemeClr val="bg1"/>
                </a:solidFill>
              </a:rPr>
              <a:t> </a:t>
            </a:r>
            <a:r>
              <a:rPr lang="it-IT" sz="2800" i="1" dirty="0" err="1" smtClean="0">
                <a:solidFill>
                  <a:schemeClr val="bg1"/>
                </a:solidFill>
              </a:rPr>
              <a:t>possible</a:t>
            </a:r>
            <a:r>
              <a:rPr lang="it-IT" sz="2800" i="1" dirty="0" smtClean="0">
                <a:solidFill>
                  <a:schemeClr val="bg1"/>
                </a:solidFill>
              </a:rPr>
              <a:t> to </a:t>
            </a:r>
            <a:r>
              <a:rPr lang="it-IT" sz="2800" i="1" dirty="0" err="1" smtClean="0">
                <a:solidFill>
                  <a:schemeClr val="bg1"/>
                </a:solidFill>
              </a:rPr>
              <a:t>generalize</a:t>
            </a:r>
            <a:r>
              <a:rPr lang="it-IT" sz="2800" i="1" dirty="0" smtClean="0">
                <a:solidFill>
                  <a:schemeClr val="bg1"/>
                </a:solidFill>
              </a:rPr>
              <a:t> </a:t>
            </a:r>
            <a:r>
              <a:rPr lang="it-IT" sz="2800" i="1" dirty="0" err="1" smtClean="0">
                <a:solidFill>
                  <a:schemeClr val="bg1"/>
                </a:solidFill>
              </a:rPr>
              <a:t>it</a:t>
            </a:r>
            <a:endParaRPr lang="it-IT" sz="2800" i="1" dirty="0" smtClean="0">
              <a:solidFill>
                <a:schemeClr val="bg1"/>
              </a:solidFill>
            </a:endParaRPr>
          </a:p>
          <a:p>
            <a:pPr marL="457200" indent="-457200">
              <a:lnSpc>
                <a:spcPct val="90000"/>
              </a:lnSpc>
              <a:spcBef>
                <a:spcPts val="1000"/>
              </a:spcBef>
              <a:buFont typeface="Arial" panose="020B0604020202020204" pitchFamily="34" charset="0"/>
              <a:buChar char="•"/>
            </a:pPr>
            <a:r>
              <a:rPr lang="it-IT" sz="2800" i="1" dirty="0" err="1" smtClean="0">
                <a:solidFill>
                  <a:schemeClr val="bg1"/>
                </a:solidFill>
              </a:rPr>
              <a:t>Adding</a:t>
            </a:r>
            <a:r>
              <a:rPr lang="it-IT" sz="2800" i="1" dirty="0" smtClean="0">
                <a:solidFill>
                  <a:schemeClr val="bg1"/>
                </a:solidFill>
              </a:rPr>
              <a:t> </a:t>
            </a:r>
            <a:r>
              <a:rPr lang="it-IT" sz="2800" i="1" dirty="0" err="1" smtClean="0">
                <a:solidFill>
                  <a:schemeClr val="bg1"/>
                </a:solidFill>
              </a:rPr>
              <a:t>columns</a:t>
            </a:r>
            <a:r>
              <a:rPr lang="it-IT" sz="2800" i="1" dirty="0" smtClean="0">
                <a:solidFill>
                  <a:schemeClr val="bg1"/>
                </a:solidFill>
              </a:rPr>
              <a:t> on </a:t>
            </a:r>
            <a:r>
              <a:rPr lang="it-IT" sz="2800" i="1" dirty="0" err="1" smtClean="0">
                <a:solidFill>
                  <a:schemeClr val="bg1"/>
                </a:solidFill>
              </a:rPr>
              <a:t>rows</a:t>
            </a:r>
            <a:r>
              <a:rPr lang="it-IT" sz="2800" i="1" dirty="0" smtClean="0">
                <a:solidFill>
                  <a:schemeClr val="bg1"/>
                </a:solidFill>
              </a:rPr>
              <a:t> </a:t>
            </a:r>
            <a:r>
              <a:rPr lang="it-IT" sz="2800" i="1" dirty="0" err="1" smtClean="0">
                <a:solidFill>
                  <a:schemeClr val="bg1"/>
                </a:solidFill>
              </a:rPr>
              <a:t>could</a:t>
            </a:r>
            <a:r>
              <a:rPr lang="it-IT" sz="2800" i="1" dirty="0" smtClean="0">
                <a:solidFill>
                  <a:schemeClr val="bg1"/>
                </a:solidFill>
              </a:rPr>
              <a:t> </a:t>
            </a:r>
            <a:r>
              <a:rPr lang="it-IT" sz="2800" i="1" dirty="0" err="1" smtClean="0">
                <a:solidFill>
                  <a:schemeClr val="bg1"/>
                </a:solidFill>
              </a:rPr>
              <a:t>require</a:t>
            </a:r>
            <a:r>
              <a:rPr lang="it-IT" sz="2800" i="1" dirty="0" smtClean="0">
                <a:solidFill>
                  <a:schemeClr val="bg1"/>
                </a:solidFill>
              </a:rPr>
              <a:t> a </a:t>
            </a:r>
            <a:r>
              <a:rPr lang="it-IT" sz="2800" i="1" dirty="0" err="1" smtClean="0">
                <a:solidFill>
                  <a:schemeClr val="bg1"/>
                </a:solidFill>
              </a:rPr>
              <a:t>lot</a:t>
            </a:r>
            <a:r>
              <a:rPr lang="it-IT" sz="2800" i="1" dirty="0" smtClean="0">
                <a:solidFill>
                  <a:schemeClr val="bg1"/>
                </a:solidFill>
              </a:rPr>
              <a:t> of extra </a:t>
            </a:r>
            <a:r>
              <a:rPr lang="it-IT" sz="2800" i="1" dirty="0" err="1" smtClean="0">
                <a:solidFill>
                  <a:schemeClr val="bg1"/>
                </a:solidFill>
              </a:rPr>
              <a:t>effort</a:t>
            </a:r>
            <a:r>
              <a:rPr lang="it-IT" sz="2800" i="1" dirty="0" smtClean="0">
                <a:solidFill>
                  <a:schemeClr val="bg1"/>
                </a:solidFill>
              </a:rPr>
              <a:t> for </a:t>
            </a:r>
            <a:r>
              <a:rPr lang="it-IT" sz="2800" b="1" i="1" dirty="0" err="1" smtClean="0">
                <a:solidFill>
                  <a:srgbClr val="E96B56"/>
                </a:solidFill>
              </a:rPr>
              <a:t>registry-like</a:t>
            </a:r>
            <a:r>
              <a:rPr lang="it-IT" sz="2800" b="1" i="1" dirty="0" smtClean="0">
                <a:solidFill>
                  <a:srgbClr val="E96B56"/>
                </a:solidFill>
              </a:rPr>
              <a:t> </a:t>
            </a:r>
            <a:r>
              <a:rPr lang="it-IT" sz="2800" b="1" i="1" dirty="0" err="1" smtClean="0">
                <a:solidFill>
                  <a:srgbClr val="E96B56"/>
                </a:solidFill>
              </a:rPr>
              <a:t>tables</a:t>
            </a:r>
            <a:r>
              <a:rPr lang="it-IT" sz="2800" b="1" i="1" dirty="0" smtClean="0">
                <a:solidFill>
                  <a:srgbClr val="E96B56"/>
                </a:solidFill>
              </a:rPr>
              <a:t> </a:t>
            </a:r>
            <a:r>
              <a:rPr lang="it-IT" sz="2800" i="1" dirty="0" smtClean="0">
                <a:solidFill>
                  <a:schemeClr val="bg1"/>
                </a:solidFill>
              </a:rPr>
              <a:t>– </a:t>
            </a:r>
            <a:r>
              <a:rPr lang="it-IT" sz="2800" i="1" dirty="0" err="1" smtClean="0">
                <a:solidFill>
                  <a:schemeClr val="bg1"/>
                </a:solidFill>
              </a:rPr>
              <a:t>keys</a:t>
            </a:r>
            <a:r>
              <a:rPr lang="it-IT" sz="2800" i="1" dirty="0" smtClean="0">
                <a:solidFill>
                  <a:schemeClr val="bg1"/>
                </a:solidFill>
              </a:rPr>
              <a:t> </a:t>
            </a:r>
            <a:r>
              <a:rPr lang="it-IT" sz="2800" i="1" dirty="0" err="1" smtClean="0">
                <a:solidFill>
                  <a:schemeClr val="bg1"/>
                </a:solidFill>
              </a:rPr>
              <a:t>starts</a:t>
            </a:r>
            <a:r>
              <a:rPr lang="it-IT" sz="2800" i="1" dirty="0" smtClean="0">
                <a:solidFill>
                  <a:schemeClr val="bg1"/>
                </a:solidFill>
              </a:rPr>
              <a:t> to </a:t>
            </a:r>
            <a:r>
              <a:rPr lang="it-IT" sz="2800" i="1" dirty="0" err="1" smtClean="0">
                <a:solidFill>
                  <a:schemeClr val="bg1"/>
                </a:solidFill>
              </a:rPr>
              <a:t>become</a:t>
            </a:r>
            <a:r>
              <a:rPr lang="it-IT" sz="2800" i="1" dirty="0" smtClean="0">
                <a:solidFill>
                  <a:schemeClr val="bg1"/>
                </a:solidFill>
              </a:rPr>
              <a:t> no more </a:t>
            </a:r>
            <a:r>
              <a:rPr lang="it-IT" sz="2800" i="1" dirty="0" err="1" smtClean="0">
                <a:solidFill>
                  <a:schemeClr val="bg1"/>
                </a:solidFill>
              </a:rPr>
              <a:t>unique</a:t>
            </a:r>
            <a:endParaRPr lang="it-IT" sz="2800" i="1" dirty="0" smtClean="0">
              <a:solidFill>
                <a:schemeClr val="bg1"/>
              </a:solidFill>
            </a:endParaRPr>
          </a:p>
          <a:p>
            <a:pPr marL="457200" indent="-457200">
              <a:lnSpc>
                <a:spcPct val="90000"/>
              </a:lnSpc>
              <a:spcBef>
                <a:spcPts val="1000"/>
              </a:spcBef>
              <a:buFont typeface="Arial" panose="020B0604020202020204" pitchFamily="34" charset="0"/>
              <a:buChar char="•"/>
            </a:pPr>
            <a:r>
              <a:rPr lang="it-IT" sz="2800" i="1" dirty="0" smtClean="0">
                <a:solidFill>
                  <a:schemeClr val="bg1"/>
                </a:solidFill>
              </a:rPr>
              <a:t>Some </a:t>
            </a:r>
            <a:r>
              <a:rPr lang="it-IT" sz="2800" i="1" dirty="0" err="1" smtClean="0">
                <a:solidFill>
                  <a:schemeClr val="bg1"/>
                </a:solidFill>
              </a:rPr>
              <a:t>changes</a:t>
            </a:r>
            <a:r>
              <a:rPr lang="it-IT" sz="2800" i="1" dirty="0" smtClean="0">
                <a:solidFill>
                  <a:schemeClr val="bg1"/>
                </a:solidFill>
              </a:rPr>
              <a:t> </a:t>
            </a:r>
            <a:r>
              <a:rPr lang="it-IT" sz="2800" i="1" dirty="0" err="1" smtClean="0">
                <a:solidFill>
                  <a:schemeClr val="bg1"/>
                </a:solidFill>
              </a:rPr>
              <a:t>should</a:t>
            </a:r>
            <a:r>
              <a:rPr lang="it-IT" sz="2800" i="1" dirty="0" smtClean="0">
                <a:solidFill>
                  <a:schemeClr val="bg1"/>
                </a:solidFill>
              </a:rPr>
              <a:t> </a:t>
            </a:r>
            <a:r>
              <a:rPr lang="it-IT" sz="2800" i="1" dirty="0" err="1" smtClean="0">
                <a:solidFill>
                  <a:schemeClr val="bg1"/>
                </a:solidFill>
              </a:rPr>
              <a:t>not</a:t>
            </a:r>
            <a:r>
              <a:rPr lang="it-IT" sz="2800" i="1" dirty="0" smtClean="0">
                <a:solidFill>
                  <a:schemeClr val="bg1"/>
                </a:solidFill>
              </a:rPr>
              <a:t> be </a:t>
            </a:r>
            <a:r>
              <a:rPr lang="it-IT" sz="2800" i="1" dirty="0" err="1" smtClean="0">
                <a:solidFill>
                  <a:schemeClr val="bg1"/>
                </a:solidFill>
              </a:rPr>
              <a:t>considered</a:t>
            </a:r>
            <a:r>
              <a:rPr lang="it-IT" sz="2800" i="1" dirty="0" smtClean="0">
                <a:solidFill>
                  <a:schemeClr val="bg1"/>
                </a:solidFill>
              </a:rPr>
              <a:t> (e.g., last </a:t>
            </a:r>
            <a:r>
              <a:rPr lang="it-IT" sz="2800" i="1" dirty="0" err="1" smtClean="0">
                <a:solidFill>
                  <a:schemeClr val="bg1"/>
                </a:solidFill>
              </a:rPr>
              <a:t>user</a:t>
            </a:r>
            <a:r>
              <a:rPr lang="it-IT" sz="2800" i="1" dirty="0" smtClean="0">
                <a:solidFill>
                  <a:schemeClr val="bg1"/>
                </a:solidFill>
              </a:rPr>
              <a:t> </a:t>
            </a:r>
            <a:r>
              <a:rPr lang="it-IT" sz="2800" i="1" dirty="0" err="1" smtClean="0">
                <a:solidFill>
                  <a:schemeClr val="bg1"/>
                </a:solidFill>
              </a:rPr>
              <a:t>who</a:t>
            </a:r>
            <a:r>
              <a:rPr lang="it-IT" sz="2800" i="1" dirty="0" smtClean="0">
                <a:solidFill>
                  <a:schemeClr val="bg1"/>
                </a:solidFill>
              </a:rPr>
              <a:t> </a:t>
            </a:r>
            <a:r>
              <a:rPr lang="it-IT" sz="2800" i="1" dirty="0" err="1" smtClean="0">
                <a:solidFill>
                  <a:schemeClr val="bg1"/>
                </a:solidFill>
              </a:rPr>
              <a:t>has</a:t>
            </a:r>
            <a:r>
              <a:rPr lang="it-IT" sz="2800" i="1" dirty="0" smtClean="0">
                <a:solidFill>
                  <a:schemeClr val="bg1"/>
                </a:solidFill>
              </a:rPr>
              <a:t> </a:t>
            </a:r>
            <a:r>
              <a:rPr lang="it-IT" sz="2800" i="1" dirty="0" err="1" smtClean="0">
                <a:solidFill>
                  <a:schemeClr val="bg1"/>
                </a:solidFill>
              </a:rPr>
              <a:t>seen</a:t>
            </a:r>
            <a:r>
              <a:rPr lang="it-IT" sz="2800" i="1" dirty="0" smtClean="0">
                <a:solidFill>
                  <a:schemeClr val="bg1"/>
                </a:solidFill>
              </a:rPr>
              <a:t> a </a:t>
            </a:r>
            <a:r>
              <a:rPr lang="it-IT" sz="2800" i="1" dirty="0" err="1" smtClean="0">
                <a:solidFill>
                  <a:schemeClr val="bg1"/>
                </a:solidFill>
              </a:rPr>
              <a:t>given</a:t>
            </a:r>
            <a:r>
              <a:rPr lang="it-IT" sz="2800" i="1" dirty="0" smtClean="0">
                <a:solidFill>
                  <a:schemeClr val="bg1"/>
                </a:solidFill>
              </a:rPr>
              <a:t> </a:t>
            </a:r>
            <a:r>
              <a:rPr lang="it-IT" sz="2800" i="1" dirty="0" err="1" smtClean="0">
                <a:solidFill>
                  <a:schemeClr val="bg1"/>
                </a:solidFill>
              </a:rPr>
              <a:t>row</a:t>
            </a:r>
            <a:r>
              <a:rPr lang="it-IT" sz="2800" i="1" dirty="0" smtClean="0">
                <a:solidFill>
                  <a:schemeClr val="bg1"/>
                </a:solidFill>
              </a:rPr>
              <a:t>)</a:t>
            </a:r>
          </a:p>
        </p:txBody>
      </p:sp>
      <p:sp>
        <p:nvSpPr>
          <p:cNvPr id="11" name="Isosceles Triangle 10"/>
          <p:cNvSpPr/>
          <p:nvPr/>
        </p:nvSpPr>
        <p:spPr>
          <a:xfrm rot="5400000">
            <a:off x="4356149" y="4181101"/>
            <a:ext cx="3955582" cy="225204"/>
          </a:xfrm>
          <a:prstGeom prst="triangle">
            <a:avLst/>
          </a:prstGeom>
          <a:solidFill>
            <a:srgbClr val="E96B56"/>
          </a:solid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9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83A01B-A84F-4030-AF47-1542300AD40E}"/>
              </a:ext>
            </a:extLst>
          </p:cNvPr>
          <p:cNvSpPr>
            <a:spLocks noGrp="1"/>
          </p:cNvSpPr>
          <p:nvPr>
            <p:ph type="body" sz="quarter" idx="11"/>
          </p:nvPr>
        </p:nvSpPr>
        <p:spPr/>
        <p:txBody>
          <a:bodyPr>
            <a:normAutofit/>
          </a:bodyPr>
          <a:lstStyle/>
          <a:p>
            <a:pPr marL="0" indent="0">
              <a:buNone/>
            </a:pPr>
            <a:r>
              <a:rPr lang="it-IT" dirty="0"/>
              <a:t>The </a:t>
            </a:r>
            <a:r>
              <a:rPr lang="it-IT" dirty="0" err="1" smtClean="0"/>
              <a:t>Diff</a:t>
            </a:r>
            <a:r>
              <a:rPr lang="it-IT" dirty="0" err="1"/>
              <a:t>&amp;</a:t>
            </a:r>
            <a:r>
              <a:rPr lang="it-IT" dirty="0" err="1" smtClean="0"/>
              <a:t>Where</a:t>
            </a:r>
            <a:r>
              <a:rPr lang="it-IT" dirty="0" smtClean="0"/>
              <a:t> </a:t>
            </a:r>
            <a:r>
              <a:rPr lang="it-IT" dirty="0" err="1" smtClean="0"/>
              <a:t>Incremental</a:t>
            </a:r>
            <a:r>
              <a:rPr lang="it-IT" dirty="0" smtClean="0"/>
              <a:t> Pattern</a:t>
            </a:r>
            <a:endParaRPr lang="en-US" dirty="0"/>
          </a:p>
        </p:txBody>
      </p:sp>
      <p:sp>
        <p:nvSpPr>
          <p:cNvPr id="3" name="Rectangle 2"/>
          <p:cNvSpPr/>
          <p:nvPr/>
        </p:nvSpPr>
        <p:spPr>
          <a:xfrm>
            <a:off x="838200" y="1748135"/>
            <a:ext cx="5276005" cy="1255728"/>
          </a:xfrm>
          <a:prstGeom prst="rect">
            <a:avLst/>
          </a:prstGeom>
          <a:solidFill>
            <a:srgbClr val="E96B56"/>
          </a:solidFill>
        </p:spPr>
        <p:txBody>
          <a:bodyPr numCol="1">
            <a:normAutofit fontScale="85000" lnSpcReduction="20000"/>
          </a:bodyPr>
          <a:lstStyle/>
          <a:p>
            <a:pPr algn="ctr">
              <a:lnSpc>
                <a:spcPct val="90000"/>
              </a:lnSpc>
              <a:spcBef>
                <a:spcPts val="1000"/>
              </a:spcBef>
            </a:pPr>
            <a:r>
              <a:rPr lang="en-US" sz="2800" dirty="0" smtClean="0">
                <a:solidFill>
                  <a:schemeClr val="bg1"/>
                </a:solidFill>
              </a:rPr>
              <a:t>“</a:t>
            </a:r>
            <a:r>
              <a:rPr lang="en-US" sz="2800" b="1" dirty="0" smtClean="0">
                <a:solidFill>
                  <a:schemeClr val="bg1"/>
                </a:solidFill>
              </a:rPr>
              <a:t>Gallia </a:t>
            </a:r>
            <a:r>
              <a:rPr lang="en-US" sz="2800" b="1" dirty="0" err="1">
                <a:solidFill>
                  <a:schemeClr val="bg1"/>
                </a:solidFill>
              </a:rPr>
              <a:t>est</a:t>
            </a:r>
            <a:r>
              <a:rPr lang="en-US" sz="2800" b="1" dirty="0">
                <a:solidFill>
                  <a:schemeClr val="bg1"/>
                </a:solidFill>
              </a:rPr>
              <a:t> </a:t>
            </a:r>
            <a:r>
              <a:rPr lang="en-US" sz="2800" b="1" dirty="0" err="1">
                <a:solidFill>
                  <a:schemeClr val="bg1"/>
                </a:solidFill>
              </a:rPr>
              <a:t>omnis</a:t>
            </a:r>
            <a:r>
              <a:rPr lang="en-US" sz="2800" b="1" dirty="0">
                <a:solidFill>
                  <a:schemeClr val="bg1"/>
                </a:solidFill>
              </a:rPr>
              <a:t> </a:t>
            </a:r>
            <a:r>
              <a:rPr lang="en-US" sz="2800" b="1" dirty="0" err="1">
                <a:solidFill>
                  <a:schemeClr val="bg1"/>
                </a:solidFill>
              </a:rPr>
              <a:t>divisa</a:t>
            </a:r>
            <a:r>
              <a:rPr lang="en-US" sz="2800" b="1" dirty="0">
                <a:solidFill>
                  <a:schemeClr val="bg1"/>
                </a:solidFill>
              </a:rPr>
              <a:t> in </a:t>
            </a:r>
            <a:r>
              <a:rPr lang="en-US" sz="2800" b="1" dirty="0" err="1">
                <a:solidFill>
                  <a:schemeClr val="bg1"/>
                </a:solidFill>
              </a:rPr>
              <a:t>partes</a:t>
            </a:r>
            <a:r>
              <a:rPr lang="en-US" sz="2800" b="1" dirty="0">
                <a:solidFill>
                  <a:schemeClr val="bg1"/>
                </a:solidFill>
              </a:rPr>
              <a:t> </a:t>
            </a:r>
            <a:r>
              <a:rPr lang="en-US" sz="2800" b="1" dirty="0" err="1">
                <a:solidFill>
                  <a:schemeClr val="bg1"/>
                </a:solidFill>
              </a:rPr>
              <a:t>tres</a:t>
            </a:r>
            <a:r>
              <a:rPr lang="en-US" sz="2800" dirty="0">
                <a:solidFill>
                  <a:schemeClr val="bg1"/>
                </a:solidFill>
              </a:rPr>
              <a:t>, </a:t>
            </a:r>
            <a:r>
              <a:rPr lang="en-US" sz="2800" dirty="0" err="1">
                <a:solidFill>
                  <a:schemeClr val="bg1"/>
                </a:solidFill>
              </a:rPr>
              <a:t>quarum</a:t>
            </a:r>
            <a:r>
              <a:rPr lang="en-US" sz="2800" dirty="0">
                <a:solidFill>
                  <a:schemeClr val="bg1"/>
                </a:solidFill>
              </a:rPr>
              <a:t> </a:t>
            </a:r>
            <a:r>
              <a:rPr lang="en-US" sz="2800" dirty="0" err="1">
                <a:solidFill>
                  <a:schemeClr val="bg1"/>
                </a:solidFill>
              </a:rPr>
              <a:t>unam</a:t>
            </a:r>
            <a:r>
              <a:rPr lang="en-US" sz="2800" dirty="0">
                <a:solidFill>
                  <a:schemeClr val="bg1"/>
                </a:solidFill>
              </a:rPr>
              <a:t> </a:t>
            </a:r>
            <a:r>
              <a:rPr lang="en-US" sz="2800" dirty="0" err="1">
                <a:solidFill>
                  <a:schemeClr val="bg1"/>
                </a:solidFill>
              </a:rPr>
              <a:t>incolunt</a:t>
            </a:r>
            <a:r>
              <a:rPr lang="en-US" sz="2800" dirty="0">
                <a:solidFill>
                  <a:schemeClr val="bg1"/>
                </a:solidFill>
              </a:rPr>
              <a:t> Belgae, </a:t>
            </a:r>
            <a:r>
              <a:rPr lang="en-US" sz="2800" dirty="0" err="1">
                <a:solidFill>
                  <a:schemeClr val="bg1"/>
                </a:solidFill>
              </a:rPr>
              <a:t>aliam</a:t>
            </a:r>
            <a:r>
              <a:rPr lang="en-US" sz="2800" dirty="0">
                <a:solidFill>
                  <a:schemeClr val="bg1"/>
                </a:solidFill>
              </a:rPr>
              <a:t> </a:t>
            </a:r>
            <a:r>
              <a:rPr lang="en-US" sz="2800" dirty="0" err="1">
                <a:solidFill>
                  <a:schemeClr val="bg1"/>
                </a:solidFill>
              </a:rPr>
              <a:t>Aquitani</a:t>
            </a:r>
            <a:r>
              <a:rPr lang="en-US" sz="2800" dirty="0">
                <a:solidFill>
                  <a:schemeClr val="bg1"/>
                </a:solidFill>
              </a:rPr>
              <a:t>, </a:t>
            </a:r>
            <a:r>
              <a:rPr lang="en-US" sz="2800" dirty="0" err="1">
                <a:solidFill>
                  <a:schemeClr val="bg1"/>
                </a:solidFill>
              </a:rPr>
              <a:t>tertiam</a:t>
            </a:r>
            <a:r>
              <a:rPr lang="en-US" sz="2800" dirty="0">
                <a:solidFill>
                  <a:schemeClr val="bg1"/>
                </a:solidFill>
              </a:rPr>
              <a:t> qui </a:t>
            </a:r>
            <a:r>
              <a:rPr lang="en-US" sz="2800" dirty="0" err="1">
                <a:solidFill>
                  <a:schemeClr val="bg1"/>
                </a:solidFill>
              </a:rPr>
              <a:t>ipsorum</a:t>
            </a:r>
            <a:r>
              <a:rPr lang="en-US" sz="2800" dirty="0">
                <a:solidFill>
                  <a:schemeClr val="bg1"/>
                </a:solidFill>
              </a:rPr>
              <a:t> lingua </a:t>
            </a:r>
            <a:r>
              <a:rPr lang="en-US" sz="2800" dirty="0" err="1">
                <a:solidFill>
                  <a:schemeClr val="bg1"/>
                </a:solidFill>
              </a:rPr>
              <a:t>Celtae</a:t>
            </a:r>
            <a:r>
              <a:rPr lang="en-US" sz="2800" dirty="0">
                <a:solidFill>
                  <a:schemeClr val="bg1"/>
                </a:solidFill>
              </a:rPr>
              <a:t>, nostra Galli </a:t>
            </a:r>
            <a:r>
              <a:rPr lang="en-US" sz="2800" dirty="0" err="1">
                <a:solidFill>
                  <a:schemeClr val="bg1"/>
                </a:solidFill>
              </a:rPr>
              <a:t>appellantur</a:t>
            </a:r>
            <a:r>
              <a:rPr lang="en-US" sz="2800" dirty="0" smtClean="0">
                <a:solidFill>
                  <a:schemeClr val="bg1"/>
                </a:solidFill>
              </a:rPr>
              <a:t>.”</a:t>
            </a:r>
            <a:endParaRPr lang="en-US" sz="2800" dirty="0">
              <a:solidFill>
                <a:schemeClr val="bg1"/>
              </a:solidFill>
            </a:endParaRPr>
          </a:p>
        </p:txBody>
      </p:sp>
      <p:sp>
        <p:nvSpPr>
          <p:cNvPr id="64" name="Rectangle 63"/>
          <p:cNvSpPr/>
          <p:nvPr/>
        </p:nvSpPr>
        <p:spPr>
          <a:xfrm>
            <a:off x="6581150" y="1781887"/>
            <a:ext cx="5276005" cy="1255728"/>
          </a:xfrm>
          <a:prstGeom prst="rect">
            <a:avLst/>
          </a:prstGeom>
          <a:solidFill>
            <a:srgbClr val="445469"/>
          </a:solidFill>
        </p:spPr>
        <p:txBody>
          <a:bodyPr numCol="1">
            <a:normAutofit fontScale="92500" lnSpcReduction="20000"/>
          </a:bodyPr>
          <a:lstStyle/>
          <a:p>
            <a:pPr algn="ctr">
              <a:lnSpc>
                <a:spcPct val="90000"/>
              </a:lnSpc>
              <a:spcBef>
                <a:spcPts val="1000"/>
              </a:spcBef>
            </a:pPr>
            <a:r>
              <a:rPr lang="it-IT" sz="2800" i="1" dirty="0" smtClean="0">
                <a:solidFill>
                  <a:schemeClr val="bg1"/>
                </a:solidFill>
              </a:rPr>
              <a:t>Data </a:t>
            </a:r>
            <a:r>
              <a:rPr lang="it-IT" sz="2800" i="1" dirty="0" err="1" smtClean="0">
                <a:solidFill>
                  <a:schemeClr val="bg1"/>
                </a:solidFill>
              </a:rPr>
              <a:t>exists</a:t>
            </a:r>
            <a:r>
              <a:rPr lang="it-IT" sz="2800" i="1" dirty="0" smtClean="0">
                <a:solidFill>
                  <a:schemeClr val="bg1"/>
                </a:solidFill>
              </a:rPr>
              <a:t> </a:t>
            </a:r>
            <a:r>
              <a:rPr lang="it-IT" sz="2800" i="1" dirty="0" err="1" smtClean="0">
                <a:solidFill>
                  <a:schemeClr val="bg1"/>
                </a:solidFill>
              </a:rPr>
              <a:t>only</a:t>
            </a:r>
            <a:r>
              <a:rPr lang="it-IT" sz="2800" i="1" dirty="0" smtClean="0">
                <a:solidFill>
                  <a:schemeClr val="bg1"/>
                </a:solidFill>
              </a:rPr>
              <a:t> in </a:t>
            </a:r>
            <a:r>
              <a:rPr lang="it-IT" sz="2800" i="1" dirty="0" err="1" smtClean="0">
                <a:solidFill>
                  <a:schemeClr val="bg1"/>
                </a:solidFill>
              </a:rPr>
              <a:t>two</a:t>
            </a:r>
            <a:r>
              <a:rPr lang="it-IT" sz="2800" i="1" dirty="0" smtClean="0">
                <a:solidFill>
                  <a:schemeClr val="bg1"/>
                </a:solidFill>
              </a:rPr>
              <a:t> </a:t>
            </a:r>
            <a:r>
              <a:rPr lang="it-IT" sz="2800" i="1" dirty="0" err="1" smtClean="0">
                <a:solidFill>
                  <a:schemeClr val="bg1"/>
                </a:solidFill>
              </a:rPr>
              <a:t>form</a:t>
            </a:r>
            <a:r>
              <a:rPr lang="it-IT" sz="2800" i="1" dirty="0" smtClean="0">
                <a:solidFill>
                  <a:schemeClr val="bg1"/>
                </a:solidFill>
              </a:rPr>
              <a:t>:</a:t>
            </a:r>
          </a:p>
          <a:p>
            <a:pPr marL="514350" indent="-514350" algn="ctr">
              <a:lnSpc>
                <a:spcPct val="90000"/>
              </a:lnSpc>
              <a:spcBef>
                <a:spcPts val="1000"/>
              </a:spcBef>
              <a:buFont typeface="+mj-lt"/>
              <a:buAutoNum type="arabicPeriod"/>
            </a:pPr>
            <a:r>
              <a:rPr lang="it-IT" sz="2800" i="1" dirty="0" smtClean="0">
                <a:solidFill>
                  <a:schemeClr val="bg1"/>
                </a:solidFill>
              </a:rPr>
              <a:t>Log data</a:t>
            </a:r>
          </a:p>
          <a:p>
            <a:pPr marL="514350" indent="-514350" algn="ctr">
              <a:lnSpc>
                <a:spcPct val="90000"/>
              </a:lnSpc>
              <a:spcBef>
                <a:spcPts val="1000"/>
              </a:spcBef>
              <a:buFont typeface="+mj-lt"/>
              <a:buAutoNum type="arabicPeriod"/>
            </a:pPr>
            <a:r>
              <a:rPr lang="it-IT" sz="2800" i="1" dirty="0" err="1" smtClean="0">
                <a:solidFill>
                  <a:schemeClr val="bg1"/>
                </a:solidFill>
              </a:rPr>
              <a:t>Registry</a:t>
            </a:r>
            <a:r>
              <a:rPr lang="it-IT" sz="2800" i="1" dirty="0" smtClean="0">
                <a:solidFill>
                  <a:schemeClr val="bg1"/>
                </a:solidFill>
              </a:rPr>
              <a:t> data</a:t>
            </a:r>
          </a:p>
          <a:p>
            <a:pPr algn="ctr">
              <a:lnSpc>
                <a:spcPct val="90000"/>
              </a:lnSpc>
              <a:spcBef>
                <a:spcPts val="1000"/>
              </a:spcBef>
            </a:pPr>
            <a:endParaRPr lang="en-US" sz="2800" i="1" dirty="0">
              <a:solidFill>
                <a:schemeClr val="bg1"/>
              </a:solidFill>
            </a:endParaRPr>
          </a:p>
        </p:txBody>
      </p:sp>
      <p:sp>
        <p:nvSpPr>
          <p:cNvPr id="6" name="Isosceles Triangle 5"/>
          <p:cNvSpPr/>
          <p:nvPr/>
        </p:nvSpPr>
        <p:spPr>
          <a:xfrm rot="5400000">
            <a:off x="5720576" y="2276372"/>
            <a:ext cx="1254201" cy="197728"/>
          </a:xfrm>
          <a:prstGeom prst="triangle">
            <a:avLst/>
          </a:prstGeom>
          <a:solidFill>
            <a:srgbClr val="E96B56"/>
          </a:solid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ontent Placeholder 1">
            <a:extLst>
              <a:ext uri="{FF2B5EF4-FFF2-40B4-BE49-F238E27FC236}">
                <a16:creationId xmlns:a16="http://schemas.microsoft.com/office/drawing/2014/main" xmlns="" id="{19650CC4-B81B-4F6F-A42E-EB2B9867B16B}"/>
              </a:ext>
            </a:extLst>
          </p:cNvPr>
          <p:cNvSpPr txBox="1">
            <a:spLocks/>
          </p:cNvSpPr>
          <p:nvPr/>
        </p:nvSpPr>
        <p:spPr>
          <a:xfrm>
            <a:off x="838201" y="4328621"/>
            <a:ext cx="6043862" cy="2293036"/>
          </a:xfrm>
          <a:prstGeom prst="rect">
            <a:avLst/>
          </a:prstGeom>
        </p:spPr>
        <p:txBody>
          <a:bodyPr numCol="1">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err="1" smtClean="0">
                <a:solidFill>
                  <a:srgbClr val="445469"/>
                </a:solidFill>
              </a:rPr>
              <a:t>Incremental</a:t>
            </a:r>
            <a:r>
              <a:rPr lang="it-IT" b="1" dirty="0" smtClean="0">
                <a:solidFill>
                  <a:srgbClr val="445469"/>
                </a:solidFill>
              </a:rPr>
              <a:t> </a:t>
            </a:r>
            <a:r>
              <a:rPr lang="it-IT" b="1" dirty="0" err="1" smtClean="0">
                <a:solidFill>
                  <a:srgbClr val="445469"/>
                </a:solidFill>
              </a:rPr>
              <a:t>extraction</a:t>
            </a:r>
            <a:r>
              <a:rPr lang="it-IT" b="1" dirty="0" smtClean="0">
                <a:solidFill>
                  <a:srgbClr val="445469"/>
                </a:solidFill>
              </a:rPr>
              <a:t> </a:t>
            </a:r>
            <a:r>
              <a:rPr lang="it-IT" dirty="0" err="1" smtClean="0">
                <a:solidFill>
                  <a:srgbClr val="445469"/>
                </a:solidFill>
              </a:rPr>
              <a:t>is</a:t>
            </a:r>
            <a:r>
              <a:rPr lang="it-IT" dirty="0" smtClean="0">
                <a:solidFill>
                  <a:srgbClr val="445469"/>
                </a:solidFill>
              </a:rPr>
              <a:t> </a:t>
            </a:r>
            <a:r>
              <a:rPr lang="it-IT" dirty="0" err="1" smtClean="0">
                <a:solidFill>
                  <a:srgbClr val="445469"/>
                </a:solidFill>
              </a:rPr>
              <a:t>one</a:t>
            </a:r>
            <a:r>
              <a:rPr lang="it-IT" dirty="0" smtClean="0">
                <a:solidFill>
                  <a:srgbClr val="445469"/>
                </a:solidFill>
              </a:rPr>
              <a:t> of the </a:t>
            </a:r>
            <a:r>
              <a:rPr lang="it-IT" dirty="0" err="1" smtClean="0">
                <a:solidFill>
                  <a:srgbClr val="445469"/>
                </a:solidFill>
              </a:rPr>
              <a:t>toughest</a:t>
            </a:r>
            <a:r>
              <a:rPr lang="it-IT" dirty="0" smtClean="0">
                <a:solidFill>
                  <a:srgbClr val="445469"/>
                </a:solidFill>
              </a:rPr>
              <a:t> task for </a:t>
            </a:r>
            <a:r>
              <a:rPr lang="it-IT" dirty="0" err="1" smtClean="0">
                <a:solidFill>
                  <a:srgbClr val="445469"/>
                </a:solidFill>
              </a:rPr>
              <a:t>any</a:t>
            </a:r>
            <a:r>
              <a:rPr lang="it-IT" dirty="0" smtClean="0">
                <a:solidFill>
                  <a:srgbClr val="445469"/>
                </a:solidFill>
              </a:rPr>
              <a:t> ETL </a:t>
            </a:r>
            <a:r>
              <a:rPr lang="it-IT" dirty="0" err="1" smtClean="0">
                <a:solidFill>
                  <a:srgbClr val="445469"/>
                </a:solidFill>
              </a:rPr>
              <a:t>system</a:t>
            </a:r>
            <a:r>
              <a:rPr lang="it-IT" dirty="0" smtClean="0">
                <a:solidFill>
                  <a:srgbClr val="445469"/>
                </a:solidFill>
              </a:rPr>
              <a:t>: the </a:t>
            </a:r>
            <a:r>
              <a:rPr lang="it-IT" dirty="0" err="1" smtClean="0">
                <a:solidFill>
                  <a:srgbClr val="445469"/>
                </a:solidFill>
              </a:rPr>
              <a:t>Diff&amp;Where</a:t>
            </a:r>
            <a:r>
              <a:rPr lang="it-IT" dirty="0" smtClean="0">
                <a:solidFill>
                  <a:srgbClr val="445469"/>
                </a:solidFill>
              </a:rPr>
              <a:t> </a:t>
            </a:r>
            <a:r>
              <a:rPr lang="it-IT" dirty="0" err="1" smtClean="0">
                <a:solidFill>
                  <a:srgbClr val="445469"/>
                </a:solidFill>
              </a:rPr>
              <a:t>incremental</a:t>
            </a:r>
            <a:r>
              <a:rPr lang="it-IT" dirty="0" smtClean="0">
                <a:solidFill>
                  <a:srgbClr val="445469"/>
                </a:solidFill>
              </a:rPr>
              <a:t> pattern </a:t>
            </a:r>
            <a:r>
              <a:rPr lang="it-IT" dirty="0" err="1" smtClean="0">
                <a:solidFill>
                  <a:srgbClr val="445469"/>
                </a:solidFill>
              </a:rPr>
              <a:t>could</a:t>
            </a:r>
            <a:r>
              <a:rPr lang="it-IT" dirty="0" smtClean="0">
                <a:solidFill>
                  <a:srgbClr val="445469"/>
                </a:solidFill>
              </a:rPr>
              <a:t> be </a:t>
            </a:r>
            <a:r>
              <a:rPr lang="it-IT" dirty="0" err="1" smtClean="0">
                <a:solidFill>
                  <a:srgbClr val="445469"/>
                </a:solidFill>
              </a:rPr>
              <a:t>used</a:t>
            </a:r>
            <a:r>
              <a:rPr lang="it-IT" dirty="0" smtClean="0">
                <a:solidFill>
                  <a:srgbClr val="445469"/>
                </a:solidFill>
              </a:rPr>
              <a:t> to solve </a:t>
            </a:r>
            <a:r>
              <a:rPr lang="it-IT" dirty="0" err="1" smtClean="0">
                <a:solidFill>
                  <a:srgbClr val="445469"/>
                </a:solidFill>
              </a:rPr>
              <a:t>this</a:t>
            </a:r>
            <a:r>
              <a:rPr lang="it-IT" dirty="0" smtClean="0">
                <a:solidFill>
                  <a:srgbClr val="445469"/>
                </a:solidFill>
              </a:rPr>
              <a:t> </a:t>
            </a:r>
            <a:r>
              <a:rPr lang="it-IT" dirty="0" err="1" smtClean="0">
                <a:solidFill>
                  <a:srgbClr val="445469"/>
                </a:solidFill>
              </a:rPr>
              <a:t>challenge</a:t>
            </a:r>
            <a:endParaRPr lang="en-US" dirty="0" smtClean="0">
              <a:solidFill>
                <a:srgbClr val="445469"/>
              </a:solidFill>
            </a:endParaRPr>
          </a:p>
          <a:p>
            <a:r>
              <a:rPr lang="en-US" dirty="0" smtClean="0">
                <a:solidFill>
                  <a:srgbClr val="445469"/>
                </a:solidFill>
              </a:rPr>
              <a:t>Data can be found only in two shapes:</a:t>
            </a:r>
          </a:p>
          <a:p>
            <a:pPr lvl="1"/>
            <a:r>
              <a:rPr lang="it-IT" b="1" dirty="0" smtClean="0">
                <a:solidFill>
                  <a:srgbClr val="445469"/>
                </a:solidFill>
              </a:rPr>
              <a:t>Log</a:t>
            </a:r>
            <a:r>
              <a:rPr lang="it-IT" dirty="0" smtClean="0">
                <a:solidFill>
                  <a:srgbClr val="445469"/>
                </a:solidFill>
              </a:rPr>
              <a:t>: </a:t>
            </a:r>
            <a:r>
              <a:rPr lang="it-IT" dirty="0" err="1" smtClean="0">
                <a:solidFill>
                  <a:srgbClr val="445469"/>
                </a:solidFill>
              </a:rPr>
              <a:t>any</a:t>
            </a:r>
            <a:r>
              <a:rPr lang="it-IT" dirty="0" smtClean="0">
                <a:solidFill>
                  <a:srgbClr val="445469"/>
                </a:solidFill>
              </a:rPr>
              <a:t> </a:t>
            </a:r>
            <a:r>
              <a:rPr lang="it-IT" dirty="0" err="1" smtClean="0">
                <a:solidFill>
                  <a:srgbClr val="445469"/>
                </a:solidFill>
              </a:rPr>
              <a:t>kind</a:t>
            </a:r>
            <a:r>
              <a:rPr lang="it-IT" dirty="0" smtClean="0">
                <a:solidFill>
                  <a:srgbClr val="445469"/>
                </a:solidFill>
              </a:rPr>
              <a:t> of data </a:t>
            </a:r>
            <a:r>
              <a:rPr lang="it-IT" dirty="0" err="1" smtClean="0">
                <a:solidFill>
                  <a:srgbClr val="445469"/>
                </a:solidFill>
              </a:rPr>
              <a:t>where</a:t>
            </a:r>
            <a:r>
              <a:rPr lang="it-IT" dirty="0" smtClean="0">
                <a:solidFill>
                  <a:srgbClr val="445469"/>
                </a:solidFill>
              </a:rPr>
              <a:t> </a:t>
            </a:r>
            <a:r>
              <a:rPr lang="it-IT" dirty="0" err="1" smtClean="0">
                <a:solidFill>
                  <a:srgbClr val="445469"/>
                </a:solidFill>
              </a:rPr>
              <a:t>there</a:t>
            </a:r>
            <a:r>
              <a:rPr lang="it-IT" dirty="0" smtClean="0">
                <a:solidFill>
                  <a:srgbClr val="445469"/>
                </a:solidFill>
              </a:rPr>
              <a:t> </a:t>
            </a:r>
            <a:r>
              <a:rPr lang="it-IT" dirty="0" err="1" smtClean="0">
                <a:solidFill>
                  <a:srgbClr val="445469"/>
                </a:solidFill>
              </a:rPr>
              <a:t>is</a:t>
            </a:r>
            <a:r>
              <a:rPr lang="it-IT" dirty="0" smtClean="0">
                <a:solidFill>
                  <a:srgbClr val="445469"/>
                </a:solidFill>
              </a:rPr>
              <a:t> the idea of </a:t>
            </a:r>
            <a:r>
              <a:rPr lang="it-IT" dirty="0" err="1" smtClean="0">
                <a:solidFill>
                  <a:srgbClr val="E96B56"/>
                </a:solidFill>
              </a:rPr>
              <a:t>chrono-sequence</a:t>
            </a:r>
            <a:endParaRPr lang="it-IT" dirty="0" smtClean="0">
              <a:solidFill>
                <a:srgbClr val="E96B56"/>
              </a:solidFill>
            </a:endParaRPr>
          </a:p>
          <a:p>
            <a:pPr lvl="1"/>
            <a:r>
              <a:rPr lang="it-IT" b="1" dirty="0" err="1" smtClean="0">
                <a:solidFill>
                  <a:srgbClr val="445469"/>
                </a:solidFill>
              </a:rPr>
              <a:t>Registry</a:t>
            </a:r>
            <a:r>
              <a:rPr lang="it-IT" dirty="0" smtClean="0">
                <a:solidFill>
                  <a:srgbClr val="445469"/>
                </a:solidFill>
              </a:rPr>
              <a:t>: </a:t>
            </a:r>
            <a:r>
              <a:rPr lang="it-IT" dirty="0" err="1" smtClean="0">
                <a:solidFill>
                  <a:srgbClr val="445469"/>
                </a:solidFill>
              </a:rPr>
              <a:t>any</a:t>
            </a:r>
            <a:r>
              <a:rPr lang="it-IT" dirty="0" smtClean="0">
                <a:solidFill>
                  <a:srgbClr val="445469"/>
                </a:solidFill>
              </a:rPr>
              <a:t> </a:t>
            </a:r>
            <a:r>
              <a:rPr lang="it-IT" dirty="0" err="1" smtClean="0">
                <a:solidFill>
                  <a:srgbClr val="445469"/>
                </a:solidFill>
              </a:rPr>
              <a:t>kind</a:t>
            </a:r>
            <a:r>
              <a:rPr lang="it-IT" dirty="0" smtClean="0">
                <a:solidFill>
                  <a:srgbClr val="445469"/>
                </a:solidFill>
              </a:rPr>
              <a:t> of data </a:t>
            </a:r>
            <a:r>
              <a:rPr lang="it-IT" dirty="0" err="1" smtClean="0">
                <a:solidFill>
                  <a:srgbClr val="445469"/>
                </a:solidFill>
              </a:rPr>
              <a:t>where</a:t>
            </a:r>
            <a:r>
              <a:rPr lang="it-IT" dirty="0" smtClean="0">
                <a:solidFill>
                  <a:srgbClr val="445469"/>
                </a:solidFill>
              </a:rPr>
              <a:t> </a:t>
            </a:r>
            <a:r>
              <a:rPr lang="it-IT" dirty="0" err="1" smtClean="0">
                <a:solidFill>
                  <a:srgbClr val="445469"/>
                </a:solidFill>
              </a:rPr>
              <a:t>there</a:t>
            </a:r>
            <a:r>
              <a:rPr lang="it-IT" dirty="0" smtClean="0">
                <a:solidFill>
                  <a:srgbClr val="445469"/>
                </a:solidFill>
              </a:rPr>
              <a:t> </a:t>
            </a:r>
            <a:r>
              <a:rPr lang="it-IT" dirty="0" err="1" smtClean="0">
                <a:solidFill>
                  <a:srgbClr val="445469"/>
                </a:solidFill>
              </a:rPr>
              <a:t>isn’t</a:t>
            </a:r>
            <a:r>
              <a:rPr lang="it-IT" dirty="0" smtClean="0">
                <a:solidFill>
                  <a:srgbClr val="445469"/>
                </a:solidFill>
              </a:rPr>
              <a:t> the idea of </a:t>
            </a:r>
            <a:r>
              <a:rPr lang="it-IT" dirty="0" err="1" smtClean="0">
                <a:solidFill>
                  <a:srgbClr val="445469"/>
                </a:solidFill>
              </a:rPr>
              <a:t>chrono-sequence</a:t>
            </a:r>
            <a:endParaRPr lang="it-IT" dirty="0" smtClean="0">
              <a:solidFill>
                <a:srgbClr val="445469"/>
              </a:solidFill>
            </a:endParaRPr>
          </a:p>
          <a:p>
            <a:endParaRPr lang="en-US" dirty="0">
              <a:solidFill>
                <a:srgbClr val="445469"/>
              </a:solidFill>
            </a:endParaRPr>
          </a:p>
          <a:p>
            <a:endParaRPr lang="en-US" dirty="0">
              <a:solidFill>
                <a:srgbClr val="445469"/>
              </a:solidFill>
            </a:endParaRPr>
          </a:p>
        </p:txBody>
      </p:sp>
      <p:sp>
        <p:nvSpPr>
          <p:cNvPr id="68" name="Rectangle 67">
            <a:extLst>
              <a:ext uri="{FF2B5EF4-FFF2-40B4-BE49-F238E27FC236}">
                <a16:creationId xmlns:a16="http://schemas.microsoft.com/office/drawing/2014/main" xmlns="" id="{62E1F663-75E6-4B28-8F1D-03A771E6DB1A}"/>
              </a:ext>
            </a:extLst>
          </p:cNvPr>
          <p:cNvSpPr/>
          <p:nvPr/>
        </p:nvSpPr>
        <p:spPr>
          <a:xfrm>
            <a:off x="6882063" y="4320029"/>
            <a:ext cx="5238892" cy="2300511"/>
          </a:xfrm>
          <a:prstGeom prst="rect">
            <a:avLst/>
          </a:prstGeom>
        </p:spPr>
        <p:txBody>
          <a:bodyPr numCol="1">
            <a:normAutofit fontScale="70000" lnSpcReduction="20000"/>
          </a:bodyPr>
          <a:lstStyle/>
          <a:p>
            <a:pPr>
              <a:lnSpc>
                <a:spcPct val="90000"/>
              </a:lnSpc>
              <a:spcBef>
                <a:spcPts val="1000"/>
              </a:spcBef>
            </a:pPr>
            <a:r>
              <a:rPr lang="en-US" sz="2800" dirty="0">
                <a:solidFill>
                  <a:srgbClr val="445469"/>
                </a:solidFill>
                <a:latin typeface="Arial" panose="020B0604020202020204" pitchFamily="34" charset="0"/>
                <a:cs typeface="Arial" panose="020B0604020202020204" pitchFamily="34" charset="0"/>
              </a:rPr>
              <a:t>The </a:t>
            </a:r>
            <a:r>
              <a:rPr lang="en-US" sz="2800" dirty="0" err="1">
                <a:solidFill>
                  <a:srgbClr val="445469"/>
                </a:solidFill>
                <a:latin typeface="Arial" panose="020B0604020202020204" pitchFamily="34" charset="0"/>
                <a:cs typeface="Arial" panose="020B0604020202020204" pitchFamily="34" charset="0"/>
              </a:rPr>
              <a:t>Diff&amp;Where</a:t>
            </a:r>
            <a:r>
              <a:rPr lang="en-US" sz="2800" dirty="0">
                <a:solidFill>
                  <a:srgbClr val="445469"/>
                </a:solidFill>
                <a:latin typeface="Arial" panose="020B0604020202020204" pitchFamily="34" charset="0"/>
                <a:cs typeface="Arial" panose="020B0604020202020204" pitchFamily="34" charset="0"/>
              </a:rPr>
              <a:t> </a:t>
            </a:r>
            <a:r>
              <a:rPr lang="en-US" sz="2800" dirty="0" smtClean="0">
                <a:solidFill>
                  <a:srgbClr val="445469"/>
                </a:solidFill>
                <a:latin typeface="Arial" panose="020B0604020202020204" pitchFamily="34" charset="0"/>
                <a:cs typeface="Arial" panose="020B0604020202020204" pitchFamily="34" charset="0"/>
              </a:rPr>
              <a:t>incremental </a:t>
            </a:r>
            <a:r>
              <a:rPr lang="en-US" sz="2800" dirty="0">
                <a:solidFill>
                  <a:srgbClr val="445469"/>
                </a:solidFill>
                <a:latin typeface="Arial" panose="020B0604020202020204" pitchFamily="34" charset="0"/>
                <a:cs typeface="Arial" panose="020B0604020202020204" pitchFamily="34" charset="0"/>
              </a:rPr>
              <a:t>pattern is based on:</a:t>
            </a:r>
          </a:p>
          <a:p>
            <a:pPr marL="342900" indent="-342900">
              <a:lnSpc>
                <a:spcPct val="90000"/>
              </a:lnSpc>
              <a:spcBef>
                <a:spcPts val="1000"/>
              </a:spcBef>
              <a:buFont typeface="Arial" panose="020B0604020202020204" pitchFamily="34" charset="0"/>
              <a:buChar char="•"/>
            </a:pPr>
            <a:r>
              <a:rPr lang="en-US" sz="2800" dirty="0" smtClean="0">
                <a:solidFill>
                  <a:srgbClr val="445469"/>
                </a:solidFill>
                <a:latin typeface="Arial" panose="020B0604020202020204" pitchFamily="34" charset="0"/>
                <a:cs typeface="Arial" panose="020B0604020202020204" pitchFamily="34" charset="0"/>
              </a:rPr>
              <a:t>A “</a:t>
            </a:r>
            <a:r>
              <a:rPr lang="en-US" sz="2800" b="1" dirty="0" smtClean="0">
                <a:solidFill>
                  <a:srgbClr val="445469"/>
                </a:solidFill>
                <a:latin typeface="Arial" panose="020B0604020202020204" pitchFamily="34" charset="0"/>
                <a:cs typeface="Arial" panose="020B0604020202020204" pitchFamily="34" charset="0"/>
              </a:rPr>
              <a:t>where-like</a:t>
            </a:r>
            <a:r>
              <a:rPr lang="en-US" sz="2800" dirty="0" smtClean="0">
                <a:solidFill>
                  <a:srgbClr val="445469"/>
                </a:solidFill>
                <a:latin typeface="Arial" panose="020B0604020202020204" pitchFamily="34" charset="0"/>
                <a:cs typeface="Arial" panose="020B0604020202020204" pitchFamily="34" charset="0"/>
              </a:rPr>
              <a:t>” strategy to deal with log-like sources</a:t>
            </a:r>
          </a:p>
          <a:p>
            <a:pPr marL="342900" indent="-342900">
              <a:lnSpc>
                <a:spcPct val="90000"/>
              </a:lnSpc>
              <a:spcBef>
                <a:spcPts val="1000"/>
              </a:spcBef>
              <a:buFont typeface="Arial" panose="020B0604020202020204" pitchFamily="34" charset="0"/>
              <a:buChar char="•"/>
            </a:pPr>
            <a:r>
              <a:rPr lang="it-IT" sz="2800" dirty="0" smtClean="0">
                <a:solidFill>
                  <a:srgbClr val="445469"/>
                </a:solidFill>
                <a:latin typeface="Arial" panose="020B0604020202020204" pitchFamily="34" charset="0"/>
                <a:cs typeface="Arial" panose="020B0604020202020204" pitchFamily="34" charset="0"/>
              </a:rPr>
              <a:t>A </a:t>
            </a:r>
            <a:r>
              <a:rPr lang="en-US" sz="2400" dirty="0" smtClean="0">
                <a:solidFill>
                  <a:srgbClr val="445469"/>
                </a:solidFill>
                <a:latin typeface="Arial" panose="020B0604020202020204" pitchFamily="34" charset="0"/>
                <a:cs typeface="Arial" panose="020B0604020202020204" pitchFamily="34" charset="0"/>
              </a:rPr>
              <a:t>“</a:t>
            </a:r>
            <a:r>
              <a:rPr lang="en-US" sz="2800" b="1" dirty="0" smtClean="0">
                <a:solidFill>
                  <a:srgbClr val="445469"/>
                </a:solidFill>
                <a:latin typeface="Arial" panose="020B0604020202020204" pitchFamily="34" charset="0"/>
                <a:cs typeface="Arial" panose="020B0604020202020204" pitchFamily="34" charset="0"/>
              </a:rPr>
              <a:t>diff-like</a:t>
            </a:r>
            <a:r>
              <a:rPr lang="en-US" sz="2400" dirty="0">
                <a:solidFill>
                  <a:srgbClr val="445469"/>
                </a:solidFill>
                <a:latin typeface="Arial" panose="020B0604020202020204" pitchFamily="34" charset="0"/>
                <a:cs typeface="Arial" panose="020B0604020202020204" pitchFamily="34" charset="0"/>
              </a:rPr>
              <a:t>” </a:t>
            </a:r>
            <a:r>
              <a:rPr lang="en-US" sz="2800" dirty="0" smtClean="0">
                <a:solidFill>
                  <a:srgbClr val="445469"/>
                </a:solidFill>
                <a:latin typeface="Arial" panose="020B0604020202020204" pitchFamily="34" charset="0"/>
                <a:cs typeface="Arial" panose="020B0604020202020204" pitchFamily="34" charset="0"/>
              </a:rPr>
              <a:t>strategy to deal with registry-like sources</a:t>
            </a:r>
          </a:p>
          <a:p>
            <a:pPr>
              <a:lnSpc>
                <a:spcPct val="90000"/>
              </a:lnSpc>
              <a:spcBef>
                <a:spcPts val="1000"/>
              </a:spcBef>
            </a:pPr>
            <a:r>
              <a:rPr lang="it-IT" sz="2800" dirty="0" err="1" smtClean="0">
                <a:solidFill>
                  <a:srgbClr val="445469"/>
                </a:solidFill>
                <a:latin typeface="Arial" panose="020B0604020202020204" pitchFamily="34" charset="0"/>
                <a:cs typeface="Arial" panose="020B0604020202020204" pitchFamily="34" charset="0"/>
              </a:rPr>
              <a:t>This</a:t>
            </a:r>
            <a:r>
              <a:rPr lang="it-IT" sz="2800" dirty="0" smtClean="0">
                <a:solidFill>
                  <a:srgbClr val="445469"/>
                </a:solidFill>
                <a:latin typeface="Arial" panose="020B0604020202020204" pitchFamily="34" charset="0"/>
                <a:cs typeface="Arial" panose="020B0604020202020204" pitchFamily="34" charset="0"/>
              </a:rPr>
              <a:t> way </a:t>
            </a:r>
            <a:r>
              <a:rPr lang="it-IT" sz="2800" dirty="0" err="1" smtClean="0">
                <a:solidFill>
                  <a:srgbClr val="445469"/>
                </a:solidFill>
                <a:latin typeface="Arial" panose="020B0604020202020204" pitchFamily="34" charset="0"/>
                <a:cs typeface="Arial" panose="020B0604020202020204" pitchFamily="34" charset="0"/>
              </a:rPr>
              <a:t>all</a:t>
            </a:r>
            <a:r>
              <a:rPr lang="it-IT" sz="2800" dirty="0" smtClean="0">
                <a:solidFill>
                  <a:srgbClr val="445469"/>
                </a:solidFill>
                <a:latin typeface="Arial" panose="020B0604020202020204" pitchFamily="34" charset="0"/>
                <a:cs typeface="Arial" panose="020B0604020202020204" pitchFamily="34" charset="0"/>
              </a:rPr>
              <a:t> the </a:t>
            </a:r>
            <a:r>
              <a:rPr lang="it-IT" sz="2800" dirty="0" err="1" smtClean="0">
                <a:solidFill>
                  <a:srgbClr val="445469"/>
                </a:solidFill>
                <a:latin typeface="Arial" panose="020B0604020202020204" pitchFamily="34" charset="0"/>
                <a:cs typeface="Arial" panose="020B0604020202020204" pitchFamily="34" charset="0"/>
              </a:rPr>
              <a:t>traditional</a:t>
            </a:r>
            <a:r>
              <a:rPr lang="it-IT" sz="2800" dirty="0" smtClean="0">
                <a:solidFill>
                  <a:srgbClr val="445469"/>
                </a:solidFill>
                <a:latin typeface="Arial" panose="020B0604020202020204" pitchFamily="34" charset="0"/>
                <a:cs typeface="Arial" panose="020B0604020202020204" pitchFamily="34" charset="0"/>
              </a:rPr>
              <a:t> pattern </a:t>
            </a:r>
            <a:r>
              <a:rPr lang="it-IT" sz="2800" dirty="0" err="1" smtClean="0">
                <a:solidFill>
                  <a:srgbClr val="445469"/>
                </a:solidFill>
                <a:latin typeface="Arial" panose="020B0604020202020204" pitchFamily="34" charset="0"/>
                <a:cs typeface="Arial" panose="020B0604020202020204" pitchFamily="34" charset="0"/>
              </a:rPr>
              <a:t>problems</a:t>
            </a:r>
            <a:r>
              <a:rPr lang="it-IT" sz="2800" dirty="0" smtClean="0">
                <a:solidFill>
                  <a:srgbClr val="445469"/>
                </a:solidFill>
                <a:latin typeface="Arial" panose="020B0604020202020204" pitchFamily="34" charset="0"/>
                <a:cs typeface="Arial" panose="020B0604020202020204" pitchFamily="34" charset="0"/>
              </a:rPr>
              <a:t> are </a:t>
            </a:r>
            <a:r>
              <a:rPr lang="it-IT" sz="2800" dirty="0" err="1" smtClean="0">
                <a:solidFill>
                  <a:srgbClr val="445469"/>
                </a:solidFill>
                <a:latin typeface="Arial" panose="020B0604020202020204" pitchFamily="34" charset="0"/>
                <a:cs typeface="Arial" panose="020B0604020202020204" pitchFamily="34" charset="0"/>
              </a:rPr>
              <a:t>easily</a:t>
            </a:r>
            <a:r>
              <a:rPr lang="it-IT" sz="2800" dirty="0" smtClean="0">
                <a:solidFill>
                  <a:srgbClr val="445469"/>
                </a:solidFill>
                <a:latin typeface="Arial" panose="020B0604020202020204" pitchFamily="34" charset="0"/>
                <a:cs typeface="Arial" panose="020B0604020202020204" pitchFamily="34" charset="0"/>
              </a:rPr>
              <a:t> </a:t>
            </a:r>
            <a:r>
              <a:rPr lang="it-IT" sz="2800" dirty="0" err="1" smtClean="0">
                <a:solidFill>
                  <a:srgbClr val="445469"/>
                </a:solidFill>
                <a:latin typeface="Arial" panose="020B0604020202020204" pitchFamily="34" charset="0"/>
                <a:cs typeface="Arial" panose="020B0604020202020204" pitchFamily="34" charset="0"/>
              </a:rPr>
              <a:t>solved</a:t>
            </a:r>
            <a:endParaRPr lang="it-IT" sz="2800" dirty="0">
              <a:solidFill>
                <a:srgbClr val="4454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57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 grpId="0" animBg="1"/>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06400829-EB38-4C69-B9F0-638A6EA5C11F}"/>
              </a:ext>
            </a:extLst>
          </p:cNvPr>
          <p:cNvSpPr>
            <a:spLocks noGrp="1"/>
          </p:cNvSpPr>
          <p:nvPr>
            <p:ph type="body" sz="quarter" idx="10"/>
          </p:nvPr>
        </p:nvSpPr>
        <p:spPr/>
        <p:txBody>
          <a:bodyPr/>
          <a:lstStyle/>
          <a:p>
            <a:r>
              <a:rPr lang="en-US" dirty="0"/>
              <a:t> Design Patterns are </a:t>
            </a:r>
            <a:r>
              <a:rPr lang="en-US" b="1" dirty="0">
                <a:solidFill>
                  <a:srgbClr val="E96B56"/>
                </a:solidFill>
              </a:rPr>
              <a:t>formalized best practices</a:t>
            </a:r>
            <a:r>
              <a:rPr lang="en-US" dirty="0">
                <a:solidFill>
                  <a:srgbClr val="E96B56"/>
                </a:solidFill>
              </a:rPr>
              <a:t> </a:t>
            </a:r>
          </a:p>
          <a:p>
            <a:r>
              <a:rPr lang="en-US" dirty="0"/>
              <a:t>found to solve common problems </a:t>
            </a:r>
          </a:p>
        </p:txBody>
      </p:sp>
    </p:spTree>
    <p:extLst>
      <p:ext uri="{BB962C8B-B14F-4D97-AF65-F5344CB8AC3E}">
        <p14:creationId xmlns:p14="http://schemas.microsoft.com/office/powerpoint/2010/main" val="54534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buNone/>
            </a:pPr>
            <a:r>
              <a:rPr lang="it-IT" dirty="0" err="1" smtClean="0"/>
              <a:t>Why</a:t>
            </a:r>
            <a:r>
              <a:rPr lang="it-IT" dirty="0" smtClean="0"/>
              <a:t> </a:t>
            </a:r>
            <a:r>
              <a:rPr lang="it-IT" dirty="0" err="1" smtClean="0"/>
              <a:t>a</a:t>
            </a:r>
            <a:r>
              <a:rPr lang="it-IT" dirty="0" err="1" smtClean="0">
                <a:latin typeface="Arial" panose="020B0604020202020204" pitchFamily="34" charset="0"/>
                <a:cs typeface="Arial" panose="020B0604020202020204" pitchFamily="34" charset="0"/>
              </a:rPr>
              <a:t>ll</a:t>
            </a:r>
            <a:r>
              <a:rPr lang="it-IT" dirty="0" smtClean="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the </a:t>
            </a:r>
            <a:r>
              <a:rPr lang="it-IT" dirty="0" err="1">
                <a:latin typeface="Arial" panose="020B0604020202020204" pitchFamily="34" charset="0"/>
                <a:cs typeface="Arial" panose="020B0604020202020204" pitchFamily="34" charset="0"/>
              </a:rPr>
              <a:t>traditional</a:t>
            </a:r>
            <a:r>
              <a:rPr lang="it-IT" dirty="0">
                <a:latin typeface="Arial" panose="020B0604020202020204" pitchFamily="34" charset="0"/>
                <a:cs typeface="Arial" panose="020B0604020202020204" pitchFamily="34" charset="0"/>
              </a:rPr>
              <a:t> pattern </a:t>
            </a:r>
            <a:r>
              <a:rPr lang="it-IT" dirty="0" err="1">
                <a:latin typeface="Arial" panose="020B0604020202020204" pitchFamily="34" charset="0"/>
                <a:cs typeface="Arial" panose="020B0604020202020204" pitchFamily="34" charset="0"/>
              </a:rPr>
              <a:t>problems</a:t>
            </a:r>
            <a:r>
              <a:rPr lang="it-IT" dirty="0">
                <a:latin typeface="Arial" panose="020B0604020202020204" pitchFamily="34" charset="0"/>
                <a:cs typeface="Arial" panose="020B0604020202020204" pitchFamily="34" charset="0"/>
              </a:rPr>
              <a:t> </a:t>
            </a:r>
            <a:r>
              <a:rPr lang="it-IT" dirty="0" smtClean="0">
                <a:latin typeface="Arial" panose="020B0604020202020204" pitchFamily="34" charset="0"/>
                <a:cs typeface="Arial" panose="020B0604020202020204" pitchFamily="34" charset="0"/>
              </a:rPr>
              <a:t>can be </a:t>
            </a:r>
            <a:r>
              <a:rPr lang="it-IT" dirty="0" err="1" smtClean="0">
                <a:latin typeface="Arial" panose="020B0604020202020204" pitchFamily="34" charset="0"/>
                <a:cs typeface="Arial" panose="020B0604020202020204" pitchFamily="34" charset="0"/>
              </a:rPr>
              <a:t>exceeded</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using</a:t>
            </a:r>
            <a:r>
              <a:rPr lang="it-IT" dirty="0" smtClean="0">
                <a:latin typeface="Arial" panose="020B0604020202020204" pitchFamily="34" charset="0"/>
                <a:cs typeface="Arial" panose="020B0604020202020204" pitchFamily="34" charset="0"/>
              </a:rPr>
              <a:t> the </a:t>
            </a:r>
            <a:r>
              <a:rPr lang="it-IT" dirty="0" err="1" smtClean="0">
                <a:latin typeface="Arial" panose="020B0604020202020204" pitchFamily="34" charset="0"/>
                <a:cs typeface="Arial" panose="020B0604020202020204" pitchFamily="34" charset="0"/>
              </a:rPr>
              <a:t>Diff&amp;Where</a:t>
            </a:r>
            <a:r>
              <a:rPr lang="it-IT" dirty="0" smtClean="0">
                <a:latin typeface="Arial" panose="020B0604020202020204" pitchFamily="34" charset="0"/>
                <a:cs typeface="Arial" panose="020B0604020202020204" pitchFamily="34" charset="0"/>
              </a:rPr>
              <a:t> pattern?</a:t>
            </a:r>
            <a:endParaRPr lang="it-IT" dirty="0">
              <a:latin typeface="Arial" panose="020B0604020202020204" pitchFamily="34" charset="0"/>
              <a:cs typeface="Arial" panose="020B0604020202020204" pitchFamily="34" charset="0"/>
            </a:endParaRPr>
          </a:p>
          <a:p>
            <a:pPr marL="0" indent="0">
              <a:buNone/>
            </a:pPr>
            <a:endParaRPr lang="en-US" dirty="0"/>
          </a:p>
        </p:txBody>
      </p:sp>
      <p:sp>
        <p:nvSpPr>
          <p:cNvPr id="4" name="Text Placeholder 3"/>
          <p:cNvSpPr>
            <a:spLocks noGrp="1"/>
          </p:cNvSpPr>
          <p:nvPr>
            <p:ph type="body" sz="quarter" idx="11"/>
          </p:nvPr>
        </p:nvSpPr>
        <p:spPr/>
        <p:txBody>
          <a:bodyPr/>
          <a:lstStyle/>
          <a:p>
            <a:pPr marL="0" indent="0">
              <a:buNone/>
            </a:pPr>
            <a:r>
              <a:rPr lang="it-IT" dirty="0" err="1" smtClean="0"/>
              <a:t>Exercise</a:t>
            </a:r>
            <a:r>
              <a:rPr lang="it-IT" dirty="0" smtClean="0"/>
              <a:t> 0</a:t>
            </a:r>
            <a:endParaRPr lang="en-US" dirty="0"/>
          </a:p>
        </p:txBody>
      </p:sp>
    </p:spTree>
    <p:extLst>
      <p:ext uri="{BB962C8B-B14F-4D97-AF65-F5344CB8AC3E}">
        <p14:creationId xmlns:p14="http://schemas.microsoft.com/office/powerpoint/2010/main" val="1828593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it-IT" dirty="0" smtClean="0"/>
              <a:t>A e-commerce manager </a:t>
            </a:r>
            <a:r>
              <a:rPr lang="it-IT" dirty="0" err="1" smtClean="0"/>
              <a:t>would</a:t>
            </a:r>
            <a:r>
              <a:rPr lang="it-IT" dirty="0" smtClean="0"/>
              <a:t> </a:t>
            </a:r>
            <a:r>
              <a:rPr lang="it-IT" dirty="0" err="1" smtClean="0"/>
              <a:t>like</a:t>
            </a:r>
            <a:r>
              <a:rPr lang="it-IT" dirty="0" smtClean="0"/>
              <a:t> to </a:t>
            </a:r>
            <a:r>
              <a:rPr lang="it-IT" dirty="0" err="1" smtClean="0"/>
              <a:t>apply</a:t>
            </a:r>
            <a:r>
              <a:rPr lang="it-IT" dirty="0" smtClean="0"/>
              <a:t> </a:t>
            </a:r>
            <a:r>
              <a:rPr lang="it-IT" dirty="0" err="1" smtClean="0"/>
              <a:t>every</a:t>
            </a:r>
            <a:r>
              <a:rPr lang="it-IT" dirty="0" smtClean="0"/>
              <a:t> 15 minutes a </a:t>
            </a:r>
            <a:r>
              <a:rPr lang="it-IT" dirty="0" err="1" smtClean="0"/>
              <a:t>prediction</a:t>
            </a:r>
            <a:r>
              <a:rPr lang="it-IT" dirty="0" smtClean="0"/>
              <a:t> model  to </a:t>
            </a:r>
            <a:r>
              <a:rPr lang="it-IT" dirty="0" err="1" smtClean="0"/>
              <a:t>predict</a:t>
            </a:r>
            <a:r>
              <a:rPr lang="it-IT" dirty="0" smtClean="0"/>
              <a:t> </a:t>
            </a:r>
            <a:r>
              <a:rPr lang="it-IT" dirty="0" err="1" smtClean="0"/>
              <a:t>if</a:t>
            </a:r>
            <a:r>
              <a:rPr lang="it-IT" dirty="0" smtClean="0"/>
              <a:t> the </a:t>
            </a:r>
            <a:r>
              <a:rPr lang="it-IT" dirty="0" err="1" smtClean="0"/>
              <a:t>warehouse</a:t>
            </a:r>
            <a:r>
              <a:rPr lang="it-IT" dirty="0" smtClean="0"/>
              <a:t> </a:t>
            </a:r>
            <a:r>
              <a:rPr lang="it-IT" dirty="0" err="1" smtClean="0"/>
              <a:t>is</a:t>
            </a:r>
            <a:r>
              <a:rPr lang="it-IT" dirty="0" smtClean="0"/>
              <a:t> </a:t>
            </a:r>
            <a:r>
              <a:rPr lang="it-IT" dirty="0" err="1" smtClean="0"/>
              <a:t>going</a:t>
            </a:r>
            <a:r>
              <a:rPr lang="it-IT" dirty="0" smtClean="0"/>
              <a:t> to </a:t>
            </a:r>
            <a:r>
              <a:rPr lang="it-IT" dirty="0" err="1" smtClean="0"/>
              <a:t>run</a:t>
            </a:r>
            <a:r>
              <a:rPr lang="it-IT" dirty="0" smtClean="0"/>
              <a:t> out of </a:t>
            </a:r>
            <a:r>
              <a:rPr lang="it-IT" dirty="0" err="1" smtClean="0"/>
              <a:t>product</a:t>
            </a:r>
            <a:r>
              <a:rPr lang="it-IT" dirty="0" smtClean="0"/>
              <a:t> for </a:t>
            </a:r>
            <a:r>
              <a:rPr lang="it-IT" dirty="0" err="1" smtClean="0"/>
              <a:t>any</a:t>
            </a:r>
            <a:r>
              <a:rPr lang="it-IT" dirty="0"/>
              <a:t> </a:t>
            </a:r>
            <a:r>
              <a:rPr lang="it-IT" dirty="0" err="1" smtClean="0"/>
              <a:t>available</a:t>
            </a:r>
            <a:r>
              <a:rPr lang="it-IT" dirty="0" smtClean="0"/>
              <a:t> </a:t>
            </a:r>
            <a:r>
              <a:rPr lang="it-IT" dirty="0" err="1" smtClean="0"/>
              <a:t>ItemID</a:t>
            </a:r>
            <a:r>
              <a:rPr lang="it-IT" dirty="0" smtClean="0"/>
              <a:t>. </a:t>
            </a:r>
            <a:r>
              <a:rPr lang="it-IT" dirty="0" err="1" smtClean="0"/>
              <a:t>This</a:t>
            </a:r>
            <a:r>
              <a:rPr lang="it-IT" dirty="0" smtClean="0"/>
              <a:t> model </a:t>
            </a:r>
            <a:r>
              <a:rPr lang="it-IT" dirty="0" err="1" smtClean="0"/>
              <a:t>uses</a:t>
            </a:r>
            <a:r>
              <a:rPr lang="it-IT" dirty="0" smtClean="0"/>
              <a:t> the </a:t>
            </a:r>
            <a:r>
              <a:rPr lang="it-IT" dirty="0" err="1" smtClean="0"/>
              <a:t>result</a:t>
            </a:r>
            <a:r>
              <a:rPr lang="it-IT" dirty="0" smtClean="0"/>
              <a:t> of a </a:t>
            </a:r>
            <a:r>
              <a:rPr lang="it-IT" dirty="0" err="1" smtClean="0"/>
              <a:t>second</a:t>
            </a:r>
            <a:r>
              <a:rPr lang="it-IT" dirty="0" smtClean="0"/>
              <a:t> model, </a:t>
            </a:r>
            <a:r>
              <a:rPr lang="it-IT" dirty="0" err="1" smtClean="0"/>
              <a:t>which</a:t>
            </a:r>
            <a:r>
              <a:rPr lang="it-IT" dirty="0" smtClean="0"/>
              <a:t> </a:t>
            </a:r>
            <a:r>
              <a:rPr lang="it-IT" dirty="0" err="1" smtClean="0"/>
              <a:t>is</a:t>
            </a:r>
            <a:r>
              <a:rPr lang="it-IT" dirty="0" smtClean="0"/>
              <a:t> </a:t>
            </a:r>
            <a:r>
              <a:rPr lang="it-IT" dirty="0" err="1" smtClean="0"/>
              <a:t>able</a:t>
            </a:r>
            <a:r>
              <a:rPr lang="it-IT" dirty="0" smtClean="0"/>
              <a:t> to </a:t>
            </a:r>
            <a:r>
              <a:rPr lang="it-IT" dirty="0" err="1" smtClean="0"/>
              <a:t>predict</a:t>
            </a:r>
            <a:r>
              <a:rPr lang="it-IT" dirty="0" smtClean="0"/>
              <a:t> on </a:t>
            </a:r>
            <a:r>
              <a:rPr lang="it-IT" dirty="0" err="1" smtClean="0"/>
              <a:t>each</a:t>
            </a:r>
            <a:r>
              <a:rPr lang="it-IT" dirty="0" smtClean="0"/>
              <a:t> </a:t>
            </a:r>
            <a:r>
              <a:rPr lang="it-IT" dirty="0" err="1" smtClean="0"/>
              <a:t>active</a:t>
            </a:r>
            <a:r>
              <a:rPr lang="it-IT" dirty="0" smtClean="0"/>
              <a:t> </a:t>
            </a:r>
            <a:r>
              <a:rPr lang="it-IT" dirty="0" err="1" smtClean="0"/>
              <a:t>user</a:t>
            </a:r>
            <a:r>
              <a:rPr lang="it-IT" dirty="0" smtClean="0"/>
              <a:t> in </a:t>
            </a:r>
            <a:r>
              <a:rPr lang="it-IT" dirty="0" err="1" smtClean="0"/>
              <a:t>that</a:t>
            </a:r>
            <a:r>
              <a:rPr lang="it-IT" dirty="0" smtClean="0"/>
              <a:t> </a:t>
            </a:r>
            <a:r>
              <a:rPr lang="it-IT" dirty="0" err="1" smtClean="0"/>
              <a:t>given</a:t>
            </a:r>
            <a:r>
              <a:rPr lang="it-IT" dirty="0" smtClean="0"/>
              <a:t> time </a:t>
            </a:r>
            <a:r>
              <a:rPr lang="it-IT" dirty="0" err="1" smtClean="0"/>
              <a:t>windows</a:t>
            </a:r>
            <a:r>
              <a:rPr lang="it-IT" dirty="0" smtClean="0"/>
              <a:t> the </a:t>
            </a:r>
            <a:r>
              <a:rPr lang="it-IT" dirty="0" err="1" smtClean="0"/>
              <a:t>purchase</a:t>
            </a:r>
            <a:r>
              <a:rPr lang="it-IT" dirty="0" smtClean="0"/>
              <a:t> the shopping </a:t>
            </a:r>
            <a:r>
              <a:rPr lang="it-IT" dirty="0" err="1" smtClean="0"/>
              <a:t>cart</a:t>
            </a:r>
            <a:r>
              <a:rPr lang="it-IT" dirty="0" smtClean="0"/>
              <a:t> </a:t>
            </a:r>
            <a:r>
              <a:rPr lang="it-IT" dirty="0" err="1" smtClean="0"/>
              <a:t>action</a:t>
            </a:r>
            <a:endParaRPr lang="it-IT" dirty="0" smtClean="0"/>
          </a:p>
          <a:p>
            <a:r>
              <a:rPr lang="it-IT" dirty="0" smtClean="0"/>
              <a:t>2 </a:t>
            </a:r>
            <a:r>
              <a:rPr lang="it-IT" dirty="0" err="1" smtClean="0"/>
              <a:t>sources</a:t>
            </a:r>
            <a:r>
              <a:rPr lang="it-IT" dirty="0" smtClean="0"/>
              <a:t> are </a:t>
            </a:r>
            <a:r>
              <a:rPr lang="it-IT" dirty="0" err="1" smtClean="0"/>
              <a:t>available</a:t>
            </a:r>
            <a:endParaRPr lang="it-IT" dirty="0" smtClean="0"/>
          </a:p>
          <a:p>
            <a:pPr lvl="1"/>
            <a:r>
              <a:rPr lang="it-IT" dirty="0" smtClean="0"/>
              <a:t>An HDFS </a:t>
            </a:r>
            <a:r>
              <a:rPr lang="it-IT" dirty="0" err="1" smtClean="0"/>
              <a:t>object</a:t>
            </a:r>
            <a:r>
              <a:rPr lang="it-IT" dirty="0" smtClean="0"/>
              <a:t> </a:t>
            </a:r>
            <a:r>
              <a:rPr lang="it-IT" dirty="0" err="1" smtClean="0"/>
              <a:t>storage</a:t>
            </a:r>
            <a:r>
              <a:rPr lang="it-IT" dirty="0" smtClean="0"/>
              <a:t> with </a:t>
            </a:r>
            <a:r>
              <a:rPr lang="it-IT" dirty="0" err="1" smtClean="0"/>
              <a:t>users</a:t>
            </a:r>
            <a:r>
              <a:rPr lang="it-IT" dirty="0" smtClean="0"/>
              <a:t> </a:t>
            </a:r>
            <a:r>
              <a:rPr lang="it-IT" dirty="0" err="1" smtClean="0"/>
              <a:t>transactions</a:t>
            </a:r>
            <a:r>
              <a:rPr lang="it-IT" dirty="0" smtClean="0"/>
              <a:t> (Date, </a:t>
            </a:r>
            <a:r>
              <a:rPr lang="it-IT" dirty="0" err="1" smtClean="0"/>
              <a:t>UserID</a:t>
            </a:r>
            <a:r>
              <a:rPr lang="it-IT" dirty="0" smtClean="0"/>
              <a:t>, </a:t>
            </a:r>
            <a:r>
              <a:rPr lang="it-IT" dirty="0" err="1" smtClean="0"/>
              <a:t>ItemID</a:t>
            </a:r>
            <a:r>
              <a:rPr lang="it-IT" dirty="0" smtClean="0"/>
              <a:t>, </a:t>
            </a:r>
            <a:r>
              <a:rPr lang="it-IT" dirty="0" err="1" smtClean="0"/>
              <a:t>ItemCategory</a:t>
            </a:r>
            <a:r>
              <a:rPr lang="it-IT" dirty="0" smtClean="0"/>
              <a:t>, QTY, Price). </a:t>
            </a:r>
            <a:r>
              <a:rPr lang="it-IT" dirty="0" err="1" smtClean="0"/>
              <a:t>Transactions</a:t>
            </a:r>
            <a:r>
              <a:rPr lang="it-IT" dirty="0" smtClean="0"/>
              <a:t> are </a:t>
            </a:r>
            <a:r>
              <a:rPr lang="it-IT" dirty="0" err="1" smtClean="0"/>
              <a:t>stored</a:t>
            </a:r>
            <a:r>
              <a:rPr lang="it-IT" dirty="0" smtClean="0"/>
              <a:t> </a:t>
            </a:r>
            <a:r>
              <a:rPr lang="it-IT" dirty="0" err="1" smtClean="0"/>
              <a:t>using</a:t>
            </a:r>
            <a:r>
              <a:rPr lang="it-IT" dirty="0" smtClean="0"/>
              <a:t> a </a:t>
            </a:r>
            <a:r>
              <a:rPr lang="it-IT" dirty="0" err="1" smtClean="0"/>
              <a:t>fixed</a:t>
            </a:r>
            <a:r>
              <a:rPr lang="it-IT" dirty="0" smtClean="0"/>
              <a:t> </a:t>
            </a:r>
            <a:r>
              <a:rPr lang="it-IT" dirty="0" err="1" smtClean="0"/>
              <a:t>path</a:t>
            </a:r>
            <a:r>
              <a:rPr lang="it-IT" dirty="0" smtClean="0"/>
              <a:t>/</a:t>
            </a:r>
            <a:r>
              <a:rPr lang="it-IT" dirty="0" err="1" smtClean="0"/>
              <a:t>naming</a:t>
            </a:r>
            <a:r>
              <a:rPr lang="it-IT" dirty="0" smtClean="0"/>
              <a:t> </a:t>
            </a:r>
            <a:r>
              <a:rPr lang="it-IT" dirty="0" err="1" smtClean="0"/>
              <a:t>convenction</a:t>
            </a:r>
            <a:r>
              <a:rPr lang="it-IT" dirty="0" smtClean="0"/>
              <a:t>, </a:t>
            </a:r>
            <a:r>
              <a:rPr lang="it-IT" dirty="0" err="1" smtClean="0"/>
              <a:t>every</a:t>
            </a:r>
            <a:r>
              <a:rPr lang="it-IT" dirty="0" smtClean="0"/>
              <a:t> file in the HDFS </a:t>
            </a:r>
            <a:r>
              <a:rPr lang="it-IT" dirty="0" err="1" smtClean="0"/>
              <a:t>has</a:t>
            </a:r>
            <a:r>
              <a:rPr lang="it-IT" dirty="0"/>
              <a:t> </a:t>
            </a:r>
            <a:r>
              <a:rPr lang="it-IT" dirty="0" smtClean="0"/>
              <a:t>a maximum of 4MB of </a:t>
            </a:r>
            <a:r>
              <a:rPr lang="it-IT" dirty="0" err="1" smtClean="0"/>
              <a:t>size</a:t>
            </a:r>
            <a:r>
              <a:rPr lang="it-IT" dirty="0" smtClean="0"/>
              <a:t>:</a:t>
            </a:r>
          </a:p>
          <a:p>
            <a:pPr lvl="2"/>
            <a:r>
              <a:rPr lang="it-IT" dirty="0" smtClean="0"/>
              <a:t>$</a:t>
            </a:r>
            <a:r>
              <a:rPr lang="it-IT" dirty="0" err="1" smtClean="0"/>
              <a:t>Year</a:t>
            </a:r>
            <a:r>
              <a:rPr lang="it-IT" dirty="0" smtClean="0"/>
              <a:t>/$</a:t>
            </a:r>
            <a:r>
              <a:rPr lang="it-IT" dirty="0" err="1" smtClean="0"/>
              <a:t>Month</a:t>
            </a:r>
            <a:r>
              <a:rPr lang="it-IT" dirty="0" smtClean="0"/>
              <a:t>/$</a:t>
            </a:r>
            <a:r>
              <a:rPr lang="it-IT" dirty="0" err="1" smtClean="0"/>
              <a:t>Day</a:t>
            </a:r>
            <a:r>
              <a:rPr lang="it-IT" dirty="0" smtClean="0"/>
              <a:t>/$Hour/transactions_$Cnt.csv</a:t>
            </a:r>
          </a:p>
          <a:p>
            <a:pPr lvl="1"/>
            <a:r>
              <a:rPr lang="it-IT" dirty="0" smtClean="0"/>
              <a:t>A </a:t>
            </a:r>
            <a:r>
              <a:rPr lang="it-IT" dirty="0" err="1" smtClean="0"/>
              <a:t>sql</a:t>
            </a:r>
            <a:r>
              <a:rPr lang="it-IT" dirty="0"/>
              <a:t> </a:t>
            </a:r>
            <a:r>
              <a:rPr lang="it-IT" dirty="0" err="1" smtClean="0"/>
              <a:t>table</a:t>
            </a:r>
            <a:r>
              <a:rPr lang="it-IT" dirty="0" smtClean="0"/>
              <a:t> with </a:t>
            </a:r>
            <a:r>
              <a:rPr lang="it-IT" dirty="0" err="1" smtClean="0"/>
              <a:t>warehouse</a:t>
            </a:r>
            <a:r>
              <a:rPr lang="it-IT" dirty="0" smtClean="0"/>
              <a:t> status (</a:t>
            </a:r>
            <a:r>
              <a:rPr lang="it-IT" dirty="0" err="1"/>
              <a:t>ItemID</a:t>
            </a:r>
            <a:r>
              <a:rPr lang="it-IT" dirty="0"/>
              <a:t>, </a:t>
            </a:r>
            <a:r>
              <a:rPr lang="it-IT" dirty="0" err="1" smtClean="0"/>
              <a:t>ItemCategory</a:t>
            </a:r>
            <a:r>
              <a:rPr lang="it-IT" dirty="0" smtClean="0"/>
              <a:t>, QTY)</a:t>
            </a:r>
            <a:endParaRPr lang="it-IT" dirty="0"/>
          </a:p>
          <a:p>
            <a:pPr marL="0" indent="0">
              <a:buNone/>
            </a:pPr>
            <a:r>
              <a:rPr lang="it-IT" dirty="0" smtClean="0"/>
              <a:t>Design the </a:t>
            </a:r>
            <a:r>
              <a:rPr lang="it-IT" dirty="0" err="1" smtClean="0"/>
              <a:t>incremental</a:t>
            </a:r>
            <a:r>
              <a:rPr lang="it-IT" dirty="0" smtClean="0"/>
              <a:t> </a:t>
            </a:r>
            <a:r>
              <a:rPr lang="it-IT" dirty="0" err="1" smtClean="0"/>
              <a:t>extraction</a:t>
            </a:r>
            <a:r>
              <a:rPr lang="it-IT" dirty="0" smtClean="0"/>
              <a:t> component to </a:t>
            </a:r>
            <a:r>
              <a:rPr lang="it-IT" dirty="0" err="1" smtClean="0"/>
              <a:t>feeds</a:t>
            </a:r>
            <a:r>
              <a:rPr lang="it-IT" dirty="0" smtClean="0"/>
              <a:t> </a:t>
            </a:r>
            <a:r>
              <a:rPr lang="it-IT" dirty="0" err="1" smtClean="0"/>
              <a:t>both</a:t>
            </a:r>
            <a:r>
              <a:rPr lang="it-IT" dirty="0" smtClean="0"/>
              <a:t> </a:t>
            </a:r>
            <a:r>
              <a:rPr lang="it-IT" smtClean="0"/>
              <a:t>models.</a:t>
            </a:r>
            <a:endParaRPr lang="en-US" dirty="0" smtClean="0"/>
          </a:p>
        </p:txBody>
      </p:sp>
      <p:sp>
        <p:nvSpPr>
          <p:cNvPr id="4" name="Text Placeholder 3"/>
          <p:cNvSpPr>
            <a:spLocks noGrp="1"/>
          </p:cNvSpPr>
          <p:nvPr>
            <p:ph type="body" sz="quarter" idx="11"/>
          </p:nvPr>
        </p:nvSpPr>
        <p:spPr/>
        <p:txBody>
          <a:bodyPr/>
          <a:lstStyle/>
          <a:p>
            <a:pPr marL="0" indent="0">
              <a:buNone/>
            </a:pPr>
            <a:r>
              <a:rPr lang="it-IT" dirty="0" err="1" smtClean="0"/>
              <a:t>Exercise</a:t>
            </a:r>
            <a:r>
              <a:rPr lang="it-IT" dirty="0" smtClean="0"/>
              <a:t> 1</a:t>
            </a:r>
            <a:endParaRPr lang="en-US" dirty="0"/>
          </a:p>
        </p:txBody>
      </p:sp>
    </p:spTree>
    <p:extLst>
      <p:ext uri="{BB962C8B-B14F-4D97-AF65-F5344CB8AC3E}">
        <p14:creationId xmlns:p14="http://schemas.microsoft.com/office/powerpoint/2010/main" val="3759239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dirty="0" smtClean="0"/>
              <a:t>2019/12/10/00/transactions_001.csv</a:t>
            </a:r>
          </a:p>
          <a:p>
            <a:r>
              <a:rPr lang="it-IT" dirty="0" smtClean="0"/>
              <a:t>2019/12/10/00/transactions_</a:t>
            </a:r>
            <a:r>
              <a:rPr lang="it-IT" b="1" dirty="0" smtClean="0"/>
              <a:t>002</a:t>
            </a:r>
            <a:r>
              <a:rPr lang="it-IT" dirty="0" smtClean="0"/>
              <a:t>.csv</a:t>
            </a:r>
            <a:endParaRPr lang="en-US" dirty="0"/>
          </a:p>
          <a:p>
            <a:r>
              <a:rPr lang="it-IT" dirty="0" smtClean="0"/>
              <a:t>2019/12/10/00/transactions_</a:t>
            </a:r>
            <a:r>
              <a:rPr lang="it-IT" b="1" dirty="0" smtClean="0"/>
              <a:t>003</a:t>
            </a:r>
            <a:r>
              <a:rPr lang="it-IT" dirty="0" smtClean="0"/>
              <a:t>.csv</a:t>
            </a:r>
            <a:endParaRPr lang="en-US" dirty="0"/>
          </a:p>
          <a:p>
            <a:r>
              <a:rPr lang="it-IT" dirty="0" smtClean="0"/>
              <a:t>2019/12/10/00/transactions_</a:t>
            </a:r>
            <a:r>
              <a:rPr lang="it-IT" b="1" dirty="0" smtClean="0"/>
              <a:t>004</a:t>
            </a:r>
            <a:r>
              <a:rPr lang="it-IT" dirty="0" smtClean="0"/>
              <a:t>.csv</a:t>
            </a:r>
            <a:endParaRPr lang="en-US" dirty="0" smtClean="0"/>
          </a:p>
          <a:p>
            <a:r>
              <a:rPr lang="it-IT" dirty="0" smtClean="0"/>
              <a:t>2019/12/10/</a:t>
            </a:r>
            <a:r>
              <a:rPr lang="it-IT" b="1" dirty="0" smtClean="0"/>
              <a:t>01</a:t>
            </a:r>
            <a:r>
              <a:rPr lang="it-IT" dirty="0" smtClean="0"/>
              <a:t>/transactions_001.csv</a:t>
            </a:r>
            <a:endParaRPr lang="en-US" dirty="0"/>
          </a:p>
          <a:p>
            <a:r>
              <a:rPr lang="it-IT" dirty="0" smtClean="0"/>
              <a:t>2019/12/10/</a:t>
            </a:r>
            <a:r>
              <a:rPr lang="it-IT" b="1" dirty="0" smtClean="0"/>
              <a:t>01</a:t>
            </a:r>
            <a:r>
              <a:rPr lang="it-IT" dirty="0" smtClean="0"/>
              <a:t>/transactions_002.csv</a:t>
            </a:r>
          </a:p>
          <a:p>
            <a:r>
              <a:rPr lang="it-IT" dirty="0" smtClean="0"/>
              <a:t>…</a:t>
            </a:r>
          </a:p>
        </p:txBody>
      </p:sp>
      <p:sp>
        <p:nvSpPr>
          <p:cNvPr id="3" name="Text Placeholder 2"/>
          <p:cNvSpPr>
            <a:spLocks noGrp="1"/>
          </p:cNvSpPr>
          <p:nvPr>
            <p:ph type="body" sz="quarter" idx="11"/>
          </p:nvPr>
        </p:nvSpPr>
        <p:spPr/>
        <p:txBody>
          <a:bodyPr/>
          <a:lstStyle/>
          <a:p>
            <a:pPr marL="0" indent="0">
              <a:buNone/>
            </a:pPr>
            <a:r>
              <a:rPr lang="it-IT" dirty="0" err="1" smtClean="0"/>
              <a:t>Exercise</a:t>
            </a:r>
            <a:r>
              <a:rPr lang="it-IT" dirty="0" smtClean="0"/>
              <a:t> 1 – </a:t>
            </a:r>
            <a:r>
              <a:rPr lang="it-IT" dirty="0" err="1" smtClean="0"/>
              <a:t>hdfs</a:t>
            </a:r>
            <a:r>
              <a:rPr lang="it-IT" dirty="0" smtClean="0"/>
              <a:t> </a:t>
            </a:r>
            <a:r>
              <a:rPr lang="it-IT" dirty="0" err="1" smtClean="0"/>
              <a:t>path</a:t>
            </a:r>
            <a:r>
              <a:rPr lang="it-IT" dirty="0" smtClean="0"/>
              <a:t> </a:t>
            </a:r>
            <a:r>
              <a:rPr lang="it-IT" dirty="0" err="1" smtClean="0"/>
              <a:t>example</a:t>
            </a:r>
            <a:endParaRPr lang="en-US" dirty="0"/>
          </a:p>
        </p:txBody>
      </p:sp>
    </p:spTree>
    <p:extLst>
      <p:ext uri="{BB962C8B-B14F-4D97-AF65-F5344CB8AC3E}">
        <p14:creationId xmlns:p14="http://schemas.microsoft.com/office/powerpoint/2010/main" val="2459000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83A01B-A84F-4030-AF47-1542300AD40E}"/>
              </a:ext>
            </a:extLst>
          </p:cNvPr>
          <p:cNvSpPr>
            <a:spLocks noGrp="1"/>
          </p:cNvSpPr>
          <p:nvPr>
            <p:ph type="body" sz="quarter" idx="11"/>
          </p:nvPr>
        </p:nvSpPr>
        <p:spPr/>
        <p:txBody>
          <a:bodyPr>
            <a:normAutofit/>
          </a:bodyPr>
          <a:lstStyle/>
          <a:p>
            <a:pPr marL="0" indent="0">
              <a:buNone/>
            </a:pPr>
            <a:r>
              <a:rPr lang="it-IT" dirty="0"/>
              <a:t>The </a:t>
            </a:r>
            <a:r>
              <a:rPr lang="it-IT" dirty="0" err="1"/>
              <a:t>Move</a:t>
            </a:r>
            <a:r>
              <a:rPr lang="it-IT" dirty="0"/>
              <a:t> and </a:t>
            </a:r>
            <a:r>
              <a:rPr lang="it-IT" dirty="0" err="1"/>
              <a:t>Rename</a:t>
            </a:r>
            <a:r>
              <a:rPr lang="it-IT" dirty="0"/>
              <a:t> </a:t>
            </a:r>
            <a:r>
              <a:rPr lang="it-IT" dirty="0" smtClean="0"/>
              <a:t>Pattern</a:t>
            </a:r>
            <a:endParaRPr lang="en-US" dirty="0"/>
          </a:p>
        </p:txBody>
      </p:sp>
      <p:sp>
        <p:nvSpPr>
          <p:cNvPr id="17" name="Content Placeholder 1">
            <a:extLst>
              <a:ext uri="{FF2B5EF4-FFF2-40B4-BE49-F238E27FC236}">
                <a16:creationId xmlns:a16="http://schemas.microsoft.com/office/drawing/2014/main" xmlns="" id="{19650CC4-B81B-4F6F-A42E-EB2B9867B16B}"/>
              </a:ext>
            </a:extLst>
          </p:cNvPr>
          <p:cNvSpPr txBox="1">
            <a:spLocks/>
          </p:cNvSpPr>
          <p:nvPr/>
        </p:nvSpPr>
        <p:spPr>
          <a:xfrm>
            <a:off x="838201" y="4328621"/>
            <a:ext cx="6043862" cy="2635698"/>
          </a:xfrm>
          <a:prstGeom prst="rect">
            <a:avLst/>
          </a:prstGeom>
        </p:spPr>
        <p:txBody>
          <a:bodyPr numCol="1">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45469"/>
                </a:solidFill>
              </a:rPr>
              <a:t>Move and Rename is a very reliable way can be used when you </a:t>
            </a:r>
            <a:r>
              <a:rPr lang="en-US" b="1" dirty="0">
                <a:solidFill>
                  <a:srgbClr val="445469"/>
                </a:solidFill>
              </a:rPr>
              <a:t>need to move data </a:t>
            </a:r>
            <a:r>
              <a:rPr lang="en-US" dirty="0">
                <a:solidFill>
                  <a:srgbClr val="445469"/>
                </a:solidFill>
              </a:rPr>
              <a:t>from a source to a destination</a:t>
            </a:r>
          </a:p>
          <a:p>
            <a:r>
              <a:rPr lang="en-US" dirty="0">
                <a:solidFill>
                  <a:srgbClr val="445469"/>
                </a:solidFill>
              </a:rPr>
              <a:t>If the transfer time is long, different </a:t>
            </a:r>
            <a:r>
              <a:rPr lang="en-US" b="1" dirty="0">
                <a:solidFill>
                  <a:srgbClr val="445469"/>
                </a:solidFill>
              </a:rPr>
              <a:t>failures could happen </a:t>
            </a:r>
            <a:r>
              <a:rPr lang="en-US" dirty="0">
                <a:solidFill>
                  <a:srgbClr val="445469"/>
                </a:solidFill>
              </a:rPr>
              <a:t>(e.g., network interruption)</a:t>
            </a:r>
          </a:p>
          <a:p>
            <a:r>
              <a:rPr lang="en-US" dirty="0">
                <a:solidFill>
                  <a:srgbClr val="445469"/>
                </a:solidFill>
              </a:rPr>
              <a:t>While transferring requires time, </a:t>
            </a:r>
            <a:r>
              <a:rPr lang="en-US" b="1" dirty="0">
                <a:solidFill>
                  <a:srgbClr val="445469"/>
                </a:solidFill>
              </a:rPr>
              <a:t>renaming </a:t>
            </a:r>
            <a:r>
              <a:rPr lang="en-US" dirty="0">
                <a:solidFill>
                  <a:srgbClr val="445469"/>
                </a:solidFill>
              </a:rPr>
              <a:t>is an atomic operation</a:t>
            </a:r>
          </a:p>
          <a:p>
            <a:r>
              <a:rPr lang="en-US" dirty="0">
                <a:solidFill>
                  <a:srgbClr val="445469"/>
                </a:solidFill>
              </a:rPr>
              <a:t>Store and Forward makes the </a:t>
            </a:r>
            <a:r>
              <a:rPr lang="en-US" b="1" dirty="0">
                <a:solidFill>
                  <a:srgbClr val="445469"/>
                </a:solidFill>
              </a:rPr>
              <a:t>rollbacks </a:t>
            </a:r>
            <a:r>
              <a:rPr lang="en-US" dirty="0">
                <a:solidFill>
                  <a:srgbClr val="445469"/>
                </a:solidFill>
              </a:rPr>
              <a:t>policy easier to be implemented</a:t>
            </a:r>
          </a:p>
          <a:p>
            <a:endParaRPr lang="en-US" dirty="0">
              <a:solidFill>
                <a:srgbClr val="445469"/>
              </a:solidFill>
            </a:endParaRPr>
          </a:p>
        </p:txBody>
      </p:sp>
      <p:sp>
        <p:nvSpPr>
          <p:cNvPr id="5" name="Rectangle 4">
            <a:extLst>
              <a:ext uri="{FF2B5EF4-FFF2-40B4-BE49-F238E27FC236}">
                <a16:creationId xmlns:a16="http://schemas.microsoft.com/office/drawing/2014/main" xmlns="" id="{62E1F663-75E6-4B28-8F1D-03A771E6DB1A}"/>
              </a:ext>
            </a:extLst>
          </p:cNvPr>
          <p:cNvSpPr/>
          <p:nvPr/>
        </p:nvSpPr>
        <p:spPr>
          <a:xfrm>
            <a:off x="6882063" y="4320029"/>
            <a:ext cx="5238892" cy="2644290"/>
          </a:xfrm>
          <a:prstGeom prst="rect">
            <a:avLst/>
          </a:prstGeom>
        </p:spPr>
        <p:txBody>
          <a:bodyPr numCol="1">
            <a:normAutofit fontScale="85000" lnSpcReduction="20000"/>
          </a:bodyPr>
          <a:lstStyle/>
          <a:p>
            <a:pPr>
              <a:lnSpc>
                <a:spcPct val="90000"/>
              </a:lnSpc>
              <a:spcBef>
                <a:spcPts val="1000"/>
              </a:spcBef>
            </a:pPr>
            <a:r>
              <a:rPr lang="en-US" sz="2800" dirty="0">
                <a:solidFill>
                  <a:srgbClr val="445469"/>
                </a:solidFill>
              </a:rPr>
              <a:t>Move and Rename strategy is based on:</a:t>
            </a:r>
          </a:p>
          <a:p>
            <a:pPr marL="342900" indent="-342900">
              <a:lnSpc>
                <a:spcPct val="90000"/>
              </a:lnSpc>
              <a:spcBef>
                <a:spcPts val="1000"/>
              </a:spcBef>
              <a:buFont typeface="Arial" panose="020B0604020202020204" pitchFamily="34" charset="0"/>
              <a:buChar char="•"/>
            </a:pPr>
            <a:r>
              <a:rPr lang="en-US" sz="2800" dirty="0">
                <a:solidFill>
                  <a:srgbClr val="445469"/>
                </a:solidFill>
              </a:rPr>
              <a:t>Using temporary filename to automatically tag file just wrote</a:t>
            </a:r>
          </a:p>
          <a:p>
            <a:pPr marL="342900" indent="-342900">
              <a:lnSpc>
                <a:spcPct val="90000"/>
              </a:lnSpc>
              <a:spcBef>
                <a:spcPts val="1000"/>
              </a:spcBef>
              <a:buFont typeface="Arial" panose="020B0604020202020204" pitchFamily="34" charset="0"/>
              <a:buChar char="•"/>
            </a:pPr>
            <a:r>
              <a:rPr lang="en-US" sz="2800" dirty="0">
                <a:solidFill>
                  <a:srgbClr val="445469"/>
                </a:solidFill>
              </a:rPr>
              <a:t>Renaming every moved file at once at the end of the writing process</a:t>
            </a:r>
          </a:p>
          <a:p>
            <a:pPr marL="342900" indent="-342900">
              <a:lnSpc>
                <a:spcPct val="90000"/>
              </a:lnSpc>
              <a:spcBef>
                <a:spcPts val="1000"/>
              </a:spcBef>
              <a:buFont typeface="Arial" panose="020B0604020202020204" pitchFamily="34" charset="0"/>
              <a:buChar char="•"/>
            </a:pPr>
            <a:r>
              <a:rPr lang="en-US" sz="2800" dirty="0">
                <a:solidFill>
                  <a:srgbClr val="445469"/>
                </a:solidFill>
              </a:rPr>
              <a:t>A clear final step to be executed at the beginning of any writing as an automatic rollback</a:t>
            </a:r>
            <a:endParaRPr lang="en-US" sz="2400" dirty="0">
              <a:solidFill>
                <a:srgbClr val="445469"/>
              </a:solidFill>
            </a:endParaRPr>
          </a:p>
        </p:txBody>
      </p:sp>
      <p:sp>
        <p:nvSpPr>
          <p:cNvPr id="11" name="Rectangle: Rounded Corners 10">
            <a:extLst>
              <a:ext uri="{FF2B5EF4-FFF2-40B4-BE49-F238E27FC236}">
                <a16:creationId xmlns:a16="http://schemas.microsoft.com/office/drawing/2014/main" xmlns="" id="{91C8F025-E13A-4D40-86F1-BD446D27B8AA}"/>
              </a:ext>
            </a:extLst>
          </p:cNvPr>
          <p:cNvSpPr/>
          <p:nvPr/>
        </p:nvSpPr>
        <p:spPr>
          <a:xfrm>
            <a:off x="838200" y="2125776"/>
            <a:ext cx="1511405" cy="1311858"/>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a:t>Source</a:t>
            </a:r>
            <a:endParaRPr lang="en-US" dirty="0"/>
          </a:p>
        </p:txBody>
      </p:sp>
      <p:sp>
        <p:nvSpPr>
          <p:cNvPr id="18" name="Rectangle: Rounded Corners 17">
            <a:extLst>
              <a:ext uri="{FF2B5EF4-FFF2-40B4-BE49-F238E27FC236}">
                <a16:creationId xmlns:a16="http://schemas.microsoft.com/office/drawing/2014/main" xmlns="" id="{A823CA02-DA68-43A4-8EF3-095AF347C487}"/>
              </a:ext>
            </a:extLst>
          </p:cNvPr>
          <p:cNvSpPr/>
          <p:nvPr/>
        </p:nvSpPr>
        <p:spPr>
          <a:xfrm>
            <a:off x="969355" y="2766914"/>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Set 2</a:t>
            </a:r>
            <a:endParaRPr lang="en-US" sz="1000" dirty="0">
              <a:solidFill>
                <a:srgbClr val="445469"/>
              </a:solidFill>
            </a:endParaRPr>
          </a:p>
        </p:txBody>
      </p:sp>
      <p:sp>
        <p:nvSpPr>
          <p:cNvPr id="20" name="Rectangle: Rounded Corners 19">
            <a:extLst>
              <a:ext uri="{FF2B5EF4-FFF2-40B4-BE49-F238E27FC236}">
                <a16:creationId xmlns:a16="http://schemas.microsoft.com/office/drawing/2014/main" xmlns="" id="{E8A3C08B-DB32-4553-AAD1-469C57B49EDC}"/>
              </a:ext>
            </a:extLst>
          </p:cNvPr>
          <p:cNvSpPr/>
          <p:nvPr/>
        </p:nvSpPr>
        <p:spPr>
          <a:xfrm>
            <a:off x="969355" y="2565492"/>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Set 1</a:t>
            </a:r>
            <a:endParaRPr lang="en-US" sz="1000" dirty="0">
              <a:solidFill>
                <a:srgbClr val="445469"/>
              </a:solidFill>
            </a:endParaRPr>
          </a:p>
        </p:txBody>
      </p:sp>
      <p:sp>
        <p:nvSpPr>
          <p:cNvPr id="4" name="Rectangle: Rounded Corners 3">
            <a:extLst>
              <a:ext uri="{FF2B5EF4-FFF2-40B4-BE49-F238E27FC236}">
                <a16:creationId xmlns:a16="http://schemas.microsoft.com/office/drawing/2014/main" xmlns="" id="{44829A1A-0102-4B27-BC23-D95ABEDAE49A}"/>
              </a:ext>
            </a:extLst>
          </p:cNvPr>
          <p:cNvSpPr/>
          <p:nvPr/>
        </p:nvSpPr>
        <p:spPr>
          <a:xfrm>
            <a:off x="2736900" y="2125775"/>
            <a:ext cx="1511405" cy="1311857"/>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t>Destination</a:t>
            </a:r>
            <a:endParaRPr lang="en-US" dirty="0"/>
          </a:p>
        </p:txBody>
      </p:sp>
      <p:sp>
        <p:nvSpPr>
          <p:cNvPr id="26" name="Rectangle: Rounded Corners 25">
            <a:extLst>
              <a:ext uri="{FF2B5EF4-FFF2-40B4-BE49-F238E27FC236}">
                <a16:creationId xmlns:a16="http://schemas.microsoft.com/office/drawing/2014/main" xmlns="" id="{B5BBC48F-AF05-4368-8291-1529042DBCB1}"/>
              </a:ext>
            </a:extLst>
          </p:cNvPr>
          <p:cNvSpPr/>
          <p:nvPr/>
        </p:nvSpPr>
        <p:spPr>
          <a:xfrm>
            <a:off x="2868053" y="2487523"/>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Upload_1210.json</a:t>
            </a:r>
            <a:endParaRPr lang="en-US" sz="1000" dirty="0">
              <a:solidFill>
                <a:srgbClr val="445469"/>
              </a:solidFill>
            </a:endParaRPr>
          </a:p>
        </p:txBody>
      </p:sp>
      <p:sp>
        <p:nvSpPr>
          <p:cNvPr id="27" name="Rectangle: Rounded Corners 26">
            <a:extLst>
              <a:ext uri="{FF2B5EF4-FFF2-40B4-BE49-F238E27FC236}">
                <a16:creationId xmlns:a16="http://schemas.microsoft.com/office/drawing/2014/main" xmlns="" id="{CCDAE6EC-E596-4E52-A918-C2774C07C813}"/>
              </a:ext>
            </a:extLst>
          </p:cNvPr>
          <p:cNvSpPr/>
          <p:nvPr/>
        </p:nvSpPr>
        <p:spPr>
          <a:xfrm>
            <a:off x="2868053" y="2673058"/>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Upload_1211.json</a:t>
            </a:r>
            <a:endParaRPr lang="en-US" sz="1000" dirty="0">
              <a:solidFill>
                <a:srgbClr val="445469"/>
              </a:solidFill>
            </a:endParaRPr>
          </a:p>
        </p:txBody>
      </p:sp>
      <p:sp>
        <p:nvSpPr>
          <p:cNvPr id="28" name="Rectangle: Rounded Corners 27">
            <a:extLst>
              <a:ext uri="{FF2B5EF4-FFF2-40B4-BE49-F238E27FC236}">
                <a16:creationId xmlns:a16="http://schemas.microsoft.com/office/drawing/2014/main" xmlns="" id="{DB4582B7-92A3-454E-AC92-441F3A46F961}"/>
              </a:ext>
            </a:extLst>
          </p:cNvPr>
          <p:cNvSpPr/>
          <p:nvPr/>
        </p:nvSpPr>
        <p:spPr>
          <a:xfrm>
            <a:off x="2868053" y="2858593"/>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Upload_1212.json</a:t>
            </a:r>
            <a:endParaRPr lang="en-US" sz="1000" dirty="0">
              <a:solidFill>
                <a:srgbClr val="445469"/>
              </a:solidFill>
            </a:endParaRPr>
          </a:p>
        </p:txBody>
      </p:sp>
      <p:grpSp>
        <p:nvGrpSpPr>
          <p:cNvPr id="115" name="Group 114">
            <a:extLst>
              <a:ext uri="{FF2B5EF4-FFF2-40B4-BE49-F238E27FC236}">
                <a16:creationId xmlns:a16="http://schemas.microsoft.com/office/drawing/2014/main" xmlns="" id="{14DD492E-B09F-4F57-B6FD-CDCDAA04F49C}"/>
              </a:ext>
            </a:extLst>
          </p:cNvPr>
          <p:cNvGrpSpPr/>
          <p:nvPr/>
        </p:nvGrpSpPr>
        <p:grpSpPr>
          <a:xfrm>
            <a:off x="2218450" y="2640022"/>
            <a:ext cx="1898698" cy="553165"/>
            <a:chOff x="2218450" y="2449075"/>
            <a:chExt cx="1898698" cy="553165"/>
          </a:xfrm>
        </p:grpSpPr>
        <p:sp>
          <p:nvSpPr>
            <p:cNvPr id="92" name="Rectangle: Rounded Corners 91">
              <a:extLst>
                <a:ext uri="{FF2B5EF4-FFF2-40B4-BE49-F238E27FC236}">
                  <a16:creationId xmlns:a16="http://schemas.microsoft.com/office/drawing/2014/main" xmlns="" id="{125F48F5-2694-4049-B66E-F0C34C01F1F8}"/>
                </a:ext>
              </a:extLst>
            </p:cNvPr>
            <p:cNvSpPr/>
            <p:nvPr/>
          </p:nvSpPr>
          <p:spPr>
            <a:xfrm>
              <a:off x="2868053" y="2853181"/>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Upload_1213.tmp</a:t>
              </a:r>
              <a:endParaRPr lang="en-US" sz="1000" dirty="0">
                <a:solidFill>
                  <a:srgbClr val="445469"/>
                </a:solidFill>
              </a:endParaRPr>
            </a:p>
          </p:txBody>
        </p:sp>
        <p:cxnSp>
          <p:nvCxnSpPr>
            <p:cNvPr id="105" name="Connector: Elbow 104">
              <a:extLst>
                <a:ext uri="{FF2B5EF4-FFF2-40B4-BE49-F238E27FC236}">
                  <a16:creationId xmlns:a16="http://schemas.microsoft.com/office/drawing/2014/main" xmlns="" id="{5DC0B319-75B6-47F7-AD51-829C35FDE926}"/>
                </a:ext>
              </a:extLst>
            </p:cNvPr>
            <p:cNvCxnSpPr>
              <a:cxnSpLocks/>
              <a:stCxn id="20" idx="3"/>
              <a:endCxn id="92" idx="1"/>
            </p:cNvCxnSpPr>
            <p:nvPr/>
          </p:nvCxnSpPr>
          <p:spPr>
            <a:xfrm>
              <a:off x="2218450" y="2449075"/>
              <a:ext cx="649603" cy="478636"/>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7" name="Group 166">
            <a:extLst>
              <a:ext uri="{FF2B5EF4-FFF2-40B4-BE49-F238E27FC236}">
                <a16:creationId xmlns:a16="http://schemas.microsoft.com/office/drawing/2014/main" xmlns="" id="{357F5DE5-A72F-43A0-BBA8-38C6325ABF09}"/>
              </a:ext>
            </a:extLst>
          </p:cNvPr>
          <p:cNvGrpSpPr/>
          <p:nvPr/>
        </p:nvGrpSpPr>
        <p:grpSpPr>
          <a:xfrm>
            <a:off x="5442712" y="1411270"/>
            <a:ext cx="3778701" cy="1311859"/>
            <a:chOff x="5442712" y="1411270"/>
            <a:chExt cx="3778701" cy="1311859"/>
          </a:xfrm>
        </p:grpSpPr>
        <p:sp>
          <p:nvSpPr>
            <p:cNvPr id="96" name="Rectangle: Rounded Corners 95">
              <a:extLst>
                <a:ext uri="{FF2B5EF4-FFF2-40B4-BE49-F238E27FC236}">
                  <a16:creationId xmlns:a16="http://schemas.microsoft.com/office/drawing/2014/main" xmlns="" id="{F8961CFF-B49A-48C8-AA28-D2E5BEABAD3F}"/>
                </a:ext>
              </a:extLst>
            </p:cNvPr>
            <p:cNvSpPr/>
            <p:nvPr/>
          </p:nvSpPr>
          <p:spPr>
            <a:xfrm>
              <a:off x="5442712" y="1411271"/>
              <a:ext cx="1511405" cy="1311858"/>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a:t>Source</a:t>
              </a:r>
              <a:endParaRPr lang="en-US" dirty="0"/>
            </a:p>
          </p:txBody>
        </p:sp>
        <p:sp>
          <p:nvSpPr>
            <p:cNvPr id="97" name="Rectangle: Rounded Corners 96">
              <a:extLst>
                <a:ext uri="{FF2B5EF4-FFF2-40B4-BE49-F238E27FC236}">
                  <a16:creationId xmlns:a16="http://schemas.microsoft.com/office/drawing/2014/main" xmlns="" id="{155260F3-4063-4A11-ABE6-7687F4F2802B}"/>
                </a:ext>
              </a:extLst>
            </p:cNvPr>
            <p:cNvSpPr/>
            <p:nvPr/>
          </p:nvSpPr>
          <p:spPr>
            <a:xfrm>
              <a:off x="5573867" y="2052409"/>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Set 2</a:t>
              </a:r>
              <a:endParaRPr lang="en-US" sz="1000" dirty="0">
                <a:solidFill>
                  <a:srgbClr val="445469"/>
                </a:solidFill>
              </a:endParaRPr>
            </a:p>
          </p:txBody>
        </p:sp>
        <p:sp>
          <p:nvSpPr>
            <p:cNvPr id="98" name="Rectangle: Rounded Corners 97">
              <a:extLst>
                <a:ext uri="{FF2B5EF4-FFF2-40B4-BE49-F238E27FC236}">
                  <a16:creationId xmlns:a16="http://schemas.microsoft.com/office/drawing/2014/main" xmlns="" id="{9DFACD0F-C1D3-459A-BD91-4D60AE50F804}"/>
                </a:ext>
              </a:extLst>
            </p:cNvPr>
            <p:cNvSpPr/>
            <p:nvPr/>
          </p:nvSpPr>
          <p:spPr>
            <a:xfrm>
              <a:off x="5573867" y="1850987"/>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Set 1</a:t>
              </a:r>
              <a:endParaRPr lang="en-US" sz="1000" dirty="0">
                <a:solidFill>
                  <a:srgbClr val="445469"/>
                </a:solidFill>
              </a:endParaRPr>
            </a:p>
          </p:txBody>
        </p:sp>
        <p:sp>
          <p:nvSpPr>
            <p:cNvPr id="99" name="Rectangle: Rounded Corners 98">
              <a:extLst>
                <a:ext uri="{FF2B5EF4-FFF2-40B4-BE49-F238E27FC236}">
                  <a16:creationId xmlns:a16="http://schemas.microsoft.com/office/drawing/2014/main" xmlns="" id="{FC68EDC7-45B3-4FFD-A0A0-4AF4EA7CB152}"/>
                </a:ext>
              </a:extLst>
            </p:cNvPr>
            <p:cNvSpPr/>
            <p:nvPr/>
          </p:nvSpPr>
          <p:spPr>
            <a:xfrm>
              <a:off x="7710008" y="1411270"/>
              <a:ext cx="1511405" cy="1311857"/>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t>Destination</a:t>
              </a:r>
              <a:endParaRPr lang="en-US" dirty="0"/>
            </a:p>
          </p:txBody>
        </p:sp>
        <p:sp>
          <p:nvSpPr>
            <p:cNvPr id="100" name="Rectangle: Rounded Corners 99">
              <a:extLst>
                <a:ext uri="{FF2B5EF4-FFF2-40B4-BE49-F238E27FC236}">
                  <a16:creationId xmlns:a16="http://schemas.microsoft.com/office/drawing/2014/main" xmlns="" id="{B0C146EB-7CA7-4E1E-8B2B-42DEAAD03ECF}"/>
                </a:ext>
              </a:extLst>
            </p:cNvPr>
            <p:cNvSpPr/>
            <p:nvPr/>
          </p:nvSpPr>
          <p:spPr>
            <a:xfrm>
              <a:off x="7841161" y="1773018"/>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Upload_1210.json</a:t>
              </a:r>
              <a:endParaRPr lang="en-US" sz="1000" dirty="0">
                <a:solidFill>
                  <a:srgbClr val="445469"/>
                </a:solidFill>
              </a:endParaRPr>
            </a:p>
          </p:txBody>
        </p:sp>
        <p:sp>
          <p:nvSpPr>
            <p:cNvPr id="101" name="Rectangle: Rounded Corners 100">
              <a:extLst>
                <a:ext uri="{FF2B5EF4-FFF2-40B4-BE49-F238E27FC236}">
                  <a16:creationId xmlns:a16="http://schemas.microsoft.com/office/drawing/2014/main" xmlns="" id="{42868BE5-21CD-4E8F-B96E-8F4D4752B769}"/>
                </a:ext>
              </a:extLst>
            </p:cNvPr>
            <p:cNvSpPr/>
            <p:nvPr/>
          </p:nvSpPr>
          <p:spPr>
            <a:xfrm>
              <a:off x="7841161" y="1958553"/>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Upload_1211.json</a:t>
              </a:r>
              <a:endParaRPr lang="en-US" sz="1000" dirty="0">
                <a:solidFill>
                  <a:srgbClr val="445469"/>
                </a:solidFill>
              </a:endParaRPr>
            </a:p>
          </p:txBody>
        </p:sp>
        <p:sp>
          <p:nvSpPr>
            <p:cNvPr id="102" name="Rectangle: Rounded Corners 101">
              <a:extLst>
                <a:ext uri="{FF2B5EF4-FFF2-40B4-BE49-F238E27FC236}">
                  <a16:creationId xmlns:a16="http://schemas.microsoft.com/office/drawing/2014/main" xmlns="" id="{382CDF39-D21A-446F-90E4-2B048CCD84C2}"/>
                </a:ext>
              </a:extLst>
            </p:cNvPr>
            <p:cNvSpPr/>
            <p:nvPr/>
          </p:nvSpPr>
          <p:spPr>
            <a:xfrm>
              <a:off x="7841161" y="2144088"/>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Upload_1212.json</a:t>
              </a:r>
              <a:endParaRPr lang="en-US" sz="1000" dirty="0">
                <a:solidFill>
                  <a:srgbClr val="445469"/>
                </a:solidFill>
              </a:endParaRPr>
            </a:p>
          </p:txBody>
        </p:sp>
        <p:sp>
          <p:nvSpPr>
            <p:cNvPr id="103" name="Rectangle: Rounded Corners 102">
              <a:extLst>
                <a:ext uri="{FF2B5EF4-FFF2-40B4-BE49-F238E27FC236}">
                  <a16:creationId xmlns:a16="http://schemas.microsoft.com/office/drawing/2014/main" xmlns="" id="{FA5A8053-6BEC-44EB-974F-FA36746D823A}"/>
                </a:ext>
              </a:extLst>
            </p:cNvPr>
            <p:cNvSpPr/>
            <p:nvPr/>
          </p:nvSpPr>
          <p:spPr>
            <a:xfrm>
              <a:off x="7841161" y="2329623"/>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Upload_1213.tmp</a:t>
              </a:r>
              <a:endParaRPr lang="en-US" sz="1000" dirty="0">
                <a:solidFill>
                  <a:srgbClr val="445469"/>
                </a:solidFill>
              </a:endParaRPr>
            </a:p>
          </p:txBody>
        </p:sp>
        <p:sp>
          <p:nvSpPr>
            <p:cNvPr id="104" name="Rectangle: Rounded Corners 103">
              <a:extLst>
                <a:ext uri="{FF2B5EF4-FFF2-40B4-BE49-F238E27FC236}">
                  <a16:creationId xmlns:a16="http://schemas.microsoft.com/office/drawing/2014/main" xmlns="" id="{CC2695AE-A88B-4188-91CD-9325863045BA}"/>
                </a:ext>
              </a:extLst>
            </p:cNvPr>
            <p:cNvSpPr/>
            <p:nvPr/>
          </p:nvSpPr>
          <p:spPr>
            <a:xfrm>
              <a:off x="7841161" y="2515157"/>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Upload_1214.tmp</a:t>
              </a:r>
              <a:endParaRPr lang="en-US" sz="1000" dirty="0">
                <a:solidFill>
                  <a:srgbClr val="445469"/>
                </a:solidFill>
              </a:endParaRPr>
            </a:p>
          </p:txBody>
        </p:sp>
        <p:cxnSp>
          <p:nvCxnSpPr>
            <p:cNvPr id="116" name="Connector: Elbow 115">
              <a:extLst>
                <a:ext uri="{FF2B5EF4-FFF2-40B4-BE49-F238E27FC236}">
                  <a16:creationId xmlns:a16="http://schemas.microsoft.com/office/drawing/2014/main" xmlns="" id="{9C864719-90A5-42D3-9F93-0B6EFF61F39D}"/>
                </a:ext>
              </a:extLst>
            </p:cNvPr>
            <p:cNvCxnSpPr>
              <a:cxnSpLocks/>
              <a:stCxn id="97" idx="3"/>
              <a:endCxn id="104" idx="1"/>
            </p:cNvCxnSpPr>
            <p:nvPr/>
          </p:nvCxnSpPr>
          <p:spPr>
            <a:xfrm>
              <a:off x="6822962" y="2126939"/>
              <a:ext cx="1018199" cy="462748"/>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xmlns="" id="{36AC2A06-E81E-4C24-AABE-83E692D481A9}"/>
              </a:ext>
            </a:extLst>
          </p:cNvPr>
          <p:cNvGrpSpPr/>
          <p:nvPr/>
        </p:nvGrpSpPr>
        <p:grpSpPr>
          <a:xfrm>
            <a:off x="9090256" y="1411270"/>
            <a:ext cx="2384319" cy="1311857"/>
            <a:chOff x="7984472" y="1411270"/>
            <a:chExt cx="2384319" cy="1311857"/>
          </a:xfrm>
        </p:grpSpPr>
        <p:sp>
          <p:nvSpPr>
            <p:cNvPr id="120" name="Rectangle: Rounded Corners 119">
              <a:extLst>
                <a:ext uri="{FF2B5EF4-FFF2-40B4-BE49-F238E27FC236}">
                  <a16:creationId xmlns:a16="http://schemas.microsoft.com/office/drawing/2014/main" xmlns="" id="{3B895DDF-369D-4637-AC67-F33D25DA8294}"/>
                </a:ext>
              </a:extLst>
            </p:cNvPr>
            <p:cNvSpPr/>
            <p:nvPr/>
          </p:nvSpPr>
          <p:spPr>
            <a:xfrm>
              <a:off x="8857386" y="1411270"/>
              <a:ext cx="1511405" cy="1311857"/>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t>Destination</a:t>
              </a:r>
              <a:endParaRPr lang="en-US" dirty="0"/>
            </a:p>
          </p:txBody>
        </p:sp>
        <p:sp>
          <p:nvSpPr>
            <p:cNvPr id="121" name="Rectangle: Rounded Corners 120">
              <a:extLst>
                <a:ext uri="{FF2B5EF4-FFF2-40B4-BE49-F238E27FC236}">
                  <a16:creationId xmlns:a16="http://schemas.microsoft.com/office/drawing/2014/main" xmlns="" id="{F13FD4AF-D714-4D09-9261-A6F5B6872026}"/>
                </a:ext>
              </a:extLst>
            </p:cNvPr>
            <p:cNvSpPr/>
            <p:nvPr/>
          </p:nvSpPr>
          <p:spPr>
            <a:xfrm>
              <a:off x="8988539" y="1773018"/>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Upload_1210.json</a:t>
              </a:r>
              <a:endParaRPr lang="en-US" sz="1000" dirty="0">
                <a:solidFill>
                  <a:srgbClr val="445469"/>
                </a:solidFill>
              </a:endParaRPr>
            </a:p>
          </p:txBody>
        </p:sp>
        <p:sp>
          <p:nvSpPr>
            <p:cNvPr id="122" name="Rectangle: Rounded Corners 121">
              <a:extLst>
                <a:ext uri="{FF2B5EF4-FFF2-40B4-BE49-F238E27FC236}">
                  <a16:creationId xmlns:a16="http://schemas.microsoft.com/office/drawing/2014/main" xmlns="" id="{8C4EA53A-8E08-422E-AF31-72088247FB33}"/>
                </a:ext>
              </a:extLst>
            </p:cNvPr>
            <p:cNvSpPr/>
            <p:nvPr/>
          </p:nvSpPr>
          <p:spPr>
            <a:xfrm>
              <a:off x="8988539" y="1958553"/>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Upload_1211.json</a:t>
              </a:r>
              <a:endParaRPr lang="en-US" sz="1000" dirty="0">
                <a:solidFill>
                  <a:srgbClr val="445469"/>
                </a:solidFill>
              </a:endParaRPr>
            </a:p>
          </p:txBody>
        </p:sp>
        <p:sp>
          <p:nvSpPr>
            <p:cNvPr id="123" name="Rectangle: Rounded Corners 122">
              <a:extLst>
                <a:ext uri="{FF2B5EF4-FFF2-40B4-BE49-F238E27FC236}">
                  <a16:creationId xmlns:a16="http://schemas.microsoft.com/office/drawing/2014/main" xmlns="" id="{1040578C-2BE5-42D0-ADD2-1778C330C22C}"/>
                </a:ext>
              </a:extLst>
            </p:cNvPr>
            <p:cNvSpPr/>
            <p:nvPr/>
          </p:nvSpPr>
          <p:spPr>
            <a:xfrm>
              <a:off x="8988539" y="2144088"/>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Upload_1212.json</a:t>
              </a:r>
              <a:endParaRPr lang="en-US" sz="1000" dirty="0">
                <a:solidFill>
                  <a:srgbClr val="445469"/>
                </a:solidFill>
              </a:endParaRPr>
            </a:p>
          </p:txBody>
        </p:sp>
        <p:sp>
          <p:nvSpPr>
            <p:cNvPr id="124" name="Rectangle: Rounded Corners 123">
              <a:extLst>
                <a:ext uri="{FF2B5EF4-FFF2-40B4-BE49-F238E27FC236}">
                  <a16:creationId xmlns:a16="http://schemas.microsoft.com/office/drawing/2014/main" xmlns="" id="{71C370F7-C2EB-40A4-A4E5-EC11BF37B154}"/>
                </a:ext>
              </a:extLst>
            </p:cNvPr>
            <p:cNvSpPr/>
            <p:nvPr/>
          </p:nvSpPr>
          <p:spPr>
            <a:xfrm>
              <a:off x="8988539" y="2329623"/>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Upload_1213.</a:t>
              </a:r>
              <a:r>
                <a:rPr lang="it-IT" sz="1000" b="1" dirty="0">
                  <a:solidFill>
                    <a:srgbClr val="445469"/>
                  </a:solidFill>
                </a:rPr>
                <a:t>json</a:t>
              </a:r>
              <a:endParaRPr lang="en-US" sz="1000" b="1" dirty="0">
                <a:solidFill>
                  <a:srgbClr val="445469"/>
                </a:solidFill>
              </a:endParaRPr>
            </a:p>
          </p:txBody>
        </p:sp>
        <p:sp>
          <p:nvSpPr>
            <p:cNvPr id="125" name="Rectangle: Rounded Corners 124">
              <a:extLst>
                <a:ext uri="{FF2B5EF4-FFF2-40B4-BE49-F238E27FC236}">
                  <a16:creationId xmlns:a16="http://schemas.microsoft.com/office/drawing/2014/main" xmlns="" id="{798C9C34-F116-4F93-A129-8D88AB21AB05}"/>
                </a:ext>
              </a:extLst>
            </p:cNvPr>
            <p:cNvSpPr/>
            <p:nvPr/>
          </p:nvSpPr>
          <p:spPr>
            <a:xfrm>
              <a:off x="8988539" y="2515157"/>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Upload_1214.</a:t>
              </a:r>
              <a:r>
                <a:rPr lang="it-IT" sz="1000" b="1" dirty="0">
                  <a:solidFill>
                    <a:srgbClr val="445469"/>
                  </a:solidFill>
                </a:rPr>
                <a:t>json</a:t>
              </a:r>
              <a:endParaRPr lang="en-US" sz="1000" b="1" dirty="0">
                <a:solidFill>
                  <a:srgbClr val="445469"/>
                </a:solidFill>
              </a:endParaRPr>
            </a:p>
          </p:txBody>
        </p:sp>
        <p:cxnSp>
          <p:nvCxnSpPr>
            <p:cNvPr id="134" name="Straight Arrow Connector 133">
              <a:extLst>
                <a:ext uri="{FF2B5EF4-FFF2-40B4-BE49-F238E27FC236}">
                  <a16:creationId xmlns:a16="http://schemas.microsoft.com/office/drawing/2014/main" xmlns="" id="{41C9E21A-FF46-4C6A-A3EA-D3D8CA28970C}"/>
                </a:ext>
              </a:extLst>
            </p:cNvPr>
            <p:cNvCxnSpPr>
              <a:cxnSpLocks/>
              <a:stCxn id="103" idx="3"/>
              <a:endCxn id="124" idx="1"/>
            </p:cNvCxnSpPr>
            <p:nvPr/>
          </p:nvCxnSpPr>
          <p:spPr>
            <a:xfrm>
              <a:off x="7984472" y="2404153"/>
              <a:ext cx="1004067"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xmlns="" id="{788F67D6-40A5-46AF-A866-F8C0D7437399}"/>
                </a:ext>
              </a:extLst>
            </p:cNvPr>
            <p:cNvCxnSpPr>
              <a:cxnSpLocks/>
              <a:stCxn id="104" idx="3"/>
              <a:endCxn id="125" idx="1"/>
            </p:cNvCxnSpPr>
            <p:nvPr/>
          </p:nvCxnSpPr>
          <p:spPr>
            <a:xfrm>
              <a:off x="7984472" y="2589687"/>
              <a:ext cx="1004067"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xmlns="" id="{C7C5F217-C127-4F17-8FEA-74CEF5164EF0}"/>
              </a:ext>
            </a:extLst>
          </p:cNvPr>
          <p:cNvGrpSpPr/>
          <p:nvPr/>
        </p:nvGrpSpPr>
        <p:grpSpPr>
          <a:xfrm>
            <a:off x="5442712" y="2840280"/>
            <a:ext cx="3778698" cy="1311859"/>
            <a:chOff x="5442712" y="2840280"/>
            <a:chExt cx="3778698" cy="1311859"/>
          </a:xfrm>
        </p:grpSpPr>
        <p:sp>
          <p:nvSpPr>
            <p:cNvPr id="142" name="Rectangle: Rounded Corners 141">
              <a:extLst>
                <a:ext uri="{FF2B5EF4-FFF2-40B4-BE49-F238E27FC236}">
                  <a16:creationId xmlns:a16="http://schemas.microsoft.com/office/drawing/2014/main" xmlns="" id="{657FE89F-B6CE-44C4-B6A9-560BB1BC43CE}"/>
                </a:ext>
              </a:extLst>
            </p:cNvPr>
            <p:cNvSpPr/>
            <p:nvPr/>
          </p:nvSpPr>
          <p:spPr>
            <a:xfrm>
              <a:off x="5442712" y="2840281"/>
              <a:ext cx="1511405" cy="1311858"/>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a:t>Source</a:t>
              </a:r>
              <a:endParaRPr lang="en-US" dirty="0"/>
            </a:p>
          </p:txBody>
        </p:sp>
        <p:sp>
          <p:nvSpPr>
            <p:cNvPr id="143" name="Rectangle: Rounded Corners 142">
              <a:extLst>
                <a:ext uri="{FF2B5EF4-FFF2-40B4-BE49-F238E27FC236}">
                  <a16:creationId xmlns:a16="http://schemas.microsoft.com/office/drawing/2014/main" xmlns="" id="{75675C45-50F8-4A65-AA08-B519CC35CAF2}"/>
                </a:ext>
              </a:extLst>
            </p:cNvPr>
            <p:cNvSpPr/>
            <p:nvPr/>
          </p:nvSpPr>
          <p:spPr>
            <a:xfrm>
              <a:off x="5573867" y="3481419"/>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Set 2</a:t>
              </a:r>
              <a:endParaRPr lang="en-US" sz="1000" dirty="0">
                <a:solidFill>
                  <a:srgbClr val="445469"/>
                </a:solidFill>
              </a:endParaRPr>
            </a:p>
          </p:txBody>
        </p:sp>
        <p:sp>
          <p:nvSpPr>
            <p:cNvPr id="144" name="Rectangle: Rounded Corners 143">
              <a:extLst>
                <a:ext uri="{FF2B5EF4-FFF2-40B4-BE49-F238E27FC236}">
                  <a16:creationId xmlns:a16="http://schemas.microsoft.com/office/drawing/2014/main" xmlns="" id="{68AEA707-E456-4EB9-8211-95A6880707EF}"/>
                </a:ext>
              </a:extLst>
            </p:cNvPr>
            <p:cNvSpPr/>
            <p:nvPr/>
          </p:nvSpPr>
          <p:spPr>
            <a:xfrm>
              <a:off x="5573867" y="3279997"/>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Set 1</a:t>
              </a:r>
              <a:endParaRPr lang="en-US" sz="1000" dirty="0">
                <a:solidFill>
                  <a:srgbClr val="445469"/>
                </a:solidFill>
              </a:endParaRPr>
            </a:p>
          </p:txBody>
        </p:sp>
        <p:sp>
          <p:nvSpPr>
            <p:cNvPr id="145" name="Rectangle: Rounded Corners 144">
              <a:extLst>
                <a:ext uri="{FF2B5EF4-FFF2-40B4-BE49-F238E27FC236}">
                  <a16:creationId xmlns:a16="http://schemas.microsoft.com/office/drawing/2014/main" xmlns="" id="{91A0D45D-13E2-480F-8FA6-6AF64C4FEF53}"/>
                </a:ext>
              </a:extLst>
            </p:cNvPr>
            <p:cNvSpPr/>
            <p:nvPr/>
          </p:nvSpPr>
          <p:spPr>
            <a:xfrm>
              <a:off x="7710005" y="2840280"/>
              <a:ext cx="1511405" cy="1311857"/>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t>Destination</a:t>
              </a:r>
              <a:endParaRPr lang="en-US" dirty="0"/>
            </a:p>
          </p:txBody>
        </p:sp>
        <p:sp>
          <p:nvSpPr>
            <p:cNvPr id="146" name="Rectangle: Rounded Corners 145">
              <a:extLst>
                <a:ext uri="{FF2B5EF4-FFF2-40B4-BE49-F238E27FC236}">
                  <a16:creationId xmlns:a16="http://schemas.microsoft.com/office/drawing/2014/main" xmlns="" id="{411C80A4-4EA1-4F31-9A55-D6200ABE9029}"/>
                </a:ext>
              </a:extLst>
            </p:cNvPr>
            <p:cNvSpPr/>
            <p:nvPr/>
          </p:nvSpPr>
          <p:spPr>
            <a:xfrm>
              <a:off x="7841158" y="3202028"/>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Upload_1210.json</a:t>
              </a:r>
              <a:endParaRPr lang="en-US" sz="1000" dirty="0">
                <a:solidFill>
                  <a:srgbClr val="445469"/>
                </a:solidFill>
              </a:endParaRPr>
            </a:p>
          </p:txBody>
        </p:sp>
        <p:sp>
          <p:nvSpPr>
            <p:cNvPr id="147" name="Rectangle: Rounded Corners 146">
              <a:extLst>
                <a:ext uri="{FF2B5EF4-FFF2-40B4-BE49-F238E27FC236}">
                  <a16:creationId xmlns:a16="http://schemas.microsoft.com/office/drawing/2014/main" xmlns="" id="{E469BF17-15F1-466D-992A-4158C1B36A75}"/>
                </a:ext>
              </a:extLst>
            </p:cNvPr>
            <p:cNvSpPr/>
            <p:nvPr/>
          </p:nvSpPr>
          <p:spPr>
            <a:xfrm>
              <a:off x="7841158" y="3387563"/>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Upload_1211.json</a:t>
              </a:r>
              <a:endParaRPr lang="en-US" sz="1000" dirty="0">
                <a:solidFill>
                  <a:srgbClr val="445469"/>
                </a:solidFill>
              </a:endParaRPr>
            </a:p>
          </p:txBody>
        </p:sp>
        <p:sp>
          <p:nvSpPr>
            <p:cNvPr id="148" name="Rectangle: Rounded Corners 147">
              <a:extLst>
                <a:ext uri="{FF2B5EF4-FFF2-40B4-BE49-F238E27FC236}">
                  <a16:creationId xmlns:a16="http://schemas.microsoft.com/office/drawing/2014/main" xmlns="" id="{912E28FE-0639-4372-A4BD-CE2E065B28E8}"/>
                </a:ext>
              </a:extLst>
            </p:cNvPr>
            <p:cNvSpPr/>
            <p:nvPr/>
          </p:nvSpPr>
          <p:spPr>
            <a:xfrm>
              <a:off x="7841158" y="3573098"/>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Upload_1212.json</a:t>
              </a:r>
              <a:endParaRPr lang="en-US" sz="1000" dirty="0">
                <a:solidFill>
                  <a:srgbClr val="445469"/>
                </a:solidFill>
              </a:endParaRPr>
            </a:p>
          </p:txBody>
        </p:sp>
        <p:sp>
          <p:nvSpPr>
            <p:cNvPr id="149" name="Rectangle: Rounded Corners 148">
              <a:extLst>
                <a:ext uri="{FF2B5EF4-FFF2-40B4-BE49-F238E27FC236}">
                  <a16:creationId xmlns:a16="http://schemas.microsoft.com/office/drawing/2014/main" xmlns="" id="{A3F08A5A-2E1A-436A-B77B-647007138CBC}"/>
                </a:ext>
              </a:extLst>
            </p:cNvPr>
            <p:cNvSpPr/>
            <p:nvPr/>
          </p:nvSpPr>
          <p:spPr>
            <a:xfrm>
              <a:off x="7841158" y="3758633"/>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Upload_1213.tmp</a:t>
              </a:r>
              <a:endParaRPr lang="en-US" sz="1000" dirty="0">
                <a:solidFill>
                  <a:srgbClr val="445469"/>
                </a:solidFill>
              </a:endParaRPr>
            </a:p>
          </p:txBody>
        </p:sp>
        <p:sp>
          <p:nvSpPr>
            <p:cNvPr id="150" name="Rectangle: Rounded Corners 149">
              <a:extLst>
                <a:ext uri="{FF2B5EF4-FFF2-40B4-BE49-F238E27FC236}">
                  <a16:creationId xmlns:a16="http://schemas.microsoft.com/office/drawing/2014/main" xmlns="" id="{6FC25672-A659-41D7-8F01-358889AE18AE}"/>
                </a:ext>
              </a:extLst>
            </p:cNvPr>
            <p:cNvSpPr/>
            <p:nvPr/>
          </p:nvSpPr>
          <p:spPr>
            <a:xfrm>
              <a:off x="7841158" y="3944167"/>
              <a:ext cx="1249095" cy="149059"/>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bg1">
                      <a:lumMod val="65000"/>
                    </a:schemeClr>
                  </a:solidFill>
                </a:rPr>
                <a:t>Upload_1214.tmp</a:t>
              </a:r>
              <a:endParaRPr lang="en-US" sz="1000" dirty="0">
                <a:solidFill>
                  <a:schemeClr val="bg1">
                    <a:lumMod val="65000"/>
                  </a:schemeClr>
                </a:solidFill>
              </a:endParaRPr>
            </a:p>
          </p:txBody>
        </p:sp>
        <p:cxnSp>
          <p:nvCxnSpPr>
            <p:cNvPr id="151" name="Connector: Elbow 150">
              <a:extLst>
                <a:ext uri="{FF2B5EF4-FFF2-40B4-BE49-F238E27FC236}">
                  <a16:creationId xmlns:a16="http://schemas.microsoft.com/office/drawing/2014/main" xmlns="" id="{D08AB981-25E4-4A9D-8227-BB509D6C4B29}"/>
                </a:ext>
              </a:extLst>
            </p:cNvPr>
            <p:cNvCxnSpPr>
              <a:cxnSpLocks/>
              <a:stCxn id="143" idx="3"/>
              <a:endCxn id="150" idx="1"/>
            </p:cNvCxnSpPr>
            <p:nvPr/>
          </p:nvCxnSpPr>
          <p:spPr>
            <a:xfrm>
              <a:off x="6822962" y="3555949"/>
              <a:ext cx="1018196" cy="462748"/>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xmlns="" id="{01D11437-F064-45D9-8CD8-3358F8767C2C}"/>
              </a:ext>
            </a:extLst>
          </p:cNvPr>
          <p:cNvGrpSpPr/>
          <p:nvPr/>
        </p:nvGrpSpPr>
        <p:grpSpPr>
          <a:xfrm>
            <a:off x="9963170" y="2840280"/>
            <a:ext cx="1511405" cy="1311857"/>
            <a:chOff x="8857386" y="2840280"/>
            <a:chExt cx="1511405" cy="1311857"/>
          </a:xfrm>
        </p:grpSpPr>
        <p:sp>
          <p:nvSpPr>
            <p:cNvPr id="152" name="Rectangle: Rounded Corners 151">
              <a:extLst>
                <a:ext uri="{FF2B5EF4-FFF2-40B4-BE49-F238E27FC236}">
                  <a16:creationId xmlns:a16="http://schemas.microsoft.com/office/drawing/2014/main" xmlns="" id="{4F651BA1-5C12-4774-B570-D93EF9AC3AB7}"/>
                </a:ext>
              </a:extLst>
            </p:cNvPr>
            <p:cNvSpPr/>
            <p:nvPr/>
          </p:nvSpPr>
          <p:spPr>
            <a:xfrm>
              <a:off x="8857386" y="2840280"/>
              <a:ext cx="1511405" cy="1311857"/>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t>Destination</a:t>
              </a:r>
              <a:endParaRPr lang="en-US" dirty="0"/>
            </a:p>
          </p:txBody>
        </p:sp>
        <p:sp>
          <p:nvSpPr>
            <p:cNvPr id="153" name="Rectangle: Rounded Corners 152">
              <a:extLst>
                <a:ext uri="{FF2B5EF4-FFF2-40B4-BE49-F238E27FC236}">
                  <a16:creationId xmlns:a16="http://schemas.microsoft.com/office/drawing/2014/main" xmlns="" id="{49591669-192B-497B-AD47-FF5522E05A93}"/>
                </a:ext>
              </a:extLst>
            </p:cNvPr>
            <p:cNvSpPr/>
            <p:nvPr/>
          </p:nvSpPr>
          <p:spPr>
            <a:xfrm>
              <a:off x="8988539" y="3202028"/>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Upload_1210.json</a:t>
              </a:r>
              <a:endParaRPr lang="en-US" sz="1000" dirty="0">
                <a:solidFill>
                  <a:srgbClr val="445469"/>
                </a:solidFill>
              </a:endParaRPr>
            </a:p>
          </p:txBody>
        </p:sp>
        <p:sp>
          <p:nvSpPr>
            <p:cNvPr id="154" name="Rectangle: Rounded Corners 153">
              <a:extLst>
                <a:ext uri="{FF2B5EF4-FFF2-40B4-BE49-F238E27FC236}">
                  <a16:creationId xmlns:a16="http://schemas.microsoft.com/office/drawing/2014/main" xmlns="" id="{ECCC6DF0-0223-4C3A-90E2-8FBBBA7BE16E}"/>
                </a:ext>
              </a:extLst>
            </p:cNvPr>
            <p:cNvSpPr/>
            <p:nvPr/>
          </p:nvSpPr>
          <p:spPr>
            <a:xfrm>
              <a:off x="8988539" y="3387563"/>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Upload_1211.json</a:t>
              </a:r>
              <a:endParaRPr lang="en-US" sz="1000" dirty="0">
                <a:solidFill>
                  <a:srgbClr val="445469"/>
                </a:solidFill>
              </a:endParaRPr>
            </a:p>
          </p:txBody>
        </p:sp>
        <p:sp>
          <p:nvSpPr>
            <p:cNvPr id="155" name="Rectangle: Rounded Corners 154">
              <a:extLst>
                <a:ext uri="{FF2B5EF4-FFF2-40B4-BE49-F238E27FC236}">
                  <a16:creationId xmlns:a16="http://schemas.microsoft.com/office/drawing/2014/main" xmlns="" id="{BA142B89-17D4-4A29-B3AF-6EC310927313}"/>
                </a:ext>
              </a:extLst>
            </p:cNvPr>
            <p:cNvSpPr/>
            <p:nvPr/>
          </p:nvSpPr>
          <p:spPr>
            <a:xfrm>
              <a:off x="8988539" y="3573098"/>
              <a:ext cx="1249095"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Upload_1212.json</a:t>
              </a:r>
              <a:endParaRPr lang="en-US" sz="1000" dirty="0">
                <a:solidFill>
                  <a:srgbClr val="445469"/>
                </a:solidFill>
              </a:endParaRPr>
            </a:p>
          </p:txBody>
        </p:sp>
        <p:sp>
          <p:nvSpPr>
            <p:cNvPr id="156" name="Rectangle: Rounded Corners 155">
              <a:extLst>
                <a:ext uri="{FF2B5EF4-FFF2-40B4-BE49-F238E27FC236}">
                  <a16:creationId xmlns:a16="http://schemas.microsoft.com/office/drawing/2014/main" xmlns="" id="{7CAFFC7E-49BD-4393-864B-C2E02573AACE}"/>
                </a:ext>
              </a:extLst>
            </p:cNvPr>
            <p:cNvSpPr/>
            <p:nvPr/>
          </p:nvSpPr>
          <p:spPr>
            <a:xfrm>
              <a:off x="8988539" y="3758633"/>
              <a:ext cx="1249095" cy="149059"/>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bg1">
                      <a:lumMod val="65000"/>
                    </a:schemeClr>
                  </a:solidFill>
                </a:rPr>
                <a:t>Upload_1213.tmp</a:t>
              </a:r>
              <a:endParaRPr lang="en-US" sz="1000" dirty="0">
                <a:solidFill>
                  <a:schemeClr val="bg1">
                    <a:lumMod val="65000"/>
                  </a:schemeClr>
                </a:solidFill>
              </a:endParaRPr>
            </a:p>
          </p:txBody>
        </p:sp>
      </p:grpSp>
      <p:cxnSp>
        <p:nvCxnSpPr>
          <p:cNvPr id="158" name="Straight Arrow Connector 157">
            <a:extLst>
              <a:ext uri="{FF2B5EF4-FFF2-40B4-BE49-F238E27FC236}">
                <a16:creationId xmlns:a16="http://schemas.microsoft.com/office/drawing/2014/main" xmlns="" id="{16AA7E6B-E77B-45F6-9A20-521FB0C868C4}"/>
              </a:ext>
            </a:extLst>
          </p:cNvPr>
          <p:cNvCxnSpPr>
            <a:stCxn id="149" idx="3"/>
            <a:endCxn id="156" idx="1"/>
          </p:cNvCxnSpPr>
          <p:nvPr/>
        </p:nvCxnSpPr>
        <p:spPr>
          <a:xfrm>
            <a:off x="9090253" y="3833163"/>
            <a:ext cx="1004070"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xmlns="" id="{BFEF1DDD-99DE-449F-BB47-3A1CEE7F1AB8}"/>
              </a:ext>
            </a:extLst>
          </p:cNvPr>
          <p:cNvSpPr/>
          <p:nvPr/>
        </p:nvSpPr>
        <p:spPr>
          <a:xfrm>
            <a:off x="2237891" y="2402589"/>
            <a:ext cx="504433" cy="276999"/>
          </a:xfrm>
          <a:prstGeom prst="rect">
            <a:avLst/>
          </a:prstGeom>
        </p:spPr>
        <p:txBody>
          <a:bodyPr wrap="none">
            <a:spAutoFit/>
          </a:bodyPr>
          <a:lstStyle/>
          <a:p>
            <a:r>
              <a:rPr lang="it-IT" sz="1200" b="1" dirty="0">
                <a:solidFill>
                  <a:srgbClr val="E96B56"/>
                </a:solidFill>
              </a:rPr>
              <a:t>C</a:t>
            </a:r>
            <a:r>
              <a:rPr lang="en-US" sz="1200" b="1" dirty="0" err="1">
                <a:solidFill>
                  <a:srgbClr val="E96B56"/>
                </a:solidFill>
              </a:rPr>
              <a:t>opy</a:t>
            </a:r>
            <a:endParaRPr lang="en-US" sz="1200" b="1" dirty="0">
              <a:solidFill>
                <a:srgbClr val="E96B56"/>
              </a:solidFill>
            </a:endParaRPr>
          </a:p>
        </p:txBody>
      </p:sp>
      <p:sp>
        <p:nvSpPr>
          <p:cNvPr id="172" name="Rectangle 171">
            <a:extLst>
              <a:ext uri="{FF2B5EF4-FFF2-40B4-BE49-F238E27FC236}">
                <a16:creationId xmlns:a16="http://schemas.microsoft.com/office/drawing/2014/main" xmlns="" id="{1EDCA619-660A-4D44-A68E-025283B6BEB9}"/>
              </a:ext>
            </a:extLst>
          </p:cNvPr>
          <p:cNvSpPr/>
          <p:nvPr/>
        </p:nvSpPr>
        <p:spPr>
          <a:xfrm>
            <a:off x="6929249" y="1840276"/>
            <a:ext cx="504433" cy="276999"/>
          </a:xfrm>
          <a:prstGeom prst="rect">
            <a:avLst/>
          </a:prstGeom>
        </p:spPr>
        <p:txBody>
          <a:bodyPr wrap="none">
            <a:spAutoFit/>
          </a:bodyPr>
          <a:lstStyle/>
          <a:p>
            <a:r>
              <a:rPr lang="it-IT" sz="1200" b="1" dirty="0">
                <a:solidFill>
                  <a:srgbClr val="E96B56"/>
                </a:solidFill>
              </a:rPr>
              <a:t>C</a:t>
            </a:r>
            <a:r>
              <a:rPr lang="en-US" sz="1200" b="1" dirty="0" err="1">
                <a:solidFill>
                  <a:srgbClr val="E96B56"/>
                </a:solidFill>
              </a:rPr>
              <a:t>opy</a:t>
            </a:r>
            <a:endParaRPr lang="en-US" sz="1200" b="1" dirty="0">
              <a:solidFill>
                <a:srgbClr val="E96B56"/>
              </a:solidFill>
            </a:endParaRPr>
          </a:p>
        </p:txBody>
      </p:sp>
      <p:sp>
        <p:nvSpPr>
          <p:cNvPr id="175" name="Rectangle 174">
            <a:extLst>
              <a:ext uri="{FF2B5EF4-FFF2-40B4-BE49-F238E27FC236}">
                <a16:creationId xmlns:a16="http://schemas.microsoft.com/office/drawing/2014/main" xmlns="" id="{56608309-DF94-4E03-AAB0-E4FC9503B0B0}"/>
              </a:ext>
            </a:extLst>
          </p:cNvPr>
          <p:cNvSpPr/>
          <p:nvPr/>
        </p:nvSpPr>
        <p:spPr>
          <a:xfrm>
            <a:off x="9264091" y="2162022"/>
            <a:ext cx="706604" cy="276999"/>
          </a:xfrm>
          <a:prstGeom prst="rect">
            <a:avLst/>
          </a:prstGeom>
        </p:spPr>
        <p:txBody>
          <a:bodyPr wrap="none">
            <a:spAutoFit/>
          </a:bodyPr>
          <a:lstStyle/>
          <a:p>
            <a:r>
              <a:rPr lang="it-IT" sz="1200" b="1" dirty="0" err="1">
                <a:solidFill>
                  <a:srgbClr val="E96B56"/>
                </a:solidFill>
              </a:rPr>
              <a:t>Rename</a:t>
            </a:r>
            <a:endParaRPr lang="en-US" sz="1200" b="1" dirty="0">
              <a:solidFill>
                <a:srgbClr val="E96B56"/>
              </a:solidFill>
            </a:endParaRPr>
          </a:p>
        </p:txBody>
      </p:sp>
      <p:sp>
        <p:nvSpPr>
          <p:cNvPr id="176" name="Rectangle 175">
            <a:extLst>
              <a:ext uri="{FF2B5EF4-FFF2-40B4-BE49-F238E27FC236}">
                <a16:creationId xmlns:a16="http://schemas.microsoft.com/office/drawing/2014/main" xmlns="" id="{485B87C9-780E-44D8-9294-EDBEA63174AB}"/>
              </a:ext>
            </a:extLst>
          </p:cNvPr>
          <p:cNvSpPr/>
          <p:nvPr/>
        </p:nvSpPr>
        <p:spPr>
          <a:xfrm>
            <a:off x="6929249" y="3136434"/>
            <a:ext cx="504433" cy="461665"/>
          </a:xfrm>
          <a:prstGeom prst="rect">
            <a:avLst/>
          </a:prstGeom>
        </p:spPr>
        <p:txBody>
          <a:bodyPr wrap="none">
            <a:spAutoFit/>
          </a:bodyPr>
          <a:lstStyle/>
          <a:p>
            <a:pPr algn="ctr"/>
            <a:r>
              <a:rPr lang="it-IT" sz="1200" b="1" dirty="0">
                <a:solidFill>
                  <a:srgbClr val="FF0000"/>
                </a:solidFill>
              </a:rPr>
              <a:t>C</a:t>
            </a:r>
            <a:r>
              <a:rPr lang="en-US" sz="1200" b="1" dirty="0" err="1">
                <a:solidFill>
                  <a:srgbClr val="FF0000"/>
                </a:solidFill>
              </a:rPr>
              <a:t>opy</a:t>
            </a:r>
            <a:endParaRPr lang="en-US" sz="1200" b="1" dirty="0">
              <a:solidFill>
                <a:srgbClr val="FF0000"/>
              </a:solidFill>
            </a:endParaRPr>
          </a:p>
          <a:p>
            <a:pPr algn="ctr"/>
            <a:r>
              <a:rPr lang="en-US" sz="1200" b="1" dirty="0">
                <a:solidFill>
                  <a:srgbClr val="FF0000"/>
                </a:solidFill>
              </a:rPr>
              <a:t>Fail</a:t>
            </a:r>
          </a:p>
        </p:txBody>
      </p:sp>
      <p:sp>
        <p:nvSpPr>
          <p:cNvPr id="177" name="Rectangle 176">
            <a:extLst>
              <a:ext uri="{FF2B5EF4-FFF2-40B4-BE49-F238E27FC236}">
                <a16:creationId xmlns:a16="http://schemas.microsoft.com/office/drawing/2014/main" xmlns="" id="{F9D04C19-5D75-4976-8C30-4D2F1D9625C0}"/>
              </a:ext>
            </a:extLst>
          </p:cNvPr>
          <p:cNvSpPr/>
          <p:nvPr/>
        </p:nvSpPr>
        <p:spPr>
          <a:xfrm>
            <a:off x="9238988" y="3543998"/>
            <a:ext cx="601768" cy="276999"/>
          </a:xfrm>
          <a:prstGeom prst="rect">
            <a:avLst/>
          </a:prstGeom>
        </p:spPr>
        <p:txBody>
          <a:bodyPr wrap="none">
            <a:spAutoFit/>
          </a:bodyPr>
          <a:lstStyle/>
          <a:p>
            <a:r>
              <a:rPr lang="it-IT" sz="1200" b="1" dirty="0">
                <a:solidFill>
                  <a:srgbClr val="E96B56"/>
                </a:solidFill>
              </a:rPr>
              <a:t>Delete</a:t>
            </a:r>
            <a:endParaRPr lang="en-US" sz="1200" b="1" dirty="0">
              <a:solidFill>
                <a:srgbClr val="E96B56"/>
              </a:solidFill>
            </a:endParaRPr>
          </a:p>
        </p:txBody>
      </p:sp>
      <p:cxnSp>
        <p:nvCxnSpPr>
          <p:cNvPr id="179" name="Straight Connector 178">
            <a:extLst>
              <a:ext uri="{FF2B5EF4-FFF2-40B4-BE49-F238E27FC236}">
                <a16:creationId xmlns:a16="http://schemas.microsoft.com/office/drawing/2014/main" xmlns="" id="{861DF26A-15A9-4A79-909D-F7BED8664A9E}"/>
              </a:ext>
            </a:extLst>
          </p:cNvPr>
          <p:cNvCxnSpPr>
            <a:cxnSpLocks/>
          </p:cNvCxnSpPr>
          <p:nvPr/>
        </p:nvCxnSpPr>
        <p:spPr>
          <a:xfrm flipV="1">
            <a:off x="5442712" y="2776035"/>
            <a:ext cx="6031863" cy="1"/>
          </a:xfrm>
          <a:prstGeom prst="line">
            <a:avLst/>
          </a:prstGeom>
          <a:ln w="9525">
            <a:solidFill>
              <a:srgbClr val="445469"/>
            </a:solidFill>
            <a:prstDash val="dash"/>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xmlns="" id="{E9CF8349-34A5-4DF4-9E11-EF756D7AA028}"/>
              </a:ext>
            </a:extLst>
          </p:cNvPr>
          <p:cNvGrpSpPr/>
          <p:nvPr/>
        </p:nvGrpSpPr>
        <p:grpSpPr>
          <a:xfrm>
            <a:off x="5570303" y="1848915"/>
            <a:ext cx="1249095" cy="350481"/>
            <a:chOff x="3917291" y="1682601"/>
            <a:chExt cx="1249095" cy="350481"/>
          </a:xfrm>
        </p:grpSpPr>
        <p:sp>
          <p:nvSpPr>
            <p:cNvPr id="181" name="Rectangle: Rounded Corners 180">
              <a:extLst>
                <a:ext uri="{FF2B5EF4-FFF2-40B4-BE49-F238E27FC236}">
                  <a16:creationId xmlns:a16="http://schemas.microsoft.com/office/drawing/2014/main" xmlns="" id="{70D24B87-CCE9-415A-B167-E2D60C7043F9}"/>
                </a:ext>
              </a:extLst>
            </p:cNvPr>
            <p:cNvSpPr/>
            <p:nvPr/>
          </p:nvSpPr>
          <p:spPr>
            <a:xfrm>
              <a:off x="3917291" y="1884023"/>
              <a:ext cx="1249095" cy="149059"/>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bg1">
                      <a:lumMod val="65000"/>
                    </a:schemeClr>
                  </a:solidFill>
                </a:rPr>
                <a:t>Set 2</a:t>
              </a:r>
              <a:endParaRPr lang="en-US" sz="1000" dirty="0">
                <a:solidFill>
                  <a:schemeClr val="bg1">
                    <a:lumMod val="65000"/>
                  </a:schemeClr>
                </a:solidFill>
              </a:endParaRPr>
            </a:p>
          </p:txBody>
        </p:sp>
        <p:sp>
          <p:nvSpPr>
            <p:cNvPr id="182" name="Rectangle: Rounded Corners 181">
              <a:extLst>
                <a:ext uri="{FF2B5EF4-FFF2-40B4-BE49-F238E27FC236}">
                  <a16:creationId xmlns:a16="http://schemas.microsoft.com/office/drawing/2014/main" xmlns="" id="{ABFDAC63-1EBB-4A84-B3DA-F3DD236D06B3}"/>
                </a:ext>
              </a:extLst>
            </p:cNvPr>
            <p:cNvSpPr/>
            <p:nvPr/>
          </p:nvSpPr>
          <p:spPr>
            <a:xfrm>
              <a:off x="3917291" y="1682601"/>
              <a:ext cx="1249095" cy="149059"/>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bg1">
                      <a:lumMod val="65000"/>
                    </a:schemeClr>
                  </a:solidFill>
                </a:rPr>
                <a:t>Set 1</a:t>
              </a:r>
              <a:endParaRPr lang="en-US" sz="1000" dirty="0">
                <a:solidFill>
                  <a:schemeClr val="bg1">
                    <a:lumMod val="65000"/>
                  </a:schemeClr>
                </a:solidFill>
              </a:endParaRPr>
            </a:p>
          </p:txBody>
        </p:sp>
      </p:grpSp>
      <p:sp>
        <p:nvSpPr>
          <p:cNvPr id="184" name="Rectangle 183">
            <a:extLst>
              <a:ext uri="{FF2B5EF4-FFF2-40B4-BE49-F238E27FC236}">
                <a16:creationId xmlns:a16="http://schemas.microsoft.com/office/drawing/2014/main" xmlns="" id="{98636F72-58E1-4EE3-9268-4FE9D78977A6}"/>
              </a:ext>
            </a:extLst>
          </p:cNvPr>
          <p:cNvSpPr/>
          <p:nvPr/>
        </p:nvSpPr>
        <p:spPr>
          <a:xfrm>
            <a:off x="5003665" y="1784934"/>
            <a:ext cx="601768" cy="276999"/>
          </a:xfrm>
          <a:prstGeom prst="rect">
            <a:avLst/>
          </a:prstGeom>
        </p:spPr>
        <p:txBody>
          <a:bodyPr wrap="none">
            <a:spAutoFit/>
          </a:bodyPr>
          <a:lstStyle/>
          <a:p>
            <a:r>
              <a:rPr lang="it-IT" sz="1200" b="1" dirty="0">
                <a:solidFill>
                  <a:srgbClr val="E96B56"/>
                </a:solidFill>
              </a:rPr>
              <a:t>Delete</a:t>
            </a:r>
            <a:endParaRPr lang="en-US" sz="1200" b="1" dirty="0">
              <a:solidFill>
                <a:srgbClr val="E96B56"/>
              </a:solidFill>
            </a:endParaRPr>
          </a:p>
        </p:txBody>
      </p:sp>
    </p:spTree>
    <p:extLst>
      <p:ext uri="{BB962C8B-B14F-4D97-AF65-F5344CB8AC3E}">
        <p14:creationId xmlns:p14="http://schemas.microsoft.com/office/powerpoint/2010/main" val="283510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171" grpId="0"/>
      <p:bldP spid="172" grpId="0"/>
      <p:bldP spid="175" grpId="0"/>
      <p:bldP spid="176" grpId="0"/>
      <p:bldP spid="177" grpId="0"/>
      <p:bldP spid="18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E99C072-91F3-453A-86C4-74599DF9C3BC}"/>
              </a:ext>
            </a:extLst>
          </p:cNvPr>
          <p:cNvSpPr>
            <a:spLocks noGrp="1"/>
          </p:cNvSpPr>
          <p:nvPr>
            <p:ph type="body" sz="quarter" idx="11"/>
          </p:nvPr>
        </p:nvSpPr>
        <p:spPr/>
        <p:txBody>
          <a:bodyPr/>
          <a:lstStyle/>
          <a:p>
            <a:pPr marL="0" indent="0">
              <a:buNone/>
            </a:pPr>
            <a:r>
              <a:rPr lang="it-IT" dirty="0"/>
              <a:t>From ETL to ET-TL</a:t>
            </a:r>
            <a:endParaRPr lang="en-US" dirty="0"/>
          </a:p>
        </p:txBody>
      </p:sp>
      <p:sp>
        <p:nvSpPr>
          <p:cNvPr id="3" name="Flowchart: Magnetic Disk 2">
            <a:extLst>
              <a:ext uri="{FF2B5EF4-FFF2-40B4-BE49-F238E27FC236}">
                <a16:creationId xmlns:a16="http://schemas.microsoft.com/office/drawing/2014/main" xmlns="" id="{A8EEA189-4340-4770-B834-B8A5F6223A36}"/>
              </a:ext>
            </a:extLst>
          </p:cNvPr>
          <p:cNvSpPr/>
          <p:nvPr/>
        </p:nvSpPr>
        <p:spPr>
          <a:xfrm>
            <a:off x="4462497" y="2272170"/>
            <a:ext cx="1571812" cy="108358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Structured</a:t>
            </a:r>
            <a:r>
              <a:rPr lang="it-IT" dirty="0"/>
              <a:t> Data</a:t>
            </a:r>
            <a:endParaRPr lang="en-US" dirty="0"/>
          </a:p>
        </p:txBody>
      </p:sp>
      <p:sp>
        <p:nvSpPr>
          <p:cNvPr id="4" name="Cloud 3">
            <a:extLst>
              <a:ext uri="{FF2B5EF4-FFF2-40B4-BE49-F238E27FC236}">
                <a16:creationId xmlns:a16="http://schemas.microsoft.com/office/drawing/2014/main" xmlns="" id="{53539C3E-BFBB-4351-BD2E-6365B32E3A5E}"/>
              </a:ext>
            </a:extLst>
          </p:cNvPr>
          <p:cNvSpPr/>
          <p:nvPr/>
        </p:nvSpPr>
        <p:spPr>
          <a:xfrm>
            <a:off x="952488" y="2272170"/>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Unstructured</a:t>
            </a:r>
            <a:r>
              <a:rPr lang="it-IT" dirty="0"/>
              <a:t> Data</a:t>
            </a:r>
            <a:endParaRPr lang="en-US" dirty="0"/>
          </a:p>
        </p:txBody>
      </p:sp>
      <p:sp>
        <p:nvSpPr>
          <p:cNvPr id="5" name="Flowchart: Magnetic Disk 4">
            <a:extLst>
              <a:ext uri="{FF2B5EF4-FFF2-40B4-BE49-F238E27FC236}">
                <a16:creationId xmlns:a16="http://schemas.microsoft.com/office/drawing/2014/main" xmlns="" id="{24FC09B1-8725-45C7-9BB1-A82C39C8FFC1}"/>
              </a:ext>
            </a:extLst>
          </p:cNvPr>
          <p:cNvSpPr/>
          <p:nvPr/>
        </p:nvSpPr>
        <p:spPr>
          <a:xfrm>
            <a:off x="7498968" y="2488703"/>
            <a:ext cx="1571812" cy="70126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Model Ready Data</a:t>
            </a:r>
            <a:endParaRPr lang="en-US" sz="1400" dirty="0"/>
          </a:p>
        </p:txBody>
      </p:sp>
      <p:sp>
        <p:nvSpPr>
          <p:cNvPr id="6" name="Rectangle: Rounded Corners 5">
            <a:extLst>
              <a:ext uri="{FF2B5EF4-FFF2-40B4-BE49-F238E27FC236}">
                <a16:creationId xmlns:a16="http://schemas.microsoft.com/office/drawing/2014/main" xmlns="" id="{4226046C-1316-484F-9093-4B0D0A50879F}"/>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Extract</a:t>
            </a:r>
            <a:r>
              <a:rPr lang="it-IT" dirty="0"/>
              <a:t> </a:t>
            </a:r>
            <a:r>
              <a:rPr lang="it-IT" strike="sngStrike" dirty="0" err="1"/>
              <a:t>Transform</a:t>
            </a:r>
            <a:r>
              <a:rPr lang="it-IT" dirty="0"/>
              <a:t> </a:t>
            </a:r>
            <a:r>
              <a:rPr lang="it-IT" dirty="0" err="1"/>
              <a:t>Load</a:t>
            </a:r>
            <a:endParaRPr lang="en-US" dirty="0"/>
          </a:p>
        </p:txBody>
      </p:sp>
      <p:sp>
        <p:nvSpPr>
          <p:cNvPr id="7" name="Flowchart: Manual Operation 6">
            <a:extLst>
              <a:ext uri="{FF2B5EF4-FFF2-40B4-BE49-F238E27FC236}">
                <a16:creationId xmlns:a16="http://schemas.microsoft.com/office/drawing/2014/main" xmlns="" id="{C6F56309-29BA-4BBB-95CC-EE5C3D4DFA91}"/>
              </a:ext>
            </a:extLst>
          </p:cNvPr>
          <p:cNvSpPr/>
          <p:nvPr/>
        </p:nvSpPr>
        <p:spPr>
          <a:xfrm rot="16200000">
            <a:off x="6224845" y="2204832"/>
            <a:ext cx="1083588" cy="1218306"/>
          </a:xfrm>
          <a:prstGeom prst="flowChartManualOperation">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strike="sngStrike" dirty="0" err="1"/>
              <a:t>Extract</a:t>
            </a:r>
            <a:r>
              <a:rPr lang="it-IT" dirty="0"/>
              <a:t> </a:t>
            </a:r>
            <a:r>
              <a:rPr lang="it-IT" dirty="0" err="1"/>
              <a:t>Transform</a:t>
            </a:r>
            <a:r>
              <a:rPr lang="it-IT" dirty="0"/>
              <a:t> </a:t>
            </a:r>
            <a:r>
              <a:rPr lang="it-IT" dirty="0" err="1"/>
              <a:t>Load</a:t>
            </a:r>
            <a:endParaRPr lang="en-US" dirty="0"/>
          </a:p>
        </p:txBody>
      </p:sp>
      <p:sp>
        <p:nvSpPr>
          <p:cNvPr id="8" name="Rectangle 7">
            <a:extLst>
              <a:ext uri="{FF2B5EF4-FFF2-40B4-BE49-F238E27FC236}">
                <a16:creationId xmlns:a16="http://schemas.microsoft.com/office/drawing/2014/main" xmlns="" id="{47AE2493-B841-48B3-8895-B0D21B17B69A}"/>
              </a:ext>
            </a:extLst>
          </p:cNvPr>
          <p:cNvSpPr/>
          <p:nvPr/>
        </p:nvSpPr>
        <p:spPr>
          <a:xfrm>
            <a:off x="838200" y="1553882"/>
            <a:ext cx="8377518" cy="1875118"/>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dirty="0">
                <a:solidFill>
                  <a:srgbClr val="445469"/>
                </a:solidFill>
              </a:rPr>
              <a:t>EL-TL Pattern</a:t>
            </a:r>
            <a:endParaRPr lang="en-US" sz="2800" dirty="0">
              <a:solidFill>
                <a:srgbClr val="445469"/>
              </a:solidFill>
            </a:endParaRPr>
          </a:p>
        </p:txBody>
      </p:sp>
      <p:sp>
        <p:nvSpPr>
          <p:cNvPr id="9" name="Rectangle 8">
            <a:extLst>
              <a:ext uri="{FF2B5EF4-FFF2-40B4-BE49-F238E27FC236}">
                <a16:creationId xmlns:a16="http://schemas.microsoft.com/office/drawing/2014/main" xmlns="" id="{36C2B1A9-539D-4128-A738-3FEA1B2324A1}"/>
              </a:ext>
            </a:extLst>
          </p:cNvPr>
          <p:cNvSpPr/>
          <p:nvPr/>
        </p:nvSpPr>
        <p:spPr>
          <a:xfrm>
            <a:off x="9215718" y="1553882"/>
            <a:ext cx="2773081" cy="1875118"/>
          </a:xfrm>
          <a:prstGeom prst="rect">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bg1"/>
                </a:solidFill>
              </a:rPr>
              <a:t>A first </a:t>
            </a:r>
            <a:r>
              <a:rPr lang="it-IT" sz="1600" dirty="0" err="1">
                <a:solidFill>
                  <a:schemeClr val="bg1"/>
                </a:solidFill>
              </a:rPr>
              <a:t>process</a:t>
            </a:r>
            <a:r>
              <a:rPr lang="it-IT" sz="1600" dirty="0">
                <a:solidFill>
                  <a:schemeClr val="bg1"/>
                </a:solidFill>
              </a:rPr>
              <a:t> takes data </a:t>
            </a:r>
            <a:r>
              <a:rPr lang="it-IT" sz="1600" dirty="0" err="1">
                <a:solidFill>
                  <a:schemeClr val="bg1"/>
                </a:solidFill>
              </a:rPr>
              <a:t>as-is</a:t>
            </a:r>
            <a:r>
              <a:rPr lang="it-IT" sz="1600" dirty="0">
                <a:solidFill>
                  <a:schemeClr val="bg1"/>
                </a:solidFill>
              </a:rPr>
              <a:t>, with no </a:t>
            </a:r>
            <a:r>
              <a:rPr lang="it-IT" sz="1600" dirty="0" err="1">
                <a:solidFill>
                  <a:schemeClr val="bg1"/>
                </a:solidFill>
              </a:rPr>
              <a:t>transformation</a:t>
            </a:r>
            <a:r>
              <a:rPr lang="it-IT" sz="1600" dirty="0">
                <a:solidFill>
                  <a:schemeClr val="bg1"/>
                </a:solidFill>
              </a:rPr>
              <a:t>. </a:t>
            </a:r>
            <a:r>
              <a:rPr lang="it-IT" sz="1600" dirty="0" err="1">
                <a:solidFill>
                  <a:schemeClr val="bg1"/>
                </a:solidFill>
              </a:rPr>
              <a:t>Only</a:t>
            </a:r>
            <a:r>
              <a:rPr lang="it-IT" sz="1600" dirty="0">
                <a:solidFill>
                  <a:schemeClr val="bg1"/>
                </a:solidFill>
              </a:rPr>
              <a:t> a standard </a:t>
            </a:r>
            <a:r>
              <a:rPr lang="it-IT" sz="1600" dirty="0" err="1">
                <a:solidFill>
                  <a:schemeClr val="bg1"/>
                </a:solidFill>
              </a:rPr>
              <a:t>serialization</a:t>
            </a:r>
            <a:r>
              <a:rPr lang="it-IT" sz="1600" dirty="0">
                <a:solidFill>
                  <a:schemeClr val="bg1"/>
                </a:solidFill>
              </a:rPr>
              <a:t> </a:t>
            </a:r>
            <a:r>
              <a:rPr lang="it-IT" sz="1600" dirty="0" err="1">
                <a:solidFill>
                  <a:schemeClr val="bg1"/>
                </a:solidFill>
              </a:rPr>
              <a:t>is</a:t>
            </a:r>
            <a:r>
              <a:rPr lang="it-IT" sz="1600" dirty="0">
                <a:solidFill>
                  <a:schemeClr val="bg1"/>
                </a:solidFill>
              </a:rPr>
              <a:t> </a:t>
            </a:r>
            <a:r>
              <a:rPr lang="it-IT" sz="1600" dirty="0" err="1">
                <a:solidFill>
                  <a:schemeClr val="bg1"/>
                </a:solidFill>
              </a:rPr>
              <a:t>allowed</a:t>
            </a:r>
            <a:r>
              <a:rPr lang="it-IT" sz="1600" dirty="0">
                <a:solidFill>
                  <a:schemeClr val="bg1"/>
                </a:solidFill>
              </a:rPr>
              <a:t> (e.g., </a:t>
            </a:r>
            <a:r>
              <a:rPr lang="it-IT" sz="1600" dirty="0" err="1">
                <a:solidFill>
                  <a:schemeClr val="bg1"/>
                </a:solidFill>
              </a:rPr>
              <a:t>json</a:t>
            </a:r>
            <a:r>
              <a:rPr lang="it-IT" sz="1600" dirty="0">
                <a:solidFill>
                  <a:schemeClr val="bg1"/>
                </a:solidFill>
              </a:rPr>
              <a:t>). A second </a:t>
            </a:r>
            <a:r>
              <a:rPr lang="it-IT" sz="1600" dirty="0" err="1">
                <a:solidFill>
                  <a:schemeClr val="bg1"/>
                </a:solidFill>
              </a:rPr>
              <a:t>process</a:t>
            </a:r>
            <a:r>
              <a:rPr lang="it-IT" sz="1600" dirty="0">
                <a:solidFill>
                  <a:schemeClr val="bg1"/>
                </a:solidFill>
              </a:rPr>
              <a:t> takes </a:t>
            </a:r>
            <a:r>
              <a:rPr lang="it-IT" sz="1600" dirty="0" err="1">
                <a:solidFill>
                  <a:schemeClr val="bg1"/>
                </a:solidFill>
              </a:rPr>
              <a:t>these</a:t>
            </a:r>
            <a:r>
              <a:rPr lang="it-IT" sz="1600" dirty="0">
                <a:solidFill>
                  <a:schemeClr val="bg1"/>
                </a:solidFill>
              </a:rPr>
              <a:t> </a:t>
            </a:r>
            <a:r>
              <a:rPr lang="it-IT" sz="1600" dirty="0" err="1">
                <a:solidFill>
                  <a:schemeClr val="bg1"/>
                </a:solidFill>
              </a:rPr>
              <a:t>structure</a:t>
            </a:r>
            <a:r>
              <a:rPr lang="it-IT" sz="1600" dirty="0">
                <a:solidFill>
                  <a:schemeClr val="bg1"/>
                </a:solidFill>
              </a:rPr>
              <a:t> data and makes the </a:t>
            </a:r>
            <a:r>
              <a:rPr lang="it-IT" sz="1600" dirty="0" err="1">
                <a:solidFill>
                  <a:schemeClr val="bg1"/>
                </a:solidFill>
              </a:rPr>
              <a:t>needed</a:t>
            </a:r>
            <a:r>
              <a:rPr lang="it-IT" sz="1600" dirty="0">
                <a:solidFill>
                  <a:schemeClr val="bg1"/>
                </a:solidFill>
              </a:rPr>
              <a:t> </a:t>
            </a:r>
            <a:r>
              <a:rPr lang="it-IT" sz="1600" dirty="0" err="1">
                <a:solidFill>
                  <a:schemeClr val="bg1"/>
                </a:solidFill>
              </a:rPr>
              <a:t>transformation</a:t>
            </a:r>
            <a:endParaRPr lang="en-US" sz="1600" dirty="0">
              <a:solidFill>
                <a:schemeClr val="bg1"/>
              </a:solidFill>
            </a:endParaRPr>
          </a:p>
        </p:txBody>
      </p:sp>
      <p:sp>
        <p:nvSpPr>
          <p:cNvPr id="10" name="Rectangle 9">
            <a:extLst>
              <a:ext uri="{FF2B5EF4-FFF2-40B4-BE49-F238E27FC236}">
                <a16:creationId xmlns:a16="http://schemas.microsoft.com/office/drawing/2014/main" xmlns="" id="{E8DB8200-859C-44E4-87C8-CBE6D610A55D}"/>
              </a:ext>
            </a:extLst>
          </p:cNvPr>
          <p:cNvSpPr/>
          <p:nvPr/>
        </p:nvSpPr>
        <p:spPr>
          <a:xfrm>
            <a:off x="3428206" y="3831283"/>
            <a:ext cx="5458560" cy="2865745"/>
          </a:xfrm>
          <a:prstGeom prst="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t>Feature Extraction</a:t>
            </a:r>
            <a:r>
              <a:rPr lang="it-IT" sz="2000" dirty="0"/>
              <a:t>:</a:t>
            </a:r>
          </a:p>
          <a:p>
            <a:pPr marL="342900" indent="-342900">
              <a:buFont typeface="Arial" panose="020B0604020202020204" pitchFamily="34" charset="0"/>
              <a:buChar char="•"/>
            </a:pPr>
            <a:r>
              <a:rPr lang="en-US" dirty="0"/>
              <a:t>Processing step to transform </a:t>
            </a:r>
            <a:r>
              <a:rPr lang="en-US" b="1" dirty="0">
                <a:solidFill>
                  <a:srgbClr val="445469"/>
                </a:solidFill>
              </a:rPr>
              <a:t>Structured Data</a:t>
            </a:r>
            <a:r>
              <a:rPr lang="en-US" dirty="0"/>
              <a:t> in vectors that can be used to train a model and to playbacks it</a:t>
            </a:r>
          </a:p>
          <a:p>
            <a:pPr marL="285750" indent="-285750">
              <a:buFont typeface="Arial" panose="020B0604020202020204" pitchFamily="34" charset="0"/>
              <a:buChar char="•"/>
            </a:pPr>
            <a:r>
              <a:rPr lang="en-US" dirty="0"/>
              <a:t>Needed features are not known a priori</a:t>
            </a:r>
          </a:p>
          <a:p>
            <a:pPr marL="285750" indent="-285750">
              <a:buFont typeface="Arial" panose="020B0604020202020204" pitchFamily="34" charset="0"/>
              <a:buChar char="•"/>
            </a:pPr>
            <a:r>
              <a:rPr lang="en-US" dirty="0"/>
              <a:t>It is an explorative and iterative process</a:t>
            </a:r>
          </a:p>
          <a:p>
            <a:pPr marL="285750" indent="-285750">
              <a:buFont typeface="Arial" panose="020B0604020202020204" pitchFamily="34" charset="0"/>
              <a:buChar char="•"/>
            </a:pPr>
            <a:r>
              <a:rPr lang="en-US" dirty="0"/>
              <a:t>The model uses a subset of all available features: they are chosen using features ranking algorithms</a:t>
            </a:r>
          </a:p>
          <a:p>
            <a:pPr marL="285750" indent="-285750">
              <a:buFont typeface="Arial" panose="020B0604020202020204" pitchFamily="34" charset="0"/>
              <a:buChar char="•"/>
            </a:pPr>
            <a:r>
              <a:rPr lang="en-US" dirty="0"/>
              <a:t>When features are chosen, only the needed decorations will be executed</a:t>
            </a:r>
          </a:p>
        </p:txBody>
      </p:sp>
      <p:cxnSp>
        <p:nvCxnSpPr>
          <p:cNvPr id="13" name="Connector: Elbow 12">
            <a:extLst>
              <a:ext uri="{FF2B5EF4-FFF2-40B4-BE49-F238E27FC236}">
                <a16:creationId xmlns:a16="http://schemas.microsoft.com/office/drawing/2014/main" xmlns="" id="{9C49D023-4738-4482-B6E0-41D63BF0479E}"/>
              </a:ext>
            </a:extLst>
          </p:cNvPr>
          <p:cNvCxnSpPr>
            <a:cxnSpLocks/>
            <a:stCxn id="10" idx="0"/>
            <a:endCxn id="7" idx="1"/>
          </p:cNvCxnSpPr>
          <p:nvPr/>
        </p:nvCxnSpPr>
        <p:spPr>
          <a:xfrm rot="5400000" flipH="1" flipV="1">
            <a:off x="6170131" y="3234776"/>
            <a:ext cx="583863" cy="609153"/>
          </a:xfrm>
          <a:prstGeom prst="bentConnector3">
            <a:avLst/>
          </a:prstGeom>
          <a:ln>
            <a:solidFill>
              <a:srgbClr val="E96B56"/>
            </a:solidFill>
            <a:prstDash val="dash"/>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32F77D56-0D26-478A-880D-30B70D0F5E70}"/>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Connect</a:t>
            </a:r>
          </a:p>
          <a:p>
            <a:pPr algn="ctr"/>
            <a:r>
              <a:rPr lang="it-IT" dirty="0"/>
              <a:t>Parse</a:t>
            </a:r>
          </a:p>
          <a:p>
            <a:pPr algn="ctr"/>
            <a:r>
              <a:rPr lang="it-IT" dirty="0" err="1"/>
              <a:t>Serialize</a:t>
            </a:r>
            <a:endParaRPr lang="en-US" dirty="0"/>
          </a:p>
        </p:txBody>
      </p:sp>
    </p:spTree>
    <p:extLst>
      <p:ext uri="{BB962C8B-B14F-4D97-AF65-F5344CB8AC3E}">
        <p14:creationId xmlns:p14="http://schemas.microsoft.com/office/powerpoint/2010/main" val="152464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83A01B-A84F-4030-AF47-1542300AD40E}"/>
              </a:ext>
            </a:extLst>
          </p:cNvPr>
          <p:cNvSpPr>
            <a:spLocks noGrp="1"/>
          </p:cNvSpPr>
          <p:nvPr>
            <p:ph type="body" sz="quarter" idx="11"/>
          </p:nvPr>
        </p:nvSpPr>
        <p:spPr/>
        <p:txBody>
          <a:bodyPr>
            <a:normAutofit/>
          </a:bodyPr>
          <a:lstStyle/>
          <a:p>
            <a:pPr marL="0" indent="0">
              <a:buNone/>
            </a:pPr>
            <a:r>
              <a:rPr lang="it-IT" dirty="0"/>
              <a:t>The Data Decorator </a:t>
            </a:r>
            <a:r>
              <a:rPr lang="it-IT" dirty="0" err="1" smtClean="0"/>
              <a:t>Strategy</a:t>
            </a:r>
            <a:endParaRPr lang="en-US" dirty="0"/>
          </a:p>
        </p:txBody>
      </p:sp>
      <p:sp>
        <p:nvSpPr>
          <p:cNvPr id="17" name="Content Placeholder 1">
            <a:extLst>
              <a:ext uri="{FF2B5EF4-FFF2-40B4-BE49-F238E27FC236}">
                <a16:creationId xmlns:a16="http://schemas.microsoft.com/office/drawing/2014/main" xmlns="" id="{19650CC4-B81B-4F6F-A42E-EB2B9867B16B}"/>
              </a:ext>
            </a:extLst>
          </p:cNvPr>
          <p:cNvSpPr txBox="1">
            <a:spLocks/>
          </p:cNvSpPr>
          <p:nvPr/>
        </p:nvSpPr>
        <p:spPr>
          <a:xfrm>
            <a:off x="838201" y="4328621"/>
            <a:ext cx="11282754" cy="2529724"/>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45469"/>
                </a:solidFill>
              </a:rPr>
              <a:t>Data Decorator pattern can be used as an effective way to </a:t>
            </a:r>
            <a:r>
              <a:rPr lang="en-US" b="1" dirty="0">
                <a:solidFill>
                  <a:srgbClr val="445469"/>
                </a:solidFill>
              </a:rPr>
              <a:t>add features</a:t>
            </a:r>
          </a:p>
          <a:p>
            <a:r>
              <a:rPr lang="en-US" dirty="0">
                <a:solidFill>
                  <a:srgbClr val="445469"/>
                </a:solidFill>
              </a:rPr>
              <a:t>It makes the feature extracting process </a:t>
            </a:r>
            <a:r>
              <a:rPr lang="en-US" b="1" dirty="0">
                <a:solidFill>
                  <a:srgbClr val="445469"/>
                </a:solidFill>
              </a:rPr>
              <a:t>stateless</a:t>
            </a:r>
          </a:p>
          <a:p>
            <a:r>
              <a:rPr lang="en-US" dirty="0">
                <a:solidFill>
                  <a:srgbClr val="445469"/>
                </a:solidFill>
              </a:rPr>
              <a:t>At every </a:t>
            </a:r>
            <a:r>
              <a:rPr lang="en-US" b="1" dirty="0">
                <a:solidFill>
                  <a:srgbClr val="445469"/>
                </a:solidFill>
              </a:rPr>
              <a:t>iteration</a:t>
            </a:r>
            <a:r>
              <a:rPr lang="en-US" dirty="0">
                <a:solidFill>
                  <a:srgbClr val="445469"/>
                </a:solidFill>
              </a:rPr>
              <a:t>, new features are added</a:t>
            </a:r>
          </a:p>
          <a:p>
            <a:r>
              <a:rPr lang="en-US" dirty="0">
                <a:solidFill>
                  <a:srgbClr val="445469"/>
                </a:solidFill>
              </a:rPr>
              <a:t>Features can be obtained as an </a:t>
            </a:r>
            <a:r>
              <a:rPr lang="en-US" b="1" dirty="0">
                <a:solidFill>
                  <a:srgbClr val="445469"/>
                </a:solidFill>
              </a:rPr>
              <a:t>aggregation of same sample features </a:t>
            </a:r>
            <a:r>
              <a:rPr lang="en-US" dirty="0">
                <a:solidFill>
                  <a:srgbClr val="445469"/>
                </a:solidFill>
              </a:rPr>
              <a:t>or as an aggregation over </a:t>
            </a:r>
            <a:r>
              <a:rPr lang="en-US" b="1" dirty="0">
                <a:solidFill>
                  <a:srgbClr val="445469"/>
                </a:solidFill>
              </a:rPr>
              <a:t>more samples </a:t>
            </a:r>
          </a:p>
          <a:p>
            <a:endParaRPr lang="en-US" dirty="0">
              <a:solidFill>
                <a:srgbClr val="445469"/>
              </a:solidFill>
            </a:endParaRPr>
          </a:p>
        </p:txBody>
      </p:sp>
      <p:grpSp>
        <p:nvGrpSpPr>
          <p:cNvPr id="24" name="Group 23">
            <a:extLst>
              <a:ext uri="{FF2B5EF4-FFF2-40B4-BE49-F238E27FC236}">
                <a16:creationId xmlns:a16="http://schemas.microsoft.com/office/drawing/2014/main" xmlns="" id="{82F4FAA6-EB76-49C5-8932-BF9CBB339677}"/>
              </a:ext>
            </a:extLst>
          </p:cNvPr>
          <p:cNvGrpSpPr/>
          <p:nvPr/>
        </p:nvGrpSpPr>
        <p:grpSpPr>
          <a:xfrm>
            <a:off x="600860" y="2392476"/>
            <a:ext cx="1676400" cy="807924"/>
            <a:chOff x="467510" y="2392476"/>
            <a:chExt cx="1676400" cy="807924"/>
          </a:xfrm>
        </p:grpSpPr>
        <p:sp>
          <p:nvSpPr>
            <p:cNvPr id="11" name="Rectangle: Rounded Corners 10">
              <a:extLst>
                <a:ext uri="{FF2B5EF4-FFF2-40B4-BE49-F238E27FC236}">
                  <a16:creationId xmlns:a16="http://schemas.microsoft.com/office/drawing/2014/main" xmlns="" id="{91C8F025-E13A-4D40-86F1-BD446D27B8AA}"/>
                </a:ext>
              </a:extLst>
            </p:cNvPr>
            <p:cNvSpPr/>
            <p:nvPr/>
          </p:nvSpPr>
          <p:spPr>
            <a:xfrm>
              <a:off x="467510" y="2392476"/>
              <a:ext cx="1676400" cy="807924"/>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t>Raw</a:t>
              </a:r>
              <a:r>
                <a:rPr lang="it-IT" dirty="0"/>
                <a:t> Data</a:t>
              </a:r>
              <a:endParaRPr lang="en-US" dirty="0"/>
            </a:p>
          </p:txBody>
        </p:sp>
        <p:sp>
          <p:nvSpPr>
            <p:cNvPr id="20" name="Rectangle: Rounded Corners 19">
              <a:extLst>
                <a:ext uri="{FF2B5EF4-FFF2-40B4-BE49-F238E27FC236}">
                  <a16:creationId xmlns:a16="http://schemas.microsoft.com/office/drawing/2014/main" xmlns="" id="{E8A3C08B-DB32-4553-AAD1-469C57B49EDC}"/>
                </a:ext>
              </a:extLst>
            </p:cNvPr>
            <p:cNvSpPr/>
            <p:nvPr/>
          </p:nvSpPr>
          <p:spPr>
            <a:xfrm>
              <a:off x="539346" y="2838542"/>
              <a:ext cx="481581"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Col 1</a:t>
              </a:r>
              <a:endParaRPr lang="en-US" sz="1000" dirty="0">
                <a:solidFill>
                  <a:srgbClr val="445469"/>
                </a:solidFill>
              </a:endParaRPr>
            </a:p>
          </p:txBody>
        </p:sp>
        <p:sp>
          <p:nvSpPr>
            <p:cNvPr id="63" name="Rectangle: Rounded Corners 62">
              <a:extLst>
                <a:ext uri="{FF2B5EF4-FFF2-40B4-BE49-F238E27FC236}">
                  <a16:creationId xmlns:a16="http://schemas.microsoft.com/office/drawing/2014/main" xmlns="" id="{C7ED8838-D0A2-4EA4-8624-8269F5464392}"/>
                </a:ext>
              </a:extLst>
            </p:cNvPr>
            <p:cNvSpPr/>
            <p:nvPr/>
          </p:nvSpPr>
          <p:spPr>
            <a:xfrm>
              <a:off x="1064920" y="2838541"/>
              <a:ext cx="481581"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Col 2</a:t>
              </a:r>
              <a:endParaRPr lang="en-US" sz="1000" dirty="0">
                <a:solidFill>
                  <a:srgbClr val="445469"/>
                </a:solidFill>
              </a:endParaRPr>
            </a:p>
          </p:txBody>
        </p:sp>
        <p:sp>
          <p:nvSpPr>
            <p:cNvPr id="64" name="Rectangle: Rounded Corners 63">
              <a:extLst>
                <a:ext uri="{FF2B5EF4-FFF2-40B4-BE49-F238E27FC236}">
                  <a16:creationId xmlns:a16="http://schemas.microsoft.com/office/drawing/2014/main" xmlns="" id="{9490AA41-AB72-4922-ADD3-4B4922C1B5A9}"/>
                </a:ext>
              </a:extLst>
            </p:cNvPr>
            <p:cNvSpPr/>
            <p:nvPr/>
          </p:nvSpPr>
          <p:spPr>
            <a:xfrm>
              <a:off x="1590494" y="2838540"/>
              <a:ext cx="481581"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Col 3</a:t>
              </a:r>
              <a:endParaRPr lang="en-US" sz="1000" dirty="0">
                <a:solidFill>
                  <a:srgbClr val="445469"/>
                </a:solidFill>
              </a:endParaRPr>
            </a:p>
          </p:txBody>
        </p:sp>
      </p:grpSp>
      <p:grpSp>
        <p:nvGrpSpPr>
          <p:cNvPr id="22" name="Group 21">
            <a:extLst>
              <a:ext uri="{FF2B5EF4-FFF2-40B4-BE49-F238E27FC236}">
                <a16:creationId xmlns:a16="http://schemas.microsoft.com/office/drawing/2014/main" xmlns="" id="{215851E4-357C-43DF-A942-BCAA6F26D6CD}"/>
              </a:ext>
            </a:extLst>
          </p:cNvPr>
          <p:cNvGrpSpPr/>
          <p:nvPr/>
        </p:nvGrpSpPr>
        <p:grpSpPr>
          <a:xfrm>
            <a:off x="3416464" y="2088413"/>
            <a:ext cx="2956383" cy="1416050"/>
            <a:chOff x="3313046" y="2088413"/>
            <a:chExt cx="2956383" cy="1416050"/>
          </a:xfrm>
        </p:grpSpPr>
        <p:sp>
          <p:nvSpPr>
            <p:cNvPr id="66" name="Rectangle: Rounded Corners 65">
              <a:extLst>
                <a:ext uri="{FF2B5EF4-FFF2-40B4-BE49-F238E27FC236}">
                  <a16:creationId xmlns:a16="http://schemas.microsoft.com/office/drawing/2014/main" xmlns="" id="{D0D4C26D-6651-4B67-9499-58A2C3A5D500}"/>
                </a:ext>
              </a:extLst>
            </p:cNvPr>
            <p:cNvSpPr/>
            <p:nvPr/>
          </p:nvSpPr>
          <p:spPr>
            <a:xfrm>
              <a:off x="3390947" y="2510808"/>
              <a:ext cx="1676400" cy="807924"/>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t>Raw</a:t>
              </a:r>
              <a:r>
                <a:rPr lang="it-IT" dirty="0"/>
                <a:t> Data</a:t>
              </a:r>
              <a:endParaRPr lang="en-US" dirty="0"/>
            </a:p>
          </p:txBody>
        </p:sp>
        <p:grpSp>
          <p:nvGrpSpPr>
            <p:cNvPr id="67" name="Group 66">
              <a:extLst>
                <a:ext uri="{FF2B5EF4-FFF2-40B4-BE49-F238E27FC236}">
                  <a16:creationId xmlns:a16="http://schemas.microsoft.com/office/drawing/2014/main" xmlns="" id="{C2A947A3-5535-4471-BEE6-14736779B92E}"/>
                </a:ext>
              </a:extLst>
            </p:cNvPr>
            <p:cNvGrpSpPr/>
            <p:nvPr/>
          </p:nvGrpSpPr>
          <p:grpSpPr>
            <a:xfrm>
              <a:off x="3462783" y="2956872"/>
              <a:ext cx="1532729" cy="149061"/>
              <a:chOff x="1612443" y="2076540"/>
              <a:chExt cx="1532729" cy="149061"/>
            </a:xfrm>
          </p:grpSpPr>
          <p:sp>
            <p:nvSpPr>
              <p:cNvPr id="68" name="Rectangle: Rounded Corners 67">
                <a:extLst>
                  <a:ext uri="{FF2B5EF4-FFF2-40B4-BE49-F238E27FC236}">
                    <a16:creationId xmlns:a16="http://schemas.microsoft.com/office/drawing/2014/main" xmlns="" id="{42CF0FED-5EF6-4215-BC16-D49F0EA48B34}"/>
                  </a:ext>
                </a:extLst>
              </p:cNvPr>
              <p:cNvSpPr/>
              <p:nvPr/>
            </p:nvSpPr>
            <p:spPr>
              <a:xfrm>
                <a:off x="1612443" y="2076542"/>
                <a:ext cx="481581"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Col 1</a:t>
                </a:r>
                <a:endParaRPr lang="en-US" sz="1000" dirty="0">
                  <a:solidFill>
                    <a:srgbClr val="445469"/>
                  </a:solidFill>
                </a:endParaRPr>
              </a:p>
            </p:txBody>
          </p:sp>
          <p:sp>
            <p:nvSpPr>
              <p:cNvPr id="69" name="Rectangle: Rounded Corners 68">
                <a:extLst>
                  <a:ext uri="{FF2B5EF4-FFF2-40B4-BE49-F238E27FC236}">
                    <a16:creationId xmlns:a16="http://schemas.microsoft.com/office/drawing/2014/main" xmlns="" id="{04570E7F-05DD-4021-80F9-F9D2BD0D3C70}"/>
                  </a:ext>
                </a:extLst>
              </p:cNvPr>
              <p:cNvSpPr/>
              <p:nvPr/>
            </p:nvSpPr>
            <p:spPr>
              <a:xfrm>
                <a:off x="2138017" y="2076541"/>
                <a:ext cx="481581"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Col 2</a:t>
                </a:r>
                <a:endParaRPr lang="en-US" sz="1000" dirty="0">
                  <a:solidFill>
                    <a:srgbClr val="445469"/>
                  </a:solidFill>
                </a:endParaRPr>
              </a:p>
            </p:txBody>
          </p:sp>
          <p:sp>
            <p:nvSpPr>
              <p:cNvPr id="70" name="Rectangle: Rounded Corners 69">
                <a:extLst>
                  <a:ext uri="{FF2B5EF4-FFF2-40B4-BE49-F238E27FC236}">
                    <a16:creationId xmlns:a16="http://schemas.microsoft.com/office/drawing/2014/main" xmlns="" id="{FFA51549-FC49-44EB-931C-B189BB700441}"/>
                  </a:ext>
                </a:extLst>
              </p:cNvPr>
              <p:cNvSpPr/>
              <p:nvPr/>
            </p:nvSpPr>
            <p:spPr>
              <a:xfrm>
                <a:off x="2663591" y="2076540"/>
                <a:ext cx="481581"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Col 3</a:t>
                </a:r>
                <a:endParaRPr lang="en-US" sz="1000" dirty="0">
                  <a:solidFill>
                    <a:srgbClr val="445469"/>
                  </a:solidFill>
                </a:endParaRPr>
              </a:p>
            </p:txBody>
          </p:sp>
        </p:grpSp>
        <p:sp>
          <p:nvSpPr>
            <p:cNvPr id="71" name="Rectangle: Rounded Corners 70">
              <a:extLst>
                <a:ext uri="{FF2B5EF4-FFF2-40B4-BE49-F238E27FC236}">
                  <a16:creationId xmlns:a16="http://schemas.microsoft.com/office/drawing/2014/main" xmlns="" id="{6624E7BD-27AA-4191-82A9-4738111566D5}"/>
                </a:ext>
              </a:extLst>
            </p:cNvPr>
            <p:cNvSpPr/>
            <p:nvPr/>
          </p:nvSpPr>
          <p:spPr>
            <a:xfrm>
              <a:off x="3313046" y="2088413"/>
              <a:ext cx="2956383" cy="1416050"/>
            </a:xfrm>
            <a:prstGeom prst="round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445469"/>
                  </a:solidFill>
                </a:rPr>
                <a:t>Enriched</a:t>
              </a:r>
              <a:r>
                <a:rPr lang="it-IT" dirty="0">
                  <a:solidFill>
                    <a:srgbClr val="445469"/>
                  </a:solidFill>
                </a:rPr>
                <a:t> Data 1</a:t>
              </a:r>
              <a:endParaRPr lang="en-US" dirty="0">
                <a:solidFill>
                  <a:srgbClr val="445469"/>
                </a:solidFill>
              </a:endParaRPr>
            </a:p>
          </p:txBody>
        </p:sp>
        <p:sp>
          <p:nvSpPr>
            <p:cNvPr id="74" name="Rectangle: Rounded Corners 73">
              <a:extLst>
                <a:ext uri="{FF2B5EF4-FFF2-40B4-BE49-F238E27FC236}">
                  <a16:creationId xmlns:a16="http://schemas.microsoft.com/office/drawing/2014/main" xmlns="" id="{F351728C-4E76-45C0-A904-7059214DBA03}"/>
                </a:ext>
              </a:extLst>
            </p:cNvPr>
            <p:cNvSpPr/>
            <p:nvPr/>
          </p:nvSpPr>
          <p:spPr>
            <a:xfrm>
              <a:off x="5096146" y="2510808"/>
              <a:ext cx="1128834" cy="807924"/>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a:t>Col3</a:t>
              </a:r>
              <a:endParaRPr lang="en-US" dirty="0"/>
            </a:p>
          </p:txBody>
        </p:sp>
        <p:sp>
          <p:nvSpPr>
            <p:cNvPr id="76" name="Rectangle: Rounded Corners 75">
              <a:extLst>
                <a:ext uri="{FF2B5EF4-FFF2-40B4-BE49-F238E27FC236}">
                  <a16:creationId xmlns:a16="http://schemas.microsoft.com/office/drawing/2014/main" xmlns="" id="{B6B8808D-DD13-42BD-A095-0D44574EF66C}"/>
                </a:ext>
              </a:extLst>
            </p:cNvPr>
            <p:cNvSpPr/>
            <p:nvPr/>
          </p:nvSpPr>
          <p:spPr>
            <a:xfrm>
              <a:off x="5233989" y="2956874"/>
              <a:ext cx="853149"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Col 1 + Col 2</a:t>
              </a:r>
              <a:endParaRPr lang="en-US" sz="1000" dirty="0">
                <a:solidFill>
                  <a:srgbClr val="445469"/>
                </a:solidFill>
              </a:endParaRPr>
            </a:p>
          </p:txBody>
        </p:sp>
      </p:grpSp>
      <p:sp>
        <p:nvSpPr>
          <p:cNvPr id="16" name="Arrow: Right 15">
            <a:extLst>
              <a:ext uri="{FF2B5EF4-FFF2-40B4-BE49-F238E27FC236}">
                <a16:creationId xmlns:a16="http://schemas.microsoft.com/office/drawing/2014/main" xmlns="" id="{F346367C-D993-4F4D-A6F6-EA8C092F07A6}"/>
              </a:ext>
            </a:extLst>
          </p:cNvPr>
          <p:cNvSpPr/>
          <p:nvPr/>
        </p:nvSpPr>
        <p:spPr>
          <a:xfrm>
            <a:off x="2315563" y="2504666"/>
            <a:ext cx="1062598" cy="807924"/>
          </a:xfrm>
          <a:prstGeom prst="rightArrow">
            <a:avLst/>
          </a:prstGeom>
          <a:solidFill>
            <a:srgbClr val="E96B56"/>
          </a:solid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400" dirty="0"/>
              <a:t>Decoration1</a:t>
            </a:r>
            <a:endParaRPr lang="en-US" sz="1400" dirty="0"/>
          </a:p>
        </p:txBody>
      </p:sp>
      <p:grpSp>
        <p:nvGrpSpPr>
          <p:cNvPr id="23" name="Group 22">
            <a:extLst>
              <a:ext uri="{FF2B5EF4-FFF2-40B4-BE49-F238E27FC236}">
                <a16:creationId xmlns:a16="http://schemas.microsoft.com/office/drawing/2014/main" xmlns="" id="{22B70945-8724-4467-A684-FAA28F0904D4}"/>
              </a:ext>
            </a:extLst>
          </p:cNvPr>
          <p:cNvGrpSpPr/>
          <p:nvPr/>
        </p:nvGrpSpPr>
        <p:grpSpPr>
          <a:xfrm>
            <a:off x="7512050" y="2088413"/>
            <a:ext cx="4629150" cy="1416050"/>
            <a:chOff x="7378700" y="2088413"/>
            <a:chExt cx="4629150" cy="1416050"/>
          </a:xfrm>
        </p:grpSpPr>
        <p:sp>
          <p:nvSpPr>
            <p:cNvPr id="82" name="Rectangle: Rounded Corners 81">
              <a:extLst>
                <a:ext uri="{FF2B5EF4-FFF2-40B4-BE49-F238E27FC236}">
                  <a16:creationId xmlns:a16="http://schemas.microsoft.com/office/drawing/2014/main" xmlns="" id="{C61CF387-D751-4BB4-A77A-E3FFB4EBDAE6}"/>
                </a:ext>
              </a:extLst>
            </p:cNvPr>
            <p:cNvSpPr/>
            <p:nvPr/>
          </p:nvSpPr>
          <p:spPr>
            <a:xfrm>
              <a:off x="7378700" y="2088413"/>
              <a:ext cx="4629150" cy="1416050"/>
            </a:xfrm>
            <a:prstGeom prst="round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445469"/>
                  </a:solidFill>
                </a:rPr>
                <a:t>Enriched</a:t>
              </a:r>
              <a:r>
                <a:rPr lang="it-IT" dirty="0">
                  <a:solidFill>
                    <a:srgbClr val="445469"/>
                  </a:solidFill>
                </a:rPr>
                <a:t> Data 2</a:t>
              </a:r>
              <a:endParaRPr lang="en-US" dirty="0">
                <a:solidFill>
                  <a:srgbClr val="445469"/>
                </a:solidFill>
              </a:endParaRPr>
            </a:p>
          </p:txBody>
        </p:sp>
        <p:sp>
          <p:nvSpPr>
            <p:cNvPr id="84" name="Rectangle: Rounded Corners 83">
              <a:extLst>
                <a:ext uri="{FF2B5EF4-FFF2-40B4-BE49-F238E27FC236}">
                  <a16:creationId xmlns:a16="http://schemas.microsoft.com/office/drawing/2014/main" xmlns="" id="{B2B445EE-6F0D-4287-811D-A00707F53366}"/>
                </a:ext>
              </a:extLst>
            </p:cNvPr>
            <p:cNvSpPr/>
            <p:nvPr/>
          </p:nvSpPr>
          <p:spPr>
            <a:xfrm>
              <a:off x="9215316" y="2510808"/>
              <a:ext cx="1128834" cy="807924"/>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a:t>Col 3</a:t>
              </a:r>
              <a:endParaRPr lang="en-US" dirty="0"/>
            </a:p>
          </p:txBody>
        </p:sp>
        <p:sp>
          <p:nvSpPr>
            <p:cNvPr id="85" name="Rectangle: Rounded Corners 84">
              <a:extLst>
                <a:ext uri="{FF2B5EF4-FFF2-40B4-BE49-F238E27FC236}">
                  <a16:creationId xmlns:a16="http://schemas.microsoft.com/office/drawing/2014/main" xmlns="" id="{78B37C34-68A9-4ECC-8828-44BCFBBE861D}"/>
                </a:ext>
              </a:extLst>
            </p:cNvPr>
            <p:cNvSpPr/>
            <p:nvPr/>
          </p:nvSpPr>
          <p:spPr>
            <a:xfrm>
              <a:off x="9353159" y="2956874"/>
              <a:ext cx="853149"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Col 1 + Col 2</a:t>
              </a:r>
              <a:endParaRPr lang="en-US" sz="1000" dirty="0">
                <a:solidFill>
                  <a:srgbClr val="445469"/>
                </a:solidFill>
              </a:endParaRPr>
            </a:p>
          </p:txBody>
        </p:sp>
        <p:sp>
          <p:nvSpPr>
            <p:cNvPr id="91" name="Rectangle: Rounded Corners 90">
              <a:extLst>
                <a:ext uri="{FF2B5EF4-FFF2-40B4-BE49-F238E27FC236}">
                  <a16:creationId xmlns:a16="http://schemas.microsoft.com/office/drawing/2014/main" xmlns="" id="{76D8BC32-4A20-4B40-9726-189FC5EF859B}"/>
                </a:ext>
              </a:extLst>
            </p:cNvPr>
            <p:cNvSpPr/>
            <p:nvPr/>
          </p:nvSpPr>
          <p:spPr>
            <a:xfrm>
              <a:off x="10372949" y="2504666"/>
              <a:ext cx="1601092" cy="807924"/>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a:t>Col 4</a:t>
              </a:r>
              <a:endParaRPr lang="en-US" dirty="0"/>
            </a:p>
          </p:txBody>
        </p:sp>
        <p:sp>
          <p:nvSpPr>
            <p:cNvPr id="93" name="Rectangle: Rounded Corners 92">
              <a:extLst>
                <a:ext uri="{FF2B5EF4-FFF2-40B4-BE49-F238E27FC236}">
                  <a16:creationId xmlns:a16="http://schemas.microsoft.com/office/drawing/2014/main" xmlns="" id="{11B0CCA4-130E-4597-91C1-C352DD917938}"/>
                </a:ext>
              </a:extLst>
            </p:cNvPr>
            <p:cNvSpPr/>
            <p:nvPr/>
          </p:nvSpPr>
          <p:spPr>
            <a:xfrm>
              <a:off x="10417792" y="2950732"/>
              <a:ext cx="1511406"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solidFill>
                    <a:srgbClr val="445469"/>
                  </a:solidFill>
                </a:rPr>
                <a:t>Moving</a:t>
              </a:r>
              <a:r>
                <a:rPr lang="it-IT" sz="1000" dirty="0">
                  <a:solidFill>
                    <a:srgbClr val="445469"/>
                  </a:solidFill>
                </a:rPr>
                <a:t> </a:t>
              </a:r>
              <a:r>
                <a:rPr lang="it-IT" sz="1000" dirty="0" err="1">
                  <a:solidFill>
                    <a:srgbClr val="445469"/>
                  </a:solidFill>
                </a:rPr>
                <a:t>Average</a:t>
              </a:r>
              <a:r>
                <a:rPr lang="it-IT" sz="1000" dirty="0">
                  <a:solidFill>
                    <a:srgbClr val="445469"/>
                  </a:solidFill>
                </a:rPr>
                <a:t> (Col3,5)</a:t>
              </a:r>
              <a:endParaRPr lang="en-US" sz="1000" dirty="0">
                <a:solidFill>
                  <a:srgbClr val="445469"/>
                </a:solidFill>
              </a:endParaRPr>
            </a:p>
          </p:txBody>
        </p:sp>
        <p:sp>
          <p:nvSpPr>
            <p:cNvPr id="86" name="Rectangle: Rounded Corners 85">
              <a:extLst>
                <a:ext uri="{FF2B5EF4-FFF2-40B4-BE49-F238E27FC236}">
                  <a16:creationId xmlns:a16="http://schemas.microsoft.com/office/drawing/2014/main" xmlns="" id="{2D9FEB3B-C769-4CF6-9729-99802A0C3FE6}"/>
                </a:ext>
              </a:extLst>
            </p:cNvPr>
            <p:cNvSpPr/>
            <p:nvPr/>
          </p:nvSpPr>
          <p:spPr>
            <a:xfrm>
              <a:off x="7491067" y="2510808"/>
              <a:ext cx="1676400" cy="807924"/>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t>Raw</a:t>
              </a:r>
              <a:r>
                <a:rPr lang="it-IT" dirty="0"/>
                <a:t> Data</a:t>
              </a:r>
              <a:endParaRPr lang="en-US" dirty="0"/>
            </a:p>
          </p:txBody>
        </p:sp>
        <p:sp>
          <p:nvSpPr>
            <p:cNvPr id="88" name="Rectangle: Rounded Corners 87">
              <a:extLst>
                <a:ext uri="{FF2B5EF4-FFF2-40B4-BE49-F238E27FC236}">
                  <a16:creationId xmlns:a16="http://schemas.microsoft.com/office/drawing/2014/main" xmlns="" id="{951A1E23-35BF-439A-B0F7-3083BC4C64B0}"/>
                </a:ext>
              </a:extLst>
            </p:cNvPr>
            <p:cNvSpPr/>
            <p:nvPr/>
          </p:nvSpPr>
          <p:spPr>
            <a:xfrm>
              <a:off x="7562903" y="2956874"/>
              <a:ext cx="481581"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Col 1</a:t>
              </a:r>
              <a:endParaRPr lang="en-US" sz="1000" dirty="0">
                <a:solidFill>
                  <a:srgbClr val="445469"/>
                </a:solidFill>
              </a:endParaRPr>
            </a:p>
          </p:txBody>
        </p:sp>
        <p:sp>
          <p:nvSpPr>
            <p:cNvPr id="89" name="Rectangle: Rounded Corners 88">
              <a:extLst>
                <a:ext uri="{FF2B5EF4-FFF2-40B4-BE49-F238E27FC236}">
                  <a16:creationId xmlns:a16="http://schemas.microsoft.com/office/drawing/2014/main" xmlns="" id="{E395FC95-6F48-4687-B13C-132C469EA7CC}"/>
                </a:ext>
              </a:extLst>
            </p:cNvPr>
            <p:cNvSpPr/>
            <p:nvPr/>
          </p:nvSpPr>
          <p:spPr>
            <a:xfrm>
              <a:off x="8088477" y="2956873"/>
              <a:ext cx="481581"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Col 2</a:t>
              </a:r>
              <a:endParaRPr lang="en-US" sz="1000" dirty="0">
                <a:solidFill>
                  <a:srgbClr val="445469"/>
                </a:solidFill>
              </a:endParaRPr>
            </a:p>
          </p:txBody>
        </p:sp>
        <p:sp>
          <p:nvSpPr>
            <p:cNvPr id="90" name="Rectangle: Rounded Corners 89">
              <a:extLst>
                <a:ext uri="{FF2B5EF4-FFF2-40B4-BE49-F238E27FC236}">
                  <a16:creationId xmlns:a16="http://schemas.microsoft.com/office/drawing/2014/main" xmlns="" id="{29FE8703-9456-4678-A136-AFF4A98DBAC8}"/>
                </a:ext>
              </a:extLst>
            </p:cNvPr>
            <p:cNvSpPr/>
            <p:nvPr/>
          </p:nvSpPr>
          <p:spPr>
            <a:xfrm>
              <a:off x="8614051" y="2956872"/>
              <a:ext cx="481581" cy="1490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445469"/>
                  </a:solidFill>
                </a:rPr>
                <a:t>Col 3</a:t>
              </a:r>
              <a:endParaRPr lang="en-US" sz="1000" dirty="0">
                <a:solidFill>
                  <a:srgbClr val="445469"/>
                </a:solidFill>
              </a:endParaRPr>
            </a:p>
          </p:txBody>
        </p:sp>
      </p:grpSp>
      <p:sp>
        <p:nvSpPr>
          <p:cNvPr id="107" name="Arrow: Right 106">
            <a:extLst>
              <a:ext uri="{FF2B5EF4-FFF2-40B4-BE49-F238E27FC236}">
                <a16:creationId xmlns:a16="http://schemas.microsoft.com/office/drawing/2014/main" xmlns="" id="{F4E09146-4043-410A-921F-6A3798DC4DFB}"/>
              </a:ext>
            </a:extLst>
          </p:cNvPr>
          <p:cNvSpPr/>
          <p:nvPr/>
        </p:nvSpPr>
        <p:spPr>
          <a:xfrm>
            <a:off x="6411150" y="2504666"/>
            <a:ext cx="1062598" cy="807924"/>
          </a:xfrm>
          <a:prstGeom prst="rightArrow">
            <a:avLst/>
          </a:prstGeom>
          <a:solidFill>
            <a:srgbClr val="E96B56"/>
          </a:solid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400" dirty="0"/>
              <a:t>Decoration2</a:t>
            </a:r>
            <a:endParaRPr lang="en-US" sz="1400" dirty="0"/>
          </a:p>
        </p:txBody>
      </p:sp>
    </p:spTree>
    <p:extLst>
      <p:ext uri="{BB962C8B-B14F-4D97-AF65-F5344CB8AC3E}">
        <p14:creationId xmlns:p14="http://schemas.microsoft.com/office/powerpoint/2010/main" val="316643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animBg="1"/>
      <p:bldP spid="10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4400" dirty="0" smtClean="0"/>
              <a:t>How can I </a:t>
            </a:r>
            <a:r>
              <a:rPr lang="en-US" sz="4400" b="1" dirty="0" smtClean="0">
                <a:solidFill>
                  <a:srgbClr val="E96B56"/>
                </a:solidFill>
              </a:rPr>
              <a:t>scale</a:t>
            </a:r>
            <a:r>
              <a:rPr lang="en-US" sz="4400" dirty="0" smtClean="0"/>
              <a:t> the </a:t>
            </a:r>
          </a:p>
          <a:p>
            <a:r>
              <a:rPr lang="en-US" sz="4400" dirty="0" smtClean="0"/>
              <a:t>decorator pattern with </a:t>
            </a:r>
          </a:p>
          <a:p>
            <a:r>
              <a:rPr lang="en-US" sz="4400" b="1" dirty="0">
                <a:solidFill>
                  <a:srgbClr val="E96B56"/>
                </a:solidFill>
              </a:rPr>
              <a:t>b</a:t>
            </a:r>
            <a:r>
              <a:rPr lang="en-US" sz="4400" b="1" dirty="0" smtClean="0">
                <a:solidFill>
                  <a:srgbClr val="E96B56"/>
                </a:solidFill>
              </a:rPr>
              <a:t>illions</a:t>
            </a:r>
            <a:r>
              <a:rPr lang="en-US" sz="4400" dirty="0" smtClean="0">
                <a:solidFill>
                  <a:srgbClr val="E96B56"/>
                </a:solidFill>
              </a:rPr>
              <a:t> </a:t>
            </a:r>
            <a:r>
              <a:rPr lang="en-US" sz="4400" dirty="0" smtClean="0"/>
              <a:t>of rows?</a:t>
            </a:r>
            <a:endParaRPr lang="en-US" sz="4400" dirty="0"/>
          </a:p>
        </p:txBody>
      </p:sp>
    </p:spTree>
    <p:extLst>
      <p:ext uri="{BB962C8B-B14F-4D97-AF65-F5344CB8AC3E}">
        <p14:creationId xmlns:p14="http://schemas.microsoft.com/office/powerpoint/2010/main" val="280891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6129F16-F5F4-4C4F-9D39-7838F22ED570}"/>
              </a:ext>
            </a:extLst>
          </p:cNvPr>
          <p:cNvSpPr>
            <a:spLocks noGrp="1"/>
          </p:cNvSpPr>
          <p:nvPr>
            <p:ph idx="1"/>
          </p:nvPr>
        </p:nvSpPr>
        <p:spPr/>
        <p:txBody>
          <a:bodyPr>
            <a:normAutofit/>
          </a:bodyPr>
          <a:lstStyle/>
          <a:p>
            <a:pPr marL="0" indent="0">
              <a:buNone/>
            </a:pPr>
            <a:r>
              <a:rPr lang="en-US" dirty="0"/>
              <a:t>MapReduce is a programming model </a:t>
            </a:r>
            <a:r>
              <a:rPr lang="en-US" dirty="0" smtClean="0"/>
              <a:t>proposed in a Google </a:t>
            </a:r>
            <a:r>
              <a:rPr lang="en-US" dirty="0"/>
              <a:t>paper (2003)* to </a:t>
            </a:r>
            <a:r>
              <a:rPr lang="en-US" dirty="0" smtClean="0"/>
              <a:t>easier multi-node process parallelization:</a:t>
            </a:r>
            <a:endParaRPr lang="en-US" i="1" dirty="0" smtClean="0"/>
          </a:p>
          <a:p>
            <a:pPr lvl="1"/>
            <a:r>
              <a:rPr lang="en-US" i="1" dirty="0" smtClean="0"/>
              <a:t>Users </a:t>
            </a:r>
            <a:r>
              <a:rPr lang="en-US" i="1" dirty="0"/>
              <a:t>specify a </a:t>
            </a:r>
            <a:r>
              <a:rPr lang="en-US" b="1" i="1" dirty="0">
                <a:solidFill>
                  <a:srgbClr val="E96B56"/>
                </a:solidFill>
              </a:rPr>
              <a:t>map function</a:t>
            </a:r>
            <a:r>
              <a:rPr lang="en-US" i="1" dirty="0"/>
              <a:t> that processes a key/value pair to generate a set of intermediate key/value pairs, and a </a:t>
            </a:r>
            <a:r>
              <a:rPr lang="en-US" b="1" i="1" dirty="0" smtClean="0">
                <a:solidFill>
                  <a:srgbClr val="E96B56"/>
                </a:solidFill>
              </a:rPr>
              <a:t>reduce function </a:t>
            </a:r>
            <a:r>
              <a:rPr lang="en-US" i="1" dirty="0" smtClean="0"/>
              <a:t>that </a:t>
            </a:r>
            <a:r>
              <a:rPr lang="en-US" i="1" dirty="0"/>
              <a:t>merges all intermediate values associated with the same intermediate </a:t>
            </a:r>
            <a:r>
              <a:rPr lang="en-US" i="1" dirty="0" smtClean="0"/>
              <a:t>key</a:t>
            </a:r>
          </a:p>
          <a:p>
            <a:pPr lvl="1"/>
            <a:r>
              <a:rPr lang="en-US" i="1" dirty="0"/>
              <a:t>Programs written in this </a:t>
            </a:r>
            <a:r>
              <a:rPr lang="en-US" b="1" i="1" dirty="0">
                <a:solidFill>
                  <a:srgbClr val="E96B56"/>
                </a:solidFill>
              </a:rPr>
              <a:t>functional style </a:t>
            </a:r>
            <a:r>
              <a:rPr lang="en-US" i="1" dirty="0"/>
              <a:t>are automatically parallelized and executed on a large cluster of commodity </a:t>
            </a:r>
            <a:r>
              <a:rPr lang="en-US" i="1" dirty="0" smtClean="0"/>
              <a:t>machines</a:t>
            </a:r>
          </a:p>
          <a:p>
            <a:pPr lvl="1"/>
            <a:r>
              <a:rPr lang="en-US" dirty="0" smtClean="0"/>
              <a:t>Inputs and operations over inputs are processed </a:t>
            </a:r>
            <a:r>
              <a:rPr lang="en-US" dirty="0"/>
              <a:t>in parallel by different </a:t>
            </a:r>
            <a:r>
              <a:rPr lang="en-US" dirty="0" smtClean="0"/>
              <a:t>machines using </a:t>
            </a:r>
            <a:r>
              <a:rPr lang="en-US" b="1" dirty="0" smtClean="0">
                <a:solidFill>
                  <a:srgbClr val="E96B56"/>
                </a:solidFill>
              </a:rPr>
              <a:t>a partitioning </a:t>
            </a:r>
            <a:r>
              <a:rPr lang="en-US" b="1" dirty="0">
                <a:solidFill>
                  <a:srgbClr val="E96B56"/>
                </a:solidFill>
              </a:rPr>
              <a:t>function </a:t>
            </a:r>
            <a:r>
              <a:rPr lang="en-US" dirty="0"/>
              <a:t>(e.g., hash(key) mod R</a:t>
            </a:r>
            <a:r>
              <a:rPr lang="en-US" dirty="0" smtClean="0"/>
              <a:t>)</a:t>
            </a:r>
            <a:endParaRPr lang="en-US" i="1" dirty="0"/>
          </a:p>
          <a:p>
            <a:pPr marL="0" indent="0">
              <a:buNone/>
            </a:pPr>
            <a:endParaRPr lang="en-US" dirty="0"/>
          </a:p>
        </p:txBody>
      </p:sp>
      <p:sp>
        <p:nvSpPr>
          <p:cNvPr id="4" name="Text Placeholder 3">
            <a:extLst>
              <a:ext uri="{FF2B5EF4-FFF2-40B4-BE49-F238E27FC236}">
                <a16:creationId xmlns:a16="http://schemas.microsoft.com/office/drawing/2014/main" xmlns="" id="{E73E573A-CB57-4C0E-BDDF-64EEB389F411}"/>
              </a:ext>
            </a:extLst>
          </p:cNvPr>
          <p:cNvSpPr>
            <a:spLocks noGrp="1"/>
          </p:cNvSpPr>
          <p:nvPr>
            <p:ph type="body" sz="quarter" idx="11"/>
          </p:nvPr>
        </p:nvSpPr>
        <p:spPr/>
        <p:txBody>
          <a:bodyPr/>
          <a:lstStyle/>
          <a:p>
            <a:pPr marL="0" indent="0">
              <a:buNone/>
            </a:pPr>
            <a:r>
              <a:rPr lang="it-IT" dirty="0" err="1"/>
              <a:t>Map</a:t>
            </a:r>
            <a:r>
              <a:rPr lang="it-IT" dirty="0"/>
              <a:t> Reduce Model</a:t>
            </a:r>
            <a:endParaRPr lang="en-US" dirty="0"/>
          </a:p>
        </p:txBody>
      </p:sp>
      <p:sp>
        <p:nvSpPr>
          <p:cNvPr id="2" name="Rectangle 1"/>
          <p:cNvSpPr/>
          <p:nvPr/>
        </p:nvSpPr>
        <p:spPr>
          <a:xfrm>
            <a:off x="3856" y="6499711"/>
            <a:ext cx="9510532" cy="307777"/>
          </a:xfrm>
          <a:prstGeom prst="rect">
            <a:avLst/>
          </a:prstGeom>
        </p:spPr>
        <p:txBody>
          <a:bodyPr wrap="square">
            <a:spAutoFit/>
          </a:bodyPr>
          <a:lstStyle/>
          <a:p>
            <a:r>
              <a:rPr lang="en-US" sz="1400" dirty="0"/>
              <a:t>* </a:t>
            </a:r>
            <a:r>
              <a:rPr lang="en-US" sz="1400" dirty="0" smtClean="0"/>
              <a:t> </a:t>
            </a:r>
            <a:r>
              <a:rPr lang="en-US" sz="1400" dirty="0" smtClean="0">
                <a:hlinkClick r:id="rId2"/>
              </a:rPr>
              <a:t>https</a:t>
            </a:r>
            <a:r>
              <a:rPr lang="en-US" sz="1400" dirty="0">
                <a:hlinkClick r:id="rId2"/>
              </a:rPr>
              <a:t>://</a:t>
            </a:r>
            <a:r>
              <a:rPr lang="en-US" sz="1400" dirty="0" smtClean="0">
                <a:hlinkClick r:id="rId2"/>
              </a:rPr>
              <a:t>static.usenix.org/publications/library/proceedings/osdi04/tech/full_papers/dean/dean.pdf</a:t>
            </a:r>
            <a:endParaRPr lang="en-US" sz="1400" dirty="0"/>
          </a:p>
        </p:txBody>
      </p:sp>
    </p:spTree>
    <p:extLst>
      <p:ext uri="{BB962C8B-B14F-4D97-AF65-F5344CB8AC3E}">
        <p14:creationId xmlns:p14="http://schemas.microsoft.com/office/powerpoint/2010/main" val="984866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210">
            <a:extLst>
              <a:ext uri="{FF2B5EF4-FFF2-40B4-BE49-F238E27FC236}">
                <a16:creationId xmlns:a16="http://schemas.microsoft.com/office/drawing/2014/main" xmlns="" id="{817ED36D-75E5-4565-9E81-2D13384BBAE6}"/>
              </a:ext>
            </a:extLst>
          </p:cNvPr>
          <p:cNvSpPr/>
          <p:nvPr/>
        </p:nvSpPr>
        <p:spPr>
          <a:xfrm>
            <a:off x="8424260" y="1621934"/>
            <a:ext cx="1597244" cy="4137005"/>
          </a:xfrm>
          <a:prstGeom prst="rect">
            <a:avLst/>
          </a:prstGeom>
          <a:solidFill>
            <a:srgbClr val="E96B56"/>
          </a:solid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a:solidFill>
                  <a:schemeClr val="bg1"/>
                </a:solidFill>
              </a:rPr>
              <a:t>Driver</a:t>
            </a:r>
            <a:endParaRPr lang="en-US" dirty="0">
              <a:solidFill>
                <a:schemeClr val="bg1"/>
              </a:solidFill>
            </a:endParaRPr>
          </a:p>
        </p:txBody>
      </p:sp>
      <p:sp>
        <p:nvSpPr>
          <p:cNvPr id="208" name="Rectangle 207">
            <a:extLst>
              <a:ext uri="{FF2B5EF4-FFF2-40B4-BE49-F238E27FC236}">
                <a16:creationId xmlns:a16="http://schemas.microsoft.com/office/drawing/2014/main" xmlns="" id="{A1770C15-7B30-4146-BE11-1138CEA67DD8}"/>
              </a:ext>
            </a:extLst>
          </p:cNvPr>
          <p:cNvSpPr/>
          <p:nvPr/>
        </p:nvSpPr>
        <p:spPr>
          <a:xfrm>
            <a:off x="696310" y="1621934"/>
            <a:ext cx="1597244" cy="4137005"/>
          </a:xfrm>
          <a:prstGeom prst="rect">
            <a:avLst/>
          </a:prstGeom>
          <a:solidFill>
            <a:srgbClr val="E96B56"/>
          </a:solid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a:solidFill>
                  <a:schemeClr val="bg1"/>
                </a:solidFill>
              </a:rPr>
              <a:t>Driver</a:t>
            </a:r>
            <a:endParaRPr lang="en-US" dirty="0">
              <a:solidFill>
                <a:schemeClr val="bg1"/>
              </a:solidFill>
            </a:endParaRPr>
          </a:p>
        </p:txBody>
      </p:sp>
      <p:sp>
        <p:nvSpPr>
          <p:cNvPr id="210" name="Rectangle 209">
            <a:extLst>
              <a:ext uri="{FF2B5EF4-FFF2-40B4-BE49-F238E27FC236}">
                <a16:creationId xmlns:a16="http://schemas.microsoft.com/office/drawing/2014/main" xmlns="" id="{0834BEE5-1C2C-45CF-8CC0-02E1148DBD1F}"/>
              </a:ext>
            </a:extLst>
          </p:cNvPr>
          <p:cNvSpPr/>
          <p:nvPr/>
        </p:nvSpPr>
        <p:spPr>
          <a:xfrm>
            <a:off x="4560285" y="1621934"/>
            <a:ext cx="1597244" cy="4137005"/>
          </a:xfrm>
          <a:prstGeom prst="rect">
            <a:avLst/>
          </a:prstGeom>
          <a:solidFill>
            <a:srgbClr val="E96B56"/>
          </a:solid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a:solidFill>
                  <a:schemeClr val="bg1"/>
                </a:solidFill>
              </a:rPr>
              <a:t>Driver</a:t>
            </a:r>
            <a:endParaRPr lang="en-US" dirty="0">
              <a:solidFill>
                <a:schemeClr val="bg1"/>
              </a:solidFill>
            </a:endParaRPr>
          </a:p>
        </p:txBody>
      </p:sp>
      <p:sp>
        <p:nvSpPr>
          <p:cNvPr id="2" name="Text Placeholder 1">
            <a:extLst>
              <a:ext uri="{FF2B5EF4-FFF2-40B4-BE49-F238E27FC236}">
                <a16:creationId xmlns:a16="http://schemas.microsoft.com/office/drawing/2014/main" xmlns="" id="{D81A6B0B-8BA6-418E-A912-CE28E7A48786}"/>
              </a:ext>
            </a:extLst>
          </p:cNvPr>
          <p:cNvSpPr>
            <a:spLocks noGrp="1"/>
          </p:cNvSpPr>
          <p:nvPr>
            <p:ph type="body" sz="quarter" idx="11"/>
          </p:nvPr>
        </p:nvSpPr>
        <p:spPr/>
        <p:txBody>
          <a:bodyPr/>
          <a:lstStyle/>
          <a:p>
            <a:pPr marL="0" indent="0">
              <a:buNone/>
            </a:pPr>
            <a:r>
              <a:rPr lang="it-IT" dirty="0" err="1"/>
              <a:t>Map</a:t>
            </a:r>
            <a:r>
              <a:rPr lang="it-IT" dirty="0"/>
              <a:t> Reduce Model</a:t>
            </a:r>
            <a:endParaRPr lang="en-US" dirty="0"/>
          </a:p>
        </p:txBody>
      </p:sp>
      <p:sp>
        <p:nvSpPr>
          <p:cNvPr id="3" name="Rectangle 2">
            <a:extLst>
              <a:ext uri="{FF2B5EF4-FFF2-40B4-BE49-F238E27FC236}">
                <a16:creationId xmlns:a16="http://schemas.microsoft.com/office/drawing/2014/main" xmlns="" id="{FAC5F8F1-3F09-44D4-94B3-AEE584012A28}"/>
              </a:ext>
            </a:extLst>
          </p:cNvPr>
          <p:cNvSpPr/>
          <p:nvPr/>
        </p:nvSpPr>
        <p:spPr>
          <a:xfrm>
            <a:off x="869950" y="194939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1)</a:t>
            </a:r>
            <a:endParaRPr lang="en-US" sz="1200" dirty="0"/>
          </a:p>
        </p:txBody>
      </p:sp>
      <p:sp>
        <p:nvSpPr>
          <p:cNvPr id="4" name="Rectangle 3">
            <a:extLst>
              <a:ext uri="{FF2B5EF4-FFF2-40B4-BE49-F238E27FC236}">
                <a16:creationId xmlns:a16="http://schemas.microsoft.com/office/drawing/2014/main" xmlns="" id="{AFC887AD-3C62-4383-A722-466CB9CEA4A2}"/>
              </a:ext>
            </a:extLst>
          </p:cNvPr>
          <p:cNvSpPr/>
          <p:nvPr/>
        </p:nvSpPr>
        <p:spPr>
          <a:xfrm>
            <a:off x="869950" y="308731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5)</a:t>
            </a:r>
            <a:endParaRPr lang="en-US" sz="1200" dirty="0"/>
          </a:p>
        </p:txBody>
      </p:sp>
      <p:sp>
        <p:nvSpPr>
          <p:cNvPr id="5" name="Rectangle 4">
            <a:extLst>
              <a:ext uri="{FF2B5EF4-FFF2-40B4-BE49-F238E27FC236}">
                <a16:creationId xmlns:a16="http://schemas.microsoft.com/office/drawing/2014/main" xmlns="" id="{2F8ACFEC-5FCC-471B-8A0C-FB97C64D1C80}"/>
              </a:ext>
            </a:extLst>
          </p:cNvPr>
          <p:cNvSpPr/>
          <p:nvPr/>
        </p:nvSpPr>
        <p:spPr>
          <a:xfrm>
            <a:off x="869950" y="223387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2)</a:t>
            </a:r>
            <a:endParaRPr lang="en-US" sz="1200" dirty="0"/>
          </a:p>
        </p:txBody>
      </p:sp>
      <p:sp>
        <p:nvSpPr>
          <p:cNvPr id="6" name="Rectangle 5">
            <a:extLst>
              <a:ext uri="{FF2B5EF4-FFF2-40B4-BE49-F238E27FC236}">
                <a16:creationId xmlns:a16="http://schemas.microsoft.com/office/drawing/2014/main" xmlns="" id="{D59F7893-5E06-4F95-BD52-50D58D9A4054}"/>
              </a:ext>
            </a:extLst>
          </p:cNvPr>
          <p:cNvSpPr/>
          <p:nvPr/>
        </p:nvSpPr>
        <p:spPr>
          <a:xfrm>
            <a:off x="869950" y="337179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6)</a:t>
            </a:r>
            <a:endParaRPr lang="en-US" sz="1200" dirty="0"/>
          </a:p>
        </p:txBody>
      </p:sp>
      <p:sp>
        <p:nvSpPr>
          <p:cNvPr id="7" name="Rectangle 6">
            <a:extLst>
              <a:ext uri="{FF2B5EF4-FFF2-40B4-BE49-F238E27FC236}">
                <a16:creationId xmlns:a16="http://schemas.microsoft.com/office/drawing/2014/main" xmlns="" id="{1B5CADF4-93B4-4DE2-9732-8B2B287AA12D}"/>
              </a:ext>
            </a:extLst>
          </p:cNvPr>
          <p:cNvSpPr/>
          <p:nvPr/>
        </p:nvSpPr>
        <p:spPr>
          <a:xfrm>
            <a:off x="869950" y="251835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3)</a:t>
            </a:r>
            <a:endParaRPr lang="en-US" sz="1200" dirty="0"/>
          </a:p>
        </p:txBody>
      </p:sp>
      <p:sp>
        <p:nvSpPr>
          <p:cNvPr id="8" name="Rectangle 7">
            <a:extLst>
              <a:ext uri="{FF2B5EF4-FFF2-40B4-BE49-F238E27FC236}">
                <a16:creationId xmlns:a16="http://schemas.microsoft.com/office/drawing/2014/main" xmlns="" id="{B5EBAC8C-3E63-451E-BE48-F1EA87C7F982}"/>
              </a:ext>
            </a:extLst>
          </p:cNvPr>
          <p:cNvSpPr/>
          <p:nvPr/>
        </p:nvSpPr>
        <p:spPr>
          <a:xfrm>
            <a:off x="869950" y="365627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7)</a:t>
            </a:r>
            <a:endParaRPr lang="en-US" sz="1200" dirty="0"/>
          </a:p>
        </p:txBody>
      </p:sp>
      <p:sp>
        <p:nvSpPr>
          <p:cNvPr id="9" name="Rectangle 8">
            <a:extLst>
              <a:ext uri="{FF2B5EF4-FFF2-40B4-BE49-F238E27FC236}">
                <a16:creationId xmlns:a16="http://schemas.microsoft.com/office/drawing/2014/main" xmlns="" id="{4F9294F5-190A-4336-8081-098ABCB8EFD2}"/>
              </a:ext>
            </a:extLst>
          </p:cNvPr>
          <p:cNvSpPr/>
          <p:nvPr/>
        </p:nvSpPr>
        <p:spPr>
          <a:xfrm>
            <a:off x="869950" y="280283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4)</a:t>
            </a:r>
            <a:endParaRPr lang="en-US" sz="1200" dirty="0"/>
          </a:p>
        </p:txBody>
      </p:sp>
      <p:sp>
        <p:nvSpPr>
          <p:cNvPr id="10" name="Rectangle 9">
            <a:extLst>
              <a:ext uri="{FF2B5EF4-FFF2-40B4-BE49-F238E27FC236}">
                <a16:creationId xmlns:a16="http://schemas.microsoft.com/office/drawing/2014/main" xmlns="" id="{5A9E1FC8-0173-4EDC-BE68-AC833F7DF0C3}"/>
              </a:ext>
            </a:extLst>
          </p:cNvPr>
          <p:cNvSpPr/>
          <p:nvPr/>
        </p:nvSpPr>
        <p:spPr>
          <a:xfrm>
            <a:off x="869950" y="394075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8)</a:t>
            </a:r>
            <a:endParaRPr lang="en-US" sz="1200" dirty="0"/>
          </a:p>
        </p:txBody>
      </p:sp>
      <p:sp>
        <p:nvSpPr>
          <p:cNvPr id="11" name="Rectangle 10">
            <a:extLst>
              <a:ext uri="{FF2B5EF4-FFF2-40B4-BE49-F238E27FC236}">
                <a16:creationId xmlns:a16="http://schemas.microsoft.com/office/drawing/2014/main" xmlns="" id="{D4558E65-EB5B-4F15-89EE-8ED201BD39E8}"/>
              </a:ext>
            </a:extLst>
          </p:cNvPr>
          <p:cNvSpPr/>
          <p:nvPr/>
        </p:nvSpPr>
        <p:spPr>
          <a:xfrm>
            <a:off x="869950" y="422523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(Key3, ROW 9)</a:t>
            </a:r>
            <a:endParaRPr lang="en-US" sz="1200" dirty="0"/>
          </a:p>
        </p:txBody>
      </p:sp>
      <p:sp>
        <p:nvSpPr>
          <p:cNvPr id="12" name="Rectangle 11">
            <a:extLst>
              <a:ext uri="{FF2B5EF4-FFF2-40B4-BE49-F238E27FC236}">
                <a16:creationId xmlns:a16="http://schemas.microsoft.com/office/drawing/2014/main" xmlns="" id="{4B70B422-6C03-4ACF-92D0-631B6E94FCE6}"/>
              </a:ext>
            </a:extLst>
          </p:cNvPr>
          <p:cNvSpPr/>
          <p:nvPr/>
        </p:nvSpPr>
        <p:spPr>
          <a:xfrm>
            <a:off x="869950" y="536315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13)</a:t>
            </a:r>
            <a:endParaRPr lang="en-US" sz="1200" dirty="0"/>
          </a:p>
        </p:txBody>
      </p:sp>
      <p:sp>
        <p:nvSpPr>
          <p:cNvPr id="13" name="Rectangle 12">
            <a:extLst>
              <a:ext uri="{FF2B5EF4-FFF2-40B4-BE49-F238E27FC236}">
                <a16:creationId xmlns:a16="http://schemas.microsoft.com/office/drawing/2014/main" xmlns="" id="{E8A9D334-56BA-460C-B0EF-C5A0A6D98806}"/>
              </a:ext>
            </a:extLst>
          </p:cNvPr>
          <p:cNvSpPr/>
          <p:nvPr/>
        </p:nvSpPr>
        <p:spPr>
          <a:xfrm>
            <a:off x="869950" y="450971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10)</a:t>
            </a:r>
            <a:endParaRPr lang="en-US" sz="1200" dirty="0"/>
          </a:p>
        </p:txBody>
      </p:sp>
      <p:sp>
        <p:nvSpPr>
          <p:cNvPr id="15" name="Rectangle 14">
            <a:extLst>
              <a:ext uri="{FF2B5EF4-FFF2-40B4-BE49-F238E27FC236}">
                <a16:creationId xmlns:a16="http://schemas.microsoft.com/office/drawing/2014/main" xmlns="" id="{3C859724-C5DB-4149-93E1-634C547EFDE3}"/>
              </a:ext>
            </a:extLst>
          </p:cNvPr>
          <p:cNvSpPr/>
          <p:nvPr/>
        </p:nvSpPr>
        <p:spPr>
          <a:xfrm>
            <a:off x="869950" y="479419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(Key3, ROW 11)</a:t>
            </a:r>
            <a:endParaRPr lang="en-US" sz="1200" dirty="0"/>
          </a:p>
        </p:txBody>
      </p:sp>
      <p:sp>
        <p:nvSpPr>
          <p:cNvPr id="17" name="Rectangle 16">
            <a:extLst>
              <a:ext uri="{FF2B5EF4-FFF2-40B4-BE49-F238E27FC236}">
                <a16:creationId xmlns:a16="http://schemas.microsoft.com/office/drawing/2014/main" xmlns="" id="{3216D6D3-ED39-447B-95F0-862EBD763038}"/>
              </a:ext>
            </a:extLst>
          </p:cNvPr>
          <p:cNvSpPr/>
          <p:nvPr/>
        </p:nvSpPr>
        <p:spPr>
          <a:xfrm>
            <a:off x="869950" y="507867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12)</a:t>
            </a:r>
            <a:endParaRPr lang="en-US" sz="1200" dirty="0"/>
          </a:p>
        </p:txBody>
      </p:sp>
      <p:grpSp>
        <p:nvGrpSpPr>
          <p:cNvPr id="196" name="Group 195">
            <a:extLst>
              <a:ext uri="{FF2B5EF4-FFF2-40B4-BE49-F238E27FC236}">
                <a16:creationId xmlns:a16="http://schemas.microsoft.com/office/drawing/2014/main" xmlns="" id="{90A5A74D-AE78-41D1-8622-62D8A5344491}"/>
              </a:ext>
            </a:extLst>
          </p:cNvPr>
          <p:cNvGrpSpPr/>
          <p:nvPr/>
        </p:nvGrpSpPr>
        <p:grpSpPr>
          <a:xfrm>
            <a:off x="2119913" y="1691627"/>
            <a:ext cx="2299792" cy="3507754"/>
            <a:chOff x="2119913" y="1691627"/>
            <a:chExt cx="2299792" cy="3507754"/>
          </a:xfrm>
        </p:grpSpPr>
        <p:sp>
          <p:nvSpPr>
            <p:cNvPr id="19" name="Rectangle 18">
              <a:extLst>
                <a:ext uri="{FF2B5EF4-FFF2-40B4-BE49-F238E27FC236}">
                  <a16:creationId xmlns:a16="http://schemas.microsoft.com/office/drawing/2014/main" xmlns="" id="{1AE1DB7F-D313-4BC0-BF78-A80E795E6346}"/>
                </a:ext>
              </a:extLst>
            </p:cNvPr>
            <p:cNvSpPr/>
            <p:nvPr/>
          </p:nvSpPr>
          <p:spPr>
            <a:xfrm>
              <a:off x="2666895" y="1691627"/>
              <a:ext cx="1752810" cy="2705232"/>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1</a:t>
              </a:r>
              <a:endParaRPr lang="en-US" dirty="0">
                <a:solidFill>
                  <a:srgbClr val="E96B56"/>
                </a:solidFill>
              </a:endParaRPr>
            </a:p>
          </p:txBody>
        </p:sp>
        <p:sp>
          <p:nvSpPr>
            <p:cNvPr id="22" name="Rectangle 21">
              <a:extLst>
                <a:ext uri="{FF2B5EF4-FFF2-40B4-BE49-F238E27FC236}">
                  <a16:creationId xmlns:a16="http://schemas.microsoft.com/office/drawing/2014/main" xmlns="" id="{DB24114A-691C-40A8-86F8-9A115F10F3B0}"/>
                </a:ext>
              </a:extLst>
            </p:cNvPr>
            <p:cNvSpPr/>
            <p:nvPr/>
          </p:nvSpPr>
          <p:spPr>
            <a:xfrm>
              <a:off x="2918319" y="2102007"/>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1)</a:t>
              </a:r>
              <a:endParaRPr lang="en-US" sz="1200" dirty="0"/>
            </a:p>
          </p:txBody>
        </p:sp>
        <p:sp>
          <p:nvSpPr>
            <p:cNvPr id="23" name="Rectangle 22">
              <a:extLst>
                <a:ext uri="{FF2B5EF4-FFF2-40B4-BE49-F238E27FC236}">
                  <a16:creationId xmlns:a16="http://schemas.microsoft.com/office/drawing/2014/main" xmlns="" id="{4819CF2E-2592-492B-BA76-1D96EBBF479C}"/>
                </a:ext>
              </a:extLst>
            </p:cNvPr>
            <p:cNvSpPr/>
            <p:nvPr/>
          </p:nvSpPr>
          <p:spPr>
            <a:xfrm>
              <a:off x="2918319" y="2958750"/>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5)</a:t>
              </a:r>
              <a:endParaRPr lang="en-US" sz="1200" dirty="0"/>
            </a:p>
          </p:txBody>
        </p:sp>
        <p:sp>
          <p:nvSpPr>
            <p:cNvPr id="24" name="Rectangle 23">
              <a:extLst>
                <a:ext uri="{FF2B5EF4-FFF2-40B4-BE49-F238E27FC236}">
                  <a16:creationId xmlns:a16="http://schemas.microsoft.com/office/drawing/2014/main" xmlns="" id="{7FA62F72-F4A3-4286-BD89-6DAADA7C7932}"/>
                </a:ext>
              </a:extLst>
            </p:cNvPr>
            <p:cNvSpPr/>
            <p:nvPr/>
          </p:nvSpPr>
          <p:spPr>
            <a:xfrm>
              <a:off x="2918319" y="3244331"/>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6)</a:t>
              </a:r>
              <a:endParaRPr lang="en-US" sz="1200" dirty="0"/>
            </a:p>
          </p:txBody>
        </p:sp>
        <p:sp>
          <p:nvSpPr>
            <p:cNvPr id="25" name="Rectangle 24">
              <a:extLst>
                <a:ext uri="{FF2B5EF4-FFF2-40B4-BE49-F238E27FC236}">
                  <a16:creationId xmlns:a16="http://schemas.microsoft.com/office/drawing/2014/main" xmlns="" id="{FCCB56D0-E414-43B6-84DC-81F63727896B}"/>
                </a:ext>
              </a:extLst>
            </p:cNvPr>
            <p:cNvSpPr/>
            <p:nvPr/>
          </p:nvSpPr>
          <p:spPr>
            <a:xfrm>
              <a:off x="2918319" y="238758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3)</a:t>
              </a:r>
              <a:endParaRPr lang="en-US" sz="1200" dirty="0"/>
            </a:p>
          </p:txBody>
        </p:sp>
        <p:sp>
          <p:nvSpPr>
            <p:cNvPr id="26" name="Rectangle 25">
              <a:extLst>
                <a:ext uri="{FF2B5EF4-FFF2-40B4-BE49-F238E27FC236}">
                  <a16:creationId xmlns:a16="http://schemas.microsoft.com/office/drawing/2014/main" xmlns="" id="{55297807-323D-4C97-B6F7-E19AEE2D7ED1}"/>
                </a:ext>
              </a:extLst>
            </p:cNvPr>
            <p:cNvSpPr/>
            <p:nvPr/>
          </p:nvSpPr>
          <p:spPr>
            <a:xfrm>
              <a:off x="2918319" y="3529912"/>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7)</a:t>
              </a:r>
              <a:endParaRPr lang="en-US" sz="1200" dirty="0"/>
            </a:p>
          </p:txBody>
        </p:sp>
        <p:sp>
          <p:nvSpPr>
            <p:cNvPr id="27" name="Rectangle 26">
              <a:extLst>
                <a:ext uri="{FF2B5EF4-FFF2-40B4-BE49-F238E27FC236}">
                  <a16:creationId xmlns:a16="http://schemas.microsoft.com/office/drawing/2014/main" xmlns="" id="{F927CE16-64C8-49C6-B5F3-4B8F9DEAE16C}"/>
                </a:ext>
              </a:extLst>
            </p:cNvPr>
            <p:cNvSpPr/>
            <p:nvPr/>
          </p:nvSpPr>
          <p:spPr>
            <a:xfrm>
              <a:off x="2918319" y="2673169"/>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4)</a:t>
              </a:r>
              <a:endParaRPr lang="en-US" sz="1200" dirty="0"/>
            </a:p>
          </p:txBody>
        </p:sp>
        <p:sp>
          <p:nvSpPr>
            <p:cNvPr id="28" name="Rectangle 27">
              <a:extLst>
                <a:ext uri="{FF2B5EF4-FFF2-40B4-BE49-F238E27FC236}">
                  <a16:creationId xmlns:a16="http://schemas.microsoft.com/office/drawing/2014/main" xmlns="" id="{06150B98-4835-4984-88C4-C879FE1630B0}"/>
                </a:ext>
              </a:extLst>
            </p:cNvPr>
            <p:cNvSpPr/>
            <p:nvPr/>
          </p:nvSpPr>
          <p:spPr>
            <a:xfrm>
              <a:off x="2918319" y="3815493"/>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8)</a:t>
              </a:r>
              <a:endParaRPr lang="en-US" sz="1200" dirty="0"/>
            </a:p>
          </p:txBody>
        </p:sp>
        <p:sp>
          <p:nvSpPr>
            <p:cNvPr id="29" name="Rectangle 28">
              <a:extLst>
                <a:ext uri="{FF2B5EF4-FFF2-40B4-BE49-F238E27FC236}">
                  <a16:creationId xmlns:a16="http://schemas.microsoft.com/office/drawing/2014/main" xmlns="" id="{9FA097D0-D600-43BA-BFCB-DBFB7FA97EE8}"/>
                </a:ext>
              </a:extLst>
            </p:cNvPr>
            <p:cNvSpPr/>
            <p:nvPr/>
          </p:nvSpPr>
          <p:spPr>
            <a:xfrm>
              <a:off x="2918319" y="4101074"/>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12)</a:t>
              </a:r>
              <a:endParaRPr lang="en-US" sz="1200" dirty="0"/>
            </a:p>
          </p:txBody>
        </p:sp>
        <p:cxnSp>
          <p:nvCxnSpPr>
            <p:cNvPr id="31" name="Connector: Elbow 30">
              <a:extLst>
                <a:ext uri="{FF2B5EF4-FFF2-40B4-BE49-F238E27FC236}">
                  <a16:creationId xmlns:a16="http://schemas.microsoft.com/office/drawing/2014/main" xmlns="" id="{1087B816-1DCF-4D68-8BBE-1CF8B2C9C3F7}"/>
                </a:ext>
              </a:extLst>
            </p:cNvPr>
            <p:cNvCxnSpPr>
              <a:cxnSpLocks/>
              <a:stCxn id="3" idx="3"/>
              <a:endCxn id="22" idx="1"/>
            </p:cNvCxnSpPr>
            <p:nvPr/>
          </p:nvCxnSpPr>
          <p:spPr>
            <a:xfrm>
              <a:off x="2119913" y="2070101"/>
              <a:ext cx="798406" cy="152609"/>
            </a:xfrm>
            <a:prstGeom prst="bentConnector3">
              <a:avLst/>
            </a:prstGeom>
            <a:ln>
              <a:solidFill>
                <a:srgbClr val="E96B56"/>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xmlns="" id="{DD93965A-F3C5-4A48-8A1D-BEA09CA86921}"/>
                </a:ext>
              </a:extLst>
            </p:cNvPr>
            <p:cNvCxnSpPr>
              <a:cxnSpLocks/>
              <a:stCxn id="7" idx="3"/>
              <a:endCxn id="25" idx="1"/>
            </p:cNvCxnSpPr>
            <p:nvPr/>
          </p:nvCxnSpPr>
          <p:spPr>
            <a:xfrm flipV="1">
              <a:off x="2119913" y="2508291"/>
              <a:ext cx="798406" cy="130770"/>
            </a:xfrm>
            <a:prstGeom prst="bentConnector3">
              <a:avLst/>
            </a:prstGeom>
            <a:ln>
              <a:solidFill>
                <a:srgbClr val="E96B56"/>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xmlns="" id="{23D14A4C-0060-4588-8150-01EC41A62195}"/>
                </a:ext>
              </a:extLst>
            </p:cNvPr>
            <p:cNvCxnSpPr>
              <a:cxnSpLocks/>
              <a:stCxn id="9" idx="3"/>
              <a:endCxn id="27" idx="1"/>
            </p:cNvCxnSpPr>
            <p:nvPr/>
          </p:nvCxnSpPr>
          <p:spPr>
            <a:xfrm flipV="1">
              <a:off x="2119913" y="2793872"/>
              <a:ext cx="798406" cy="129669"/>
            </a:xfrm>
            <a:prstGeom prst="bentConnector3">
              <a:avLst/>
            </a:prstGeom>
            <a:ln>
              <a:solidFill>
                <a:srgbClr val="E96B56"/>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xmlns="" id="{A68955F8-0B0D-46EA-89C0-1A00DD811337}"/>
                </a:ext>
              </a:extLst>
            </p:cNvPr>
            <p:cNvCxnSpPr>
              <a:cxnSpLocks/>
              <a:stCxn id="4" idx="3"/>
              <a:endCxn id="23" idx="1"/>
            </p:cNvCxnSpPr>
            <p:nvPr/>
          </p:nvCxnSpPr>
          <p:spPr>
            <a:xfrm flipV="1">
              <a:off x="2119913" y="3079453"/>
              <a:ext cx="798406" cy="128568"/>
            </a:xfrm>
            <a:prstGeom prst="bentConnector3">
              <a:avLst/>
            </a:prstGeom>
            <a:ln>
              <a:solidFill>
                <a:srgbClr val="E96B56"/>
              </a:solidFill>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xmlns="" id="{E652C34D-888A-4EDF-A714-A2D822B05355}"/>
                </a:ext>
              </a:extLst>
            </p:cNvPr>
            <p:cNvCxnSpPr>
              <a:cxnSpLocks/>
              <a:stCxn id="6" idx="3"/>
              <a:endCxn id="24" idx="1"/>
            </p:cNvCxnSpPr>
            <p:nvPr/>
          </p:nvCxnSpPr>
          <p:spPr>
            <a:xfrm flipV="1">
              <a:off x="2119913" y="3365034"/>
              <a:ext cx="798406" cy="127467"/>
            </a:xfrm>
            <a:prstGeom prst="bentConnector3">
              <a:avLst/>
            </a:prstGeom>
            <a:ln>
              <a:solidFill>
                <a:srgbClr val="E96B56"/>
              </a:solidFill>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xmlns="" id="{60B96909-2C7A-4700-8432-21A9038319B1}"/>
                </a:ext>
              </a:extLst>
            </p:cNvPr>
            <p:cNvCxnSpPr>
              <a:cxnSpLocks/>
              <a:stCxn id="8" idx="3"/>
              <a:endCxn id="26" idx="1"/>
            </p:cNvCxnSpPr>
            <p:nvPr/>
          </p:nvCxnSpPr>
          <p:spPr>
            <a:xfrm flipV="1">
              <a:off x="2119913" y="3650615"/>
              <a:ext cx="798406" cy="126366"/>
            </a:xfrm>
            <a:prstGeom prst="bentConnector3">
              <a:avLst/>
            </a:prstGeom>
            <a:ln>
              <a:solidFill>
                <a:srgbClr val="E96B56"/>
              </a:solidFill>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xmlns="" id="{52F00AF4-2BAB-478E-8062-3672E5C0CD9E}"/>
                </a:ext>
              </a:extLst>
            </p:cNvPr>
            <p:cNvCxnSpPr>
              <a:cxnSpLocks/>
              <a:stCxn id="10" idx="3"/>
              <a:endCxn id="28" idx="1"/>
            </p:cNvCxnSpPr>
            <p:nvPr/>
          </p:nvCxnSpPr>
          <p:spPr>
            <a:xfrm flipV="1">
              <a:off x="2119913" y="3936196"/>
              <a:ext cx="798406" cy="125265"/>
            </a:xfrm>
            <a:prstGeom prst="bentConnector3">
              <a:avLst/>
            </a:prstGeom>
            <a:ln>
              <a:solidFill>
                <a:srgbClr val="E96B56"/>
              </a:solidFill>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xmlns="" id="{874FDCBF-ECAF-41EB-8885-A34165EB5FED}"/>
                </a:ext>
              </a:extLst>
            </p:cNvPr>
            <p:cNvCxnSpPr>
              <a:cxnSpLocks/>
              <a:stCxn id="17" idx="3"/>
              <a:endCxn id="29" idx="1"/>
            </p:cNvCxnSpPr>
            <p:nvPr/>
          </p:nvCxnSpPr>
          <p:spPr>
            <a:xfrm flipV="1">
              <a:off x="2119913" y="4221777"/>
              <a:ext cx="798406" cy="977604"/>
            </a:xfrm>
            <a:prstGeom prst="bentConnector3">
              <a:avLst/>
            </a:prstGeom>
            <a:ln>
              <a:solidFill>
                <a:srgbClr val="E96B56"/>
              </a:solidFill>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xmlns="" id="{195060B2-8DE8-477B-95CF-D6CDC0BB7771}"/>
              </a:ext>
            </a:extLst>
          </p:cNvPr>
          <p:cNvGrpSpPr/>
          <p:nvPr/>
        </p:nvGrpSpPr>
        <p:grpSpPr>
          <a:xfrm>
            <a:off x="4733925" y="1691627"/>
            <a:ext cx="3549755" cy="3953523"/>
            <a:chOff x="990600" y="1844027"/>
            <a:chExt cx="3549755" cy="3953523"/>
          </a:xfrm>
        </p:grpSpPr>
        <p:sp>
          <p:nvSpPr>
            <p:cNvPr id="132" name="Rectangle 131">
              <a:extLst>
                <a:ext uri="{FF2B5EF4-FFF2-40B4-BE49-F238E27FC236}">
                  <a16:creationId xmlns:a16="http://schemas.microsoft.com/office/drawing/2014/main" xmlns="" id="{45FF4F7A-7567-4878-A8A6-40ECA8062F7A}"/>
                </a:ext>
              </a:extLst>
            </p:cNvPr>
            <p:cNvSpPr/>
            <p:nvPr/>
          </p:nvSpPr>
          <p:spPr>
            <a:xfrm>
              <a:off x="990600" y="210179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1)</a:t>
              </a:r>
              <a:endParaRPr lang="en-US" sz="1200" dirty="0"/>
            </a:p>
          </p:txBody>
        </p:sp>
        <p:sp>
          <p:nvSpPr>
            <p:cNvPr id="133" name="Rectangle 132">
              <a:extLst>
                <a:ext uri="{FF2B5EF4-FFF2-40B4-BE49-F238E27FC236}">
                  <a16:creationId xmlns:a16="http://schemas.microsoft.com/office/drawing/2014/main" xmlns="" id="{F3A241CE-FB79-4975-9E6F-B53F94B99512}"/>
                </a:ext>
              </a:extLst>
            </p:cNvPr>
            <p:cNvSpPr/>
            <p:nvPr/>
          </p:nvSpPr>
          <p:spPr>
            <a:xfrm>
              <a:off x="990600" y="323971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5)</a:t>
              </a:r>
              <a:endParaRPr lang="en-US" sz="1200" dirty="0"/>
            </a:p>
          </p:txBody>
        </p:sp>
        <p:sp>
          <p:nvSpPr>
            <p:cNvPr id="134" name="Rectangle 133">
              <a:extLst>
                <a:ext uri="{FF2B5EF4-FFF2-40B4-BE49-F238E27FC236}">
                  <a16:creationId xmlns:a16="http://schemas.microsoft.com/office/drawing/2014/main" xmlns="" id="{4E3192F7-1CAA-4391-AD9F-CD09DD4D1021}"/>
                </a:ext>
              </a:extLst>
            </p:cNvPr>
            <p:cNvSpPr/>
            <p:nvPr/>
          </p:nvSpPr>
          <p:spPr>
            <a:xfrm>
              <a:off x="990600" y="238627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2)</a:t>
              </a:r>
              <a:endParaRPr lang="en-US" sz="1200" dirty="0"/>
            </a:p>
          </p:txBody>
        </p:sp>
        <p:sp>
          <p:nvSpPr>
            <p:cNvPr id="135" name="Rectangle 134">
              <a:extLst>
                <a:ext uri="{FF2B5EF4-FFF2-40B4-BE49-F238E27FC236}">
                  <a16:creationId xmlns:a16="http://schemas.microsoft.com/office/drawing/2014/main" xmlns="" id="{180E239B-03D6-49F2-8CC7-DCC13EA40C40}"/>
                </a:ext>
              </a:extLst>
            </p:cNvPr>
            <p:cNvSpPr/>
            <p:nvPr/>
          </p:nvSpPr>
          <p:spPr>
            <a:xfrm>
              <a:off x="990600" y="352419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6)</a:t>
              </a:r>
              <a:endParaRPr lang="en-US" sz="1200" dirty="0"/>
            </a:p>
          </p:txBody>
        </p:sp>
        <p:sp>
          <p:nvSpPr>
            <p:cNvPr id="136" name="Rectangle 135">
              <a:extLst>
                <a:ext uri="{FF2B5EF4-FFF2-40B4-BE49-F238E27FC236}">
                  <a16:creationId xmlns:a16="http://schemas.microsoft.com/office/drawing/2014/main" xmlns="" id="{58D1BFDD-648C-40B4-822C-6634DBB7851C}"/>
                </a:ext>
              </a:extLst>
            </p:cNvPr>
            <p:cNvSpPr/>
            <p:nvPr/>
          </p:nvSpPr>
          <p:spPr>
            <a:xfrm>
              <a:off x="990600" y="267075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3)</a:t>
              </a:r>
              <a:endParaRPr lang="en-US" sz="1200" dirty="0"/>
            </a:p>
          </p:txBody>
        </p:sp>
        <p:sp>
          <p:nvSpPr>
            <p:cNvPr id="137" name="Rectangle 136">
              <a:extLst>
                <a:ext uri="{FF2B5EF4-FFF2-40B4-BE49-F238E27FC236}">
                  <a16:creationId xmlns:a16="http://schemas.microsoft.com/office/drawing/2014/main" xmlns="" id="{8A4DD003-7565-4B41-9329-B5BCDF22EE3D}"/>
                </a:ext>
              </a:extLst>
            </p:cNvPr>
            <p:cNvSpPr/>
            <p:nvPr/>
          </p:nvSpPr>
          <p:spPr>
            <a:xfrm>
              <a:off x="990600" y="380867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7)</a:t>
              </a:r>
              <a:endParaRPr lang="en-US" sz="1200" dirty="0"/>
            </a:p>
          </p:txBody>
        </p:sp>
        <p:sp>
          <p:nvSpPr>
            <p:cNvPr id="138" name="Rectangle 137">
              <a:extLst>
                <a:ext uri="{FF2B5EF4-FFF2-40B4-BE49-F238E27FC236}">
                  <a16:creationId xmlns:a16="http://schemas.microsoft.com/office/drawing/2014/main" xmlns="" id="{937FF24E-91E8-408B-8462-6A9DF095076C}"/>
                </a:ext>
              </a:extLst>
            </p:cNvPr>
            <p:cNvSpPr/>
            <p:nvPr/>
          </p:nvSpPr>
          <p:spPr>
            <a:xfrm>
              <a:off x="990600" y="295523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4)</a:t>
              </a:r>
              <a:endParaRPr lang="en-US" sz="1200" dirty="0"/>
            </a:p>
          </p:txBody>
        </p:sp>
        <p:sp>
          <p:nvSpPr>
            <p:cNvPr id="139" name="Rectangle 138">
              <a:extLst>
                <a:ext uri="{FF2B5EF4-FFF2-40B4-BE49-F238E27FC236}">
                  <a16:creationId xmlns:a16="http://schemas.microsoft.com/office/drawing/2014/main" xmlns="" id="{56F8DEA4-40F0-45E5-9157-21B07C75B52E}"/>
                </a:ext>
              </a:extLst>
            </p:cNvPr>
            <p:cNvSpPr/>
            <p:nvPr/>
          </p:nvSpPr>
          <p:spPr>
            <a:xfrm>
              <a:off x="990600" y="409315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8)</a:t>
              </a:r>
              <a:endParaRPr lang="en-US" sz="1200" dirty="0"/>
            </a:p>
          </p:txBody>
        </p:sp>
        <p:sp>
          <p:nvSpPr>
            <p:cNvPr id="140" name="Rectangle 139">
              <a:extLst>
                <a:ext uri="{FF2B5EF4-FFF2-40B4-BE49-F238E27FC236}">
                  <a16:creationId xmlns:a16="http://schemas.microsoft.com/office/drawing/2014/main" xmlns="" id="{0FDD87F7-624B-4FA1-BF76-17BAE54CE975}"/>
                </a:ext>
              </a:extLst>
            </p:cNvPr>
            <p:cNvSpPr/>
            <p:nvPr/>
          </p:nvSpPr>
          <p:spPr>
            <a:xfrm>
              <a:off x="990600" y="437763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(Key3, ROW 9)</a:t>
              </a:r>
              <a:endParaRPr lang="en-US" sz="1200" dirty="0"/>
            </a:p>
          </p:txBody>
        </p:sp>
        <p:sp>
          <p:nvSpPr>
            <p:cNvPr id="141" name="Rectangle 140">
              <a:extLst>
                <a:ext uri="{FF2B5EF4-FFF2-40B4-BE49-F238E27FC236}">
                  <a16:creationId xmlns:a16="http://schemas.microsoft.com/office/drawing/2014/main" xmlns="" id="{AA16D0B3-6E2C-40E5-8EDF-8FAF49F7A3C4}"/>
                </a:ext>
              </a:extLst>
            </p:cNvPr>
            <p:cNvSpPr/>
            <p:nvPr/>
          </p:nvSpPr>
          <p:spPr>
            <a:xfrm>
              <a:off x="990600" y="551555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13)</a:t>
              </a:r>
              <a:endParaRPr lang="en-US" sz="1200" dirty="0"/>
            </a:p>
          </p:txBody>
        </p:sp>
        <p:sp>
          <p:nvSpPr>
            <p:cNvPr id="142" name="Rectangle 141">
              <a:extLst>
                <a:ext uri="{FF2B5EF4-FFF2-40B4-BE49-F238E27FC236}">
                  <a16:creationId xmlns:a16="http://schemas.microsoft.com/office/drawing/2014/main" xmlns="" id="{34976301-4DB9-436D-AC41-7E00C636A968}"/>
                </a:ext>
              </a:extLst>
            </p:cNvPr>
            <p:cNvSpPr/>
            <p:nvPr/>
          </p:nvSpPr>
          <p:spPr>
            <a:xfrm>
              <a:off x="990600" y="466211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10)</a:t>
              </a:r>
              <a:endParaRPr lang="en-US" sz="1200" dirty="0"/>
            </a:p>
          </p:txBody>
        </p:sp>
        <p:sp>
          <p:nvSpPr>
            <p:cNvPr id="143" name="Rectangle 142">
              <a:extLst>
                <a:ext uri="{FF2B5EF4-FFF2-40B4-BE49-F238E27FC236}">
                  <a16:creationId xmlns:a16="http://schemas.microsoft.com/office/drawing/2014/main" xmlns="" id="{FD9AF4B6-E5C6-4F2E-A927-EC4A239938BD}"/>
                </a:ext>
              </a:extLst>
            </p:cNvPr>
            <p:cNvSpPr/>
            <p:nvPr/>
          </p:nvSpPr>
          <p:spPr>
            <a:xfrm>
              <a:off x="990600" y="494659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(Key3, ROW 11)</a:t>
              </a:r>
              <a:endParaRPr lang="en-US" sz="1200" dirty="0"/>
            </a:p>
          </p:txBody>
        </p:sp>
        <p:sp>
          <p:nvSpPr>
            <p:cNvPr id="144" name="Rectangle 143">
              <a:extLst>
                <a:ext uri="{FF2B5EF4-FFF2-40B4-BE49-F238E27FC236}">
                  <a16:creationId xmlns:a16="http://schemas.microsoft.com/office/drawing/2014/main" xmlns="" id="{D5A26E00-B64D-4E86-9B7F-A9F792F9EA9E}"/>
                </a:ext>
              </a:extLst>
            </p:cNvPr>
            <p:cNvSpPr/>
            <p:nvPr/>
          </p:nvSpPr>
          <p:spPr>
            <a:xfrm>
              <a:off x="990600" y="523107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12)</a:t>
              </a:r>
              <a:endParaRPr lang="en-US" sz="1200" dirty="0"/>
            </a:p>
          </p:txBody>
        </p:sp>
        <p:sp>
          <p:nvSpPr>
            <p:cNvPr id="145" name="Rectangle 144">
              <a:extLst>
                <a:ext uri="{FF2B5EF4-FFF2-40B4-BE49-F238E27FC236}">
                  <a16:creationId xmlns:a16="http://schemas.microsoft.com/office/drawing/2014/main" xmlns="" id="{96F0A13D-8C07-4234-9CCD-18EC3A75D8D4}"/>
                </a:ext>
              </a:extLst>
            </p:cNvPr>
            <p:cNvSpPr/>
            <p:nvPr/>
          </p:nvSpPr>
          <p:spPr>
            <a:xfrm>
              <a:off x="2787545" y="1844027"/>
              <a:ext cx="1752810" cy="2705232"/>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1</a:t>
              </a:r>
              <a:endParaRPr lang="en-US" dirty="0">
                <a:solidFill>
                  <a:srgbClr val="E96B56"/>
                </a:solidFill>
              </a:endParaRPr>
            </a:p>
          </p:txBody>
        </p:sp>
        <p:sp>
          <p:nvSpPr>
            <p:cNvPr id="146" name="Rectangle 145">
              <a:extLst>
                <a:ext uri="{FF2B5EF4-FFF2-40B4-BE49-F238E27FC236}">
                  <a16:creationId xmlns:a16="http://schemas.microsoft.com/office/drawing/2014/main" xmlns="" id="{48A5CBDE-37E6-480D-A474-538E797A041C}"/>
                </a:ext>
              </a:extLst>
            </p:cNvPr>
            <p:cNvSpPr/>
            <p:nvPr/>
          </p:nvSpPr>
          <p:spPr>
            <a:xfrm>
              <a:off x="2787545" y="4615582"/>
              <a:ext cx="1752810" cy="1181968"/>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2</a:t>
              </a:r>
              <a:endParaRPr lang="en-US" dirty="0">
                <a:solidFill>
                  <a:srgbClr val="E96B56"/>
                </a:solidFill>
              </a:endParaRPr>
            </a:p>
          </p:txBody>
        </p:sp>
        <p:sp>
          <p:nvSpPr>
            <p:cNvPr id="147" name="Rectangle 146">
              <a:extLst>
                <a:ext uri="{FF2B5EF4-FFF2-40B4-BE49-F238E27FC236}">
                  <a16:creationId xmlns:a16="http://schemas.microsoft.com/office/drawing/2014/main" xmlns="" id="{1A6CD1FF-C122-4729-85D5-9BC5C47BEA5B}"/>
                </a:ext>
              </a:extLst>
            </p:cNvPr>
            <p:cNvSpPr/>
            <p:nvPr/>
          </p:nvSpPr>
          <p:spPr>
            <a:xfrm>
              <a:off x="3038969" y="2254407"/>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1)</a:t>
              </a:r>
              <a:endParaRPr lang="en-US" sz="1200" dirty="0"/>
            </a:p>
          </p:txBody>
        </p:sp>
        <p:sp>
          <p:nvSpPr>
            <p:cNvPr id="148" name="Rectangle 147">
              <a:extLst>
                <a:ext uri="{FF2B5EF4-FFF2-40B4-BE49-F238E27FC236}">
                  <a16:creationId xmlns:a16="http://schemas.microsoft.com/office/drawing/2014/main" xmlns="" id="{22EC5427-F9FC-4ADE-BADD-07483264DF23}"/>
                </a:ext>
              </a:extLst>
            </p:cNvPr>
            <p:cNvSpPr/>
            <p:nvPr/>
          </p:nvSpPr>
          <p:spPr>
            <a:xfrm>
              <a:off x="3038969" y="3111150"/>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5)</a:t>
              </a:r>
              <a:endParaRPr lang="en-US" sz="1200" dirty="0"/>
            </a:p>
          </p:txBody>
        </p:sp>
        <p:sp>
          <p:nvSpPr>
            <p:cNvPr id="149" name="Rectangle 148">
              <a:extLst>
                <a:ext uri="{FF2B5EF4-FFF2-40B4-BE49-F238E27FC236}">
                  <a16:creationId xmlns:a16="http://schemas.microsoft.com/office/drawing/2014/main" xmlns="" id="{93668805-9D49-4E0B-AC5D-1F536D54B957}"/>
                </a:ext>
              </a:extLst>
            </p:cNvPr>
            <p:cNvSpPr/>
            <p:nvPr/>
          </p:nvSpPr>
          <p:spPr>
            <a:xfrm>
              <a:off x="3038969" y="3396731"/>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6)</a:t>
              </a:r>
              <a:endParaRPr lang="en-US" sz="1200" dirty="0"/>
            </a:p>
          </p:txBody>
        </p:sp>
        <p:sp>
          <p:nvSpPr>
            <p:cNvPr id="150" name="Rectangle 149">
              <a:extLst>
                <a:ext uri="{FF2B5EF4-FFF2-40B4-BE49-F238E27FC236}">
                  <a16:creationId xmlns:a16="http://schemas.microsoft.com/office/drawing/2014/main" xmlns="" id="{0DAB5BA0-C8D4-4032-A268-6B2A62CACFD0}"/>
                </a:ext>
              </a:extLst>
            </p:cNvPr>
            <p:cNvSpPr/>
            <p:nvPr/>
          </p:nvSpPr>
          <p:spPr>
            <a:xfrm>
              <a:off x="3038969" y="253998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3)</a:t>
              </a:r>
              <a:endParaRPr lang="en-US" sz="1200" dirty="0"/>
            </a:p>
          </p:txBody>
        </p:sp>
        <p:sp>
          <p:nvSpPr>
            <p:cNvPr id="151" name="Rectangle 150">
              <a:extLst>
                <a:ext uri="{FF2B5EF4-FFF2-40B4-BE49-F238E27FC236}">
                  <a16:creationId xmlns:a16="http://schemas.microsoft.com/office/drawing/2014/main" xmlns="" id="{FAFFD871-77B7-4096-836D-D9A96693C0EE}"/>
                </a:ext>
              </a:extLst>
            </p:cNvPr>
            <p:cNvSpPr/>
            <p:nvPr/>
          </p:nvSpPr>
          <p:spPr>
            <a:xfrm>
              <a:off x="3038969" y="3682312"/>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7)</a:t>
              </a:r>
              <a:endParaRPr lang="en-US" sz="1200" dirty="0"/>
            </a:p>
          </p:txBody>
        </p:sp>
        <p:sp>
          <p:nvSpPr>
            <p:cNvPr id="152" name="Rectangle 151">
              <a:extLst>
                <a:ext uri="{FF2B5EF4-FFF2-40B4-BE49-F238E27FC236}">
                  <a16:creationId xmlns:a16="http://schemas.microsoft.com/office/drawing/2014/main" xmlns="" id="{A8D445E7-5C56-472F-8096-0545943F5B23}"/>
                </a:ext>
              </a:extLst>
            </p:cNvPr>
            <p:cNvSpPr/>
            <p:nvPr/>
          </p:nvSpPr>
          <p:spPr>
            <a:xfrm>
              <a:off x="3038969" y="2825569"/>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4)</a:t>
              </a:r>
              <a:endParaRPr lang="en-US" sz="1200" dirty="0"/>
            </a:p>
          </p:txBody>
        </p:sp>
        <p:sp>
          <p:nvSpPr>
            <p:cNvPr id="153" name="Rectangle 152">
              <a:extLst>
                <a:ext uri="{FF2B5EF4-FFF2-40B4-BE49-F238E27FC236}">
                  <a16:creationId xmlns:a16="http://schemas.microsoft.com/office/drawing/2014/main" xmlns="" id="{F9205A41-12A0-44C6-A0AC-E1CAD2FB0FF1}"/>
                </a:ext>
              </a:extLst>
            </p:cNvPr>
            <p:cNvSpPr/>
            <p:nvPr/>
          </p:nvSpPr>
          <p:spPr>
            <a:xfrm>
              <a:off x="3038969" y="3967893"/>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8)</a:t>
              </a:r>
              <a:endParaRPr lang="en-US" sz="1200" dirty="0"/>
            </a:p>
          </p:txBody>
        </p:sp>
        <p:sp>
          <p:nvSpPr>
            <p:cNvPr id="154" name="Rectangle 153">
              <a:extLst>
                <a:ext uri="{FF2B5EF4-FFF2-40B4-BE49-F238E27FC236}">
                  <a16:creationId xmlns:a16="http://schemas.microsoft.com/office/drawing/2014/main" xmlns="" id="{05860DD7-7DE5-4581-BB56-AE309B1B1EF7}"/>
                </a:ext>
              </a:extLst>
            </p:cNvPr>
            <p:cNvSpPr/>
            <p:nvPr/>
          </p:nvSpPr>
          <p:spPr>
            <a:xfrm>
              <a:off x="3038969" y="4253474"/>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12)</a:t>
              </a:r>
              <a:endParaRPr lang="en-US" sz="1200" dirty="0"/>
            </a:p>
          </p:txBody>
        </p:sp>
        <p:cxnSp>
          <p:nvCxnSpPr>
            <p:cNvPr id="155" name="Connector: Elbow 154">
              <a:extLst>
                <a:ext uri="{FF2B5EF4-FFF2-40B4-BE49-F238E27FC236}">
                  <a16:creationId xmlns:a16="http://schemas.microsoft.com/office/drawing/2014/main" xmlns="" id="{F7D9B631-40DE-4955-81EB-E00DDCF7D750}"/>
                </a:ext>
              </a:extLst>
            </p:cNvPr>
            <p:cNvCxnSpPr>
              <a:cxnSpLocks/>
              <a:stCxn id="134" idx="3"/>
              <a:endCxn id="158" idx="1"/>
            </p:cNvCxnSpPr>
            <p:nvPr/>
          </p:nvCxnSpPr>
          <p:spPr>
            <a:xfrm>
              <a:off x="2240563" y="2506981"/>
              <a:ext cx="798406" cy="2560320"/>
            </a:xfrm>
            <a:prstGeom prst="bentConnector3">
              <a:avLst/>
            </a:prstGeom>
            <a:ln>
              <a:solidFill>
                <a:srgbClr val="E96B56"/>
              </a:solidFill>
            </a:ln>
          </p:spPr>
          <p:style>
            <a:lnRef idx="1">
              <a:schemeClr val="accent1"/>
            </a:lnRef>
            <a:fillRef idx="0">
              <a:schemeClr val="accent1"/>
            </a:fillRef>
            <a:effectRef idx="0">
              <a:schemeClr val="accent1"/>
            </a:effectRef>
            <a:fontRef idx="minor">
              <a:schemeClr val="tx1"/>
            </a:fontRef>
          </p:style>
        </p:cxnSp>
        <p:cxnSp>
          <p:nvCxnSpPr>
            <p:cNvPr id="156" name="Connector: Elbow 155">
              <a:extLst>
                <a:ext uri="{FF2B5EF4-FFF2-40B4-BE49-F238E27FC236}">
                  <a16:creationId xmlns:a16="http://schemas.microsoft.com/office/drawing/2014/main" xmlns="" id="{5EC325A5-5E05-48D1-BBA1-3EC8E32C8A8C}"/>
                </a:ext>
              </a:extLst>
            </p:cNvPr>
            <p:cNvCxnSpPr>
              <a:cxnSpLocks/>
              <a:stCxn id="142" idx="3"/>
              <a:endCxn id="160" idx="1"/>
            </p:cNvCxnSpPr>
            <p:nvPr/>
          </p:nvCxnSpPr>
          <p:spPr>
            <a:xfrm>
              <a:off x="2240563" y="4782821"/>
              <a:ext cx="798406" cy="559561"/>
            </a:xfrm>
            <a:prstGeom prst="bentConnector3">
              <a:avLst>
                <a:gd name="adj1" fmla="val 34093"/>
              </a:avLst>
            </a:prstGeom>
            <a:ln>
              <a:solidFill>
                <a:srgbClr val="E96B56"/>
              </a:solidFill>
            </a:ln>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xmlns="" id="{0A82E4D3-B7CB-49BC-93F3-8D62A141AE78}"/>
                </a:ext>
              </a:extLst>
            </p:cNvPr>
            <p:cNvCxnSpPr>
              <a:cxnSpLocks/>
              <a:stCxn id="141" idx="3"/>
              <a:endCxn id="159" idx="1"/>
            </p:cNvCxnSpPr>
            <p:nvPr/>
          </p:nvCxnSpPr>
          <p:spPr>
            <a:xfrm flipV="1">
              <a:off x="2240563" y="5617462"/>
              <a:ext cx="798406" cy="18799"/>
            </a:xfrm>
            <a:prstGeom prst="bentConnector3">
              <a:avLst/>
            </a:prstGeom>
            <a:ln>
              <a:solidFill>
                <a:srgbClr val="E96B56"/>
              </a:solidFill>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xmlns="" id="{06E4460C-EF6A-48E2-878E-1CE3B5B5ACD4}"/>
                </a:ext>
              </a:extLst>
            </p:cNvPr>
            <p:cNvSpPr/>
            <p:nvPr/>
          </p:nvSpPr>
          <p:spPr>
            <a:xfrm>
              <a:off x="3038969" y="494659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2)</a:t>
              </a:r>
              <a:endParaRPr lang="en-US" sz="1200" dirty="0"/>
            </a:p>
          </p:txBody>
        </p:sp>
        <p:sp>
          <p:nvSpPr>
            <p:cNvPr id="159" name="Rectangle 158">
              <a:extLst>
                <a:ext uri="{FF2B5EF4-FFF2-40B4-BE49-F238E27FC236}">
                  <a16:creationId xmlns:a16="http://schemas.microsoft.com/office/drawing/2014/main" xmlns="" id="{8B28CC77-BB47-47CF-97E7-CD243E88FE29}"/>
                </a:ext>
              </a:extLst>
            </p:cNvPr>
            <p:cNvSpPr/>
            <p:nvPr/>
          </p:nvSpPr>
          <p:spPr>
            <a:xfrm>
              <a:off x="3038969" y="5496759"/>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13)</a:t>
              </a:r>
              <a:endParaRPr lang="en-US" sz="1200" dirty="0"/>
            </a:p>
          </p:txBody>
        </p:sp>
        <p:sp>
          <p:nvSpPr>
            <p:cNvPr id="160" name="Rectangle 159">
              <a:extLst>
                <a:ext uri="{FF2B5EF4-FFF2-40B4-BE49-F238E27FC236}">
                  <a16:creationId xmlns:a16="http://schemas.microsoft.com/office/drawing/2014/main" xmlns="" id="{1FE79E1D-E495-429A-A041-511B51617D9D}"/>
                </a:ext>
              </a:extLst>
            </p:cNvPr>
            <p:cNvSpPr/>
            <p:nvPr/>
          </p:nvSpPr>
          <p:spPr>
            <a:xfrm>
              <a:off x="3038969" y="5221679"/>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10)</a:t>
              </a:r>
              <a:endParaRPr lang="en-US" sz="1200" dirty="0"/>
            </a:p>
          </p:txBody>
        </p:sp>
      </p:grpSp>
      <p:grpSp>
        <p:nvGrpSpPr>
          <p:cNvPr id="161" name="Group 160">
            <a:extLst>
              <a:ext uri="{FF2B5EF4-FFF2-40B4-BE49-F238E27FC236}">
                <a16:creationId xmlns:a16="http://schemas.microsoft.com/office/drawing/2014/main" xmlns="" id="{88D013C0-9A8F-4070-B464-C7FA61B1F058}"/>
              </a:ext>
            </a:extLst>
          </p:cNvPr>
          <p:cNvGrpSpPr/>
          <p:nvPr/>
        </p:nvGrpSpPr>
        <p:grpSpPr>
          <a:xfrm>
            <a:off x="8597900" y="1691627"/>
            <a:ext cx="3549755" cy="4919536"/>
            <a:chOff x="838200" y="1691627"/>
            <a:chExt cx="3549755" cy="4919536"/>
          </a:xfrm>
        </p:grpSpPr>
        <p:sp>
          <p:nvSpPr>
            <p:cNvPr id="162" name="Rectangle 161">
              <a:extLst>
                <a:ext uri="{FF2B5EF4-FFF2-40B4-BE49-F238E27FC236}">
                  <a16:creationId xmlns:a16="http://schemas.microsoft.com/office/drawing/2014/main" xmlns="" id="{BEE2A147-A999-4B24-8AC4-26EB996D04BD}"/>
                </a:ext>
              </a:extLst>
            </p:cNvPr>
            <p:cNvSpPr/>
            <p:nvPr/>
          </p:nvSpPr>
          <p:spPr>
            <a:xfrm>
              <a:off x="838200" y="194939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1)</a:t>
              </a:r>
              <a:endParaRPr lang="en-US" sz="1200" dirty="0"/>
            </a:p>
          </p:txBody>
        </p:sp>
        <p:sp>
          <p:nvSpPr>
            <p:cNvPr id="163" name="Rectangle 162">
              <a:extLst>
                <a:ext uri="{FF2B5EF4-FFF2-40B4-BE49-F238E27FC236}">
                  <a16:creationId xmlns:a16="http://schemas.microsoft.com/office/drawing/2014/main" xmlns="" id="{A555268A-6924-4B18-8489-A56A7F7502C2}"/>
                </a:ext>
              </a:extLst>
            </p:cNvPr>
            <p:cNvSpPr/>
            <p:nvPr/>
          </p:nvSpPr>
          <p:spPr>
            <a:xfrm>
              <a:off x="838200" y="308731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5)</a:t>
              </a:r>
              <a:endParaRPr lang="en-US" sz="1200" dirty="0"/>
            </a:p>
          </p:txBody>
        </p:sp>
        <p:sp>
          <p:nvSpPr>
            <p:cNvPr id="164" name="Rectangle 163">
              <a:extLst>
                <a:ext uri="{FF2B5EF4-FFF2-40B4-BE49-F238E27FC236}">
                  <a16:creationId xmlns:a16="http://schemas.microsoft.com/office/drawing/2014/main" xmlns="" id="{C13C89ED-54CF-458C-98FE-465B26495629}"/>
                </a:ext>
              </a:extLst>
            </p:cNvPr>
            <p:cNvSpPr/>
            <p:nvPr/>
          </p:nvSpPr>
          <p:spPr>
            <a:xfrm>
              <a:off x="838200" y="223387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2)</a:t>
              </a:r>
              <a:endParaRPr lang="en-US" sz="1200" dirty="0"/>
            </a:p>
          </p:txBody>
        </p:sp>
        <p:sp>
          <p:nvSpPr>
            <p:cNvPr id="165" name="Rectangle 164">
              <a:extLst>
                <a:ext uri="{FF2B5EF4-FFF2-40B4-BE49-F238E27FC236}">
                  <a16:creationId xmlns:a16="http://schemas.microsoft.com/office/drawing/2014/main" xmlns="" id="{20F2DC23-51FA-41D6-80FC-3CF21EF0F68C}"/>
                </a:ext>
              </a:extLst>
            </p:cNvPr>
            <p:cNvSpPr/>
            <p:nvPr/>
          </p:nvSpPr>
          <p:spPr>
            <a:xfrm>
              <a:off x="838200" y="337179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6)</a:t>
              </a:r>
              <a:endParaRPr lang="en-US" sz="1200" dirty="0"/>
            </a:p>
          </p:txBody>
        </p:sp>
        <p:sp>
          <p:nvSpPr>
            <p:cNvPr id="166" name="Rectangle 165">
              <a:extLst>
                <a:ext uri="{FF2B5EF4-FFF2-40B4-BE49-F238E27FC236}">
                  <a16:creationId xmlns:a16="http://schemas.microsoft.com/office/drawing/2014/main" xmlns="" id="{0C4BD3F4-F679-498A-B4B7-48115F2DFDB1}"/>
                </a:ext>
              </a:extLst>
            </p:cNvPr>
            <p:cNvSpPr/>
            <p:nvPr/>
          </p:nvSpPr>
          <p:spPr>
            <a:xfrm>
              <a:off x="838200" y="251835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3)</a:t>
              </a:r>
              <a:endParaRPr lang="en-US" sz="1200" dirty="0"/>
            </a:p>
          </p:txBody>
        </p:sp>
        <p:sp>
          <p:nvSpPr>
            <p:cNvPr id="167" name="Rectangle 166">
              <a:extLst>
                <a:ext uri="{FF2B5EF4-FFF2-40B4-BE49-F238E27FC236}">
                  <a16:creationId xmlns:a16="http://schemas.microsoft.com/office/drawing/2014/main" xmlns="" id="{A0E497C4-063B-43BC-8C6D-8BEA9F8F4934}"/>
                </a:ext>
              </a:extLst>
            </p:cNvPr>
            <p:cNvSpPr/>
            <p:nvPr/>
          </p:nvSpPr>
          <p:spPr>
            <a:xfrm>
              <a:off x="838200" y="365627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7)</a:t>
              </a:r>
              <a:endParaRPr lang="en-US" sz="1200" dirty="0"/>
            </a:p>
          </p:txBody>
        </p:sp>
        <p:sp>
          <p:nvSpPr>
            <p:cNvPr id="168" name="Rectangle 167">
              <a:extLst>
                <a:ext uri="{FF2B5EF4-FFF2-40B4-BE49-F238E27FC236}">
                  <a16:creationId xmlns:a16="http://schemas.microsoft.com/office/drawing/2014/main" xmlns="" id="{BFAFFE36-729C-4D8A-8A69-25FEFE52B078}"/>
                </a:ext>
              </a:extLst>
            </p:cNvPr>
            <p:cNvSpPr/>
            <p:nvPr/>
          </p:nvSpPr>
          <p:spPr>
            <a:xfrm>
              <a:off x="838200" y="280283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4)</a:t>
              </a:r>
              <a:endParaRPr lang="en-US" sz="1200" dirty="0"/>
            </a:p>
          </p:txBody>
        </p:sp>
        <p:sp>
          <p:nvSpPr>
            <p:cNvPr id="169" name="Rectangle 168">
              <a:extLst>
                <a:ext uri="{FF2B5EF4-FFF2-40B4-BE49-F238E27FC236}">
                  <a16:creationId xmlns:a16="http://schemas.microsoft.com/office/drawing/2014/main" xmlns="" id="{420B0390-2048-4566-B13E-1D69A892EB4E}"/>
                </a:ext>
              </a:extLst>
            </p:cNvPr>
            <p:cNvSpPr/>
            <p:nvPr/>
          </p:nvSpPr>
          <p:spPr>
            <a:xfrm>
              <a:off x="838200" y="394075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8)</a:t>
              </a:r>
              <a:endParaRPr lang="en-US" sz="1200" dirty="0"/>
            </a:p>
          </p:txBody>
        </p:sp>
        <p:sp>
          <p:nvSpPr>
            <p:cNvPr id="170" name="Rectangle 169">
              <a:extLst>
                <a:ext uri="{FF2B5EF4-FFF2-40B4-BE49-F238E27FC236}">
                  <a16:creationId xmlns:a16="http://schemas.microsoft.com/office/drawing/2014/main" xmlns="" id="{E1480D77-6879-457E-906F-526B9005395C}"/>
                </a:ext>
              </a:extLst>
            </p:cNvPr>
            <p:cNvSpPr/>
            <p:nvPr/>
          </p:nvSpPr>
          <p:spPr>
            <a:xfrm>
              <a:off x="838200" y="422523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(Key3, ROW 9)</a:t>
              </a:r>
              <a:endParaRPr lang="en-US" sz="1200" dirty="0"/>
            </a:p>
          </p:txBody>
        </p:sp>
        <p:sp>
          <p:nvSpPr>
            <p:cNvPr id="171" name="Rectangle 170">
              <a:extLst>
                <a:ext uri="{FF2B5EF4-FFF2-40B4-BE49-F238E27FC236}">
                  <a16:creationId xmlns:a16="http://schemas.microsoft.com/office/drawing/2014/main" xmlns="" id="{DC2E9315-3A50-463B-ABEA-6EFC82D3E165}"/>
                </a:ext>
              </a:extLst>
            </p:cNvPr>
            <p:cNvSpPr/>
            <p:nvPr/>
          </p:nvSpPr>
          <p:spPr>
            <a:xfrm>
              <a:off x="838200" y="536315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13)</a:t>
              </a:r>
              <a:endParaRPr lang="en-US" sz="1200" dirty="0"/>
            </a:p>
          </p:txBody>
        </p:sp>
        <p:sp>
          <p:nvSpPr>
            <p:cNvPr id="172" name="Rectangle 171">
              <a:extLst>
                <a:ext uri="{FF2B5EF4-FFF2-40B4-BE49-F238E27FC236}">
                  <a16:creationId xmlns:a16="http://schemas.microsoft.com/office/drawing/2014/main" xmlns="" id="{B7AAD465-397B-4E69-83ED-DAAD820C7D70}"/>
                </a:ext>
              </a:extLst>
            </p:cNvPr>
            <p:cNvSpPr/>
            <p:nvPr/>
          </p:nvSpPr>
          <p:spPr>
            <a:xfrm>
              <a:off x="838200" y="450971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10)</a:t>
              </a:r>
              <a:endParaRPr lang="en-US" sz="1200" dirty="0"/>
            </a:p>
          </p:txBody>
        </p:sp>
        <p:sp>
          <p:nvSpPr>
            <p:cNvPr id="173" name="Rectangle 172">
              <a:extLst>
                <a:ext uri="{FF2B5EF4-FFF2-40B4-BE49-F238E27FC236}">
                  <a16:creationId xmlns:a16="http://schemas.microsoft.com/office/drawing/2014/main" xmlns="" id="{D20C6D4A-9259-4A1C-B566-97AC1BB7C7AD}"/>
                </a:ext>
              </a:extLst>
            </p:cNvPr>
            <p:cNvSpPr/>
            <p:nvPr/>
          </p:nvSpPr>
          <p:spPr>
            <a:xfrm>
              <a:off x="838200" y="479419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(Key3, ROW 11)</a:t>
              </a:r>
              <a:endParaRPr lang="en-US" sz="1200" dirty="0"/>
            </a:p>
          </p:txBody>
        </p:sp>
        <p:sp>
          <p:nvSpPr>
            <p:cNvPr id="174" name="Rectangle 173">
              <a:extLst>
                <a:ext uri="{FF2B5EF4-FFF2-40B4-BE49-F238E27FC236}">
                  <a16:creationId xmlns:a16="http://schemas.microsoft.com/office/drawing/2014/main" xmlns="" id="{E1A7F9C8-C2F5-4D4F-9104-A8290FF7CE35}"/>
                </a:ext>
              </a:extLst>
            </p:cNvPr>
            <p:cNvSpPr/>
            <p:nvPr/>
          </p:nvSpPr>
          <p:spPr>
            <a:xfrm>
              <a:off x="838200" y="5078678"/>
              <a:ext cx="1249963" cy="24140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12)</a:t>
              </a:r>
              <a:endParaRPr lang="en-US" sz="1200" dirty="0"/>
            </a:p>
          </p:txBody>
        </p:sp>
        <p:sp>
          <p:nvSpPr>
            <p:cNvPr id="175" name="Rectangle 174">
              <a:extLst>
                <a:ext uri="{FF2B5EF4-FFF2-40B4-BE49-F238E27FC236}">
                  <a16:creationId xmlns:a16="http://schemas.microsoft.com/office/drawing/2014/main" xmlns="" id="{520EAA9C-4BB0-4CB1-BE32-ABD194EADC6B}"/>
                </a:ext>
              </a:extLst>
            </p:cNvPr>
            <p:cNvSpPr/>
            <p:nvPr/>
          </p:nvSpPr>
          <p:spPr>
            <a:xfrm>
              <a:off x="2635145" y="1691627"/>
              <a:ext cx="1752810" cy="2705232"/>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1</a:t>
              </a:r>
              <a:endParaRPr lang="en-US" dirty="0">
                <a:solidFill>
                  <a:srgbClr val="E96B56"/>
                </a:solidFill>
              </a:endParaRPr>
            </a:p>
          </p:txBody>
        </p:sp>
        <p:sp>
          <p:nvSpPr>
            <p:cNvPr id="176" name="Rectangle 175">
              <a:extLst>
                <a:ext uri="{FF2B5EF4-FFF2-40B4-BE49-F238E27FC236}">
                  <a16:creationId xmlns:a16="http://schemas.microsoft.com/office/drawing/2014/main" xmlns="" id="{6972D20B-D186-4F65-9EA4-B3CFF626BB57}"/>
                </a:ext>
              </a:extLst>
            </p:cNvPr>
            <p:cNvSpPr/>
            <p:nvPr/>
          </p:nvSpPr>
          <p:spPr>
            <a:xfrm>
              <a:off x="2635145" y="4463182"/>
              <a:ext cx="1752810" cy="1181968"/>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2</a:t>
              </a:r>
              <a:endParaRPr lang="en-US" dirty="0">
                <a:solidFill>
                  <a:srgbClr val="E96B56"/>
                </a:solidFill>
              </a:endParaRPr>
            </a:p>
          </p:txBody>
        </p:sp>
        <p:sp>
          <p:nvSpPr>
            <p:cNvPr id="177" name="Rectangle 176">
              <a:extLst>
                <a:ext uri="{FF2B5EF4-FFF2-40B4-BE49-F238E27FC236}">
                  <a16:creationId xmlns:a16="http://schemas.microsoft.com/office/drawing/2014/main" xmlns="" id="{8BDBB710-6E0F-4167-840D-B848BE6992A4}"/>
                </a:ext>
              </a:extLst>
            </p:cNvPr>
            <p:cNvSpPr/>
            <p:nvPr/>
          </p:nvSpPr>
          <p:spPr>
            <a:xfrm>
              <a:off x="2635145" y="5758941"/>
              <a:ext cx="1752810" cy="852222"/>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3</a:t>
              </a:r>
              <a:endParaRPr lang="en-US" dirty="0">
                <a:solidFill>
                  <a:srgbClr val="E96B56"/>
                </a:solidFill>
              </a:endParaRPr>
            </a:p>
          </p:txBody>
        </p:sp>
        <p:sp>
          <p:nvSpPr>
            <p:cNvPr id="178" name="Rectangle 177">
              <a:extLst>
                <a:ext uri="{FF2B5EF4-FFF2-40B4-BE49-F238E27FC236}">
                  <a16:creationId xmlns:a16="http://schemas.microsoft.com/office/drawing/2014/main" xmlns="" id="{B355DD52-9DD7-4481-8598-AD5FB4CC52E1}"/>
                </a:ext>
              </a:extLst>
            </p:cNvPr>
            <p:cNvSpPr/>
            <p:nvPr/>
          </p:nvSpPr>
          <p:spPr>
            <a:xfrm>
              <a:off x="2886569" y="2102007"/>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1)</a:t>
              </a:r>
              <a:endParaRPr lang="en-US" sz="1200" dirty="0"/>
            </a:p>
          </p:txBody>
        </p:sp>
        <p:sp>
          <p:nvSpPr>
            <p:cNvPr id="179" name="Rectangle 178">
              <a:extLst>
                <a:ext uri="{FF2B5EF4-FFF2-40B4-BE49-F238E27FC236}">
                  <a16:creationId xmlns:a16="http://schemas.microsoft.com/office/drawing/2014/main" xmlns="" id="{60F36A48-87D2-4387-835F-5F4CA3E78E47}"/>
                </a:ext>
              </a:extLst>
            </p:cNvPr>
            <p:cNvSpPr/>
            <p:nvPr/>
          </p:nvSpPr>
          <p:spPr>
            <a:xfrm>
              <a:off x="2886569" y="2958750"/>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5)</a:t>
              </a:r>
              <a:endParaRPr lang="en-US" sz="1200" dirty="0"/>
            </a:p>
          </p:txBody>
        </p:sp>
        <p:sp>
          <p:nvSpPr>
            <p:cNvPr id="180" name="Rectangle 179">
              <a:extLst>
                <a:ext uri="{FF2B5EF4-FFF2-40B4-BE49-F238E27FC236}">
                  <a16:creationId xmlns:a16="http://schemas.microsoft.com/office/drawing/2014/main" xmlns="" id="{970A31CA-93CB-468B-86B9-CD980DA34C66}"/>
                </a:ext>
              </a:extLst>
            </p:cNvPr>
            <p:cNvSpPr/>
            <p:nvPr/>
          </p:nvSpPr>
          <p:spPr>
            <a:xfrm>
              <a:off x="2886569" y="3244331"/>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6)</a:t>
              </a:r>
              <a:endParaRPr lang="en-US" sz="1200" dirty="0"/>
            </a:p>
          </p:txBody>
        </p:sp>
        <p:sp>
          <p:nvSpPr>
            <p:cNvPr id="181" name="Rectangle 180">
              <a:extLst>
                <a:ext uri="{FF2B5EF4-FFF2-40B4-BE49-F238E27FC236}">
                  <a16:creationId xmlns:a16="http://schemas.microsoft.com/office/drawing/2014/main" xmlns="" id="{D455B564-6BBC-4B17-A4B3-3ECBD650ACDA}"/>
                </a:ext>
              </a:extLst>
            </p:cNvPr>
            <p:cNvSpPr/>
            <p:nvPr/>
          </p:nvSpPr>
          <p:spPr>
            <a:xfrm>
              <a:off x="2886569" y="238758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3)</a:t>
              </a:r>
              <a:endParaRPr lang="en-US" sz="1200" dirty="0"/>
            </a:p>
          </p:txBody>
        </p:sp>
        <p:sp>
          <p:nvSpPr>
            <p:cNvPr id="182" name="Rectangle 181">
              <a:extLst>
                <a:ext uri="{FF2B5EF4-FFF2-40B4-BE49-F238E27FC236}">
                  <a16:creationId xmlns:a16="http://schemas.microsoft.com/office/drawing/2014/main" xmlns="" id="{C5B4C0C8-CE69-4FA3-9A4F-54F9D42E9117}"/>
                </a:ext>
              </a:extLst>
            </p:cNvPr>
            <p:cNvSpPr/>
            <p:nvPr/>
          </p:nvSpPr>
          <p:spPr>
            <a:xfrm>
              <a:off x="2886569" y="3529912"/>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7)</a:t>
              </a:r>
              <a:endParaRPr lang="en-US" sz="1200" dirty="0"/>
            </a:p>
          </p:txBody>
        </p:sp>
        <p:sp>
          <p:nvSpPr>
            <p:cNvPr id="183" name="Rectangle 182">
              <a:extLst>
                <a:ext uri="{FF2B5EF4-FFF2-40B4-BE49-F238E27FC236}">
                  <a16:creationId xmlns:a16="http://schemas.microsoft.com/office/drawing/2014/main" xmlns="" id="{35B3A1BC-9F08-49C0-989B-DB0381F02780}"/>
                </a:ext>
              </a:extLst>
            </p:cNvPr>
            <p:cNvSpPr/>
            <p:nvPr/>
          </p:nvSpPr>
          <p:spPr>
            <a:xfrm>
              <a:off x="2886569" y="2673169"/>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4)</a:t>
              </a:r>
              <a:endParaRPr lang="en-US" sz="1200" dirty="0"/>
            </a:p>
          </p:txBody>
        </p:sp>
        <p:sp>
          <p:nvSpPr>
            <p:cNvPr id="184" name="Rectangle 183">
              <a:extLst>
                <a:ext uri="{FF2B5EF4-FFF2-40B4-BE49-F238E27FC236}">
                  <a16:creationId xmlns:a16="http://schemas.microsoft.com/office/drawing/2014/main" xmlns="" id="{DFE191F9-5846-4C57-BF5F-035F8268F271}"/>
                </a:ext>
              </a:extLst>
            </p:cNvPr>
            <p:cNvSpPr/>
            <p:nvPr/>
          </p:nvSpPr>
          <p:spPr>
            <a:xfrm>
              <a:off x="2886569" y="3815493"/>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8)</a:t>
              </a:r>
              <a:endParaRPr lang="en-US" sz="1200" dirty="0"/>
            </a:p>
          </p:txBody>
        </p:sp>
        <p:sp>
          <p:nvSpPr>
            <p:cNvPr id="185" name="Rectangle 184">
              <a:extLst>
                <a:ext uri="{FF2B5EF4-FFF2-40B4-BE49-F238E27FC236}">
                  <a16:creationId xmlns:a16="http://schemas.microsoft.com/office/drawing/2014/main" xmlns="" id="{98ED6D40-D0DE-4F98-BCE6-6488265E0ECA}"/>
                </a:ext>
              </a:extLst>
            </p:cNvPr>
            <p:cNvSpPr/>
            <p:nvPr/>
          </p:nvSpPr>
          <p:spPr>
            <a:xfrm>
              <a:off x="2886569" y="4101074"/>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12)</a:t>
              </a:r>
              <a:endParaRPr lang="en-US" sz="1200" dirty="0"/>
            </a:p>
          </p:txBody>
        </p:sp>
        <p:cxnSp>
          <p:nvCxnSpPr>
            <p:cNvPr id="186" name="Connector: Elbow 185">
              <a:extLst>
                <a:ext uri="{FF2B5EF4-FFF2-40B4-BE49-F238E27FC236}">
                  <a16:creationId xmlns:a16="http://schemas.microsoft.com/office/drawing/2014/main" xmlns="" id="{31EA7F47-35C7-499D-B5E6-264090450F90}"/>
                </a:ext>
              </a:extLst>
            </p:cNvPr>
            <p:cNvCxnSpPr>
              <a:cxnSpLocks/>
              <a:stCxn id="170" idx="3"/>
              <a:endCxn id="191" idx="1"/>
            </p:cNvCxnSpPr>
            <p:nvPr/>
          </p:nvCxnSpPr>
          <p:spPr>
            <a:xfrm>
              <a:off x="2088163" y="4345941"/>
              <a:ext cx="798406" cy="1839065"/>
            </a:xfrm>
            <a:prstGeom prst="bentConnector3">
              <a:avLst>
                <a:gd name="adj1" fmla="val 50000"/>
              </a:avLst>
            </a:prstGeom>
            <a:ln>
              <a:solidFill>
                <a:srgbClr val="E96B56"/>
              </a:solidFill>
            </a:ln>
          </p:spPr>
          <p:style>
            <a:lnRef idx="1">
              <a:schemeClr val="accent1"/>
            </a:lnRef>
            <a:fillRef idx="0">
              <a:schemeClr val="accent1"/>
            </a:fillRef>
            <a:effectRef idx="0">
              <a:schemeClr val="accent1"/>
            </a:effectRef>
            <a:fontRef idx="minor">
              <a:schemeClr val="tx1"/>
            </a:fontRef>
          </p:style>
        </p:cxnSp>
        <p:cxnSp>
          <p:nvCxnSpPr>
            <p:cNvPr id="187" name="Connector: Elbow 186">
              <a:extLst>
                <a:ext uri="{FF2B5EF4-FFF2-40B4-BE49-F238E27FC236}">
                  <a16:creationId xmlns:a16="http://schemas.microsoft.com/office/drawing/2014/main" xmlns="" id="{1DD4F4F2-BDA5-4B39-AC9F-650ED60986E9}"/>
                </a:ext>
              </a:extLst>
            </p:cNvPr>
            <p:cNvCxnSpPr>
              <a:cxnSpLocks/>
              <a:stCxn id="173" idx="3"/>
              <a:endCxn id="192" idx="1"/>
            </p:cNvCxnSpPr>
            <p:nvPr/>
          </p:nvCxnSpPr>
          <p:spPr>
            <a:xfrm>
              <a:off x="2088163" y="4914901"/>
              <a:ext cx="798406" cy="1540615"/>
            </a:xfrm>
            <a:prstGeom prst="bentConnector3">
              <a:avLst>
                <a:gd name="adj1" fmla="val 28526"/>
              </a:avLst>
            </a:prstGeom>
            <a:ln>
              <a:solidFill>
                <a:srgbClr val="E96B56"/>
              </a:solidFill>
            </a:ln>
          </p:spPr>
          <p:style>
            <a:lnRef idx="1">
              <a:schemeClr val="accent1"/>
            </a:lnRef>
            <a:fillRef idx="0">
              <a:schemeClr val="accent1"/>
            </a:fillRef>
            <a:effectRef idx="0">
              <a:schemeClr val="accent1"/>
            </a:effectRef>
            <a:fontRef idx="minor">
              <a:schemeClr val="tx1"/>
            </a:fontRef>
          </p:style>
        </p:cxnSp>
        <p:sp>
          <p:nvSpPr>
            <p:cNvPr id="188" name="Rectangle 187">
              <a:extLst>
                <a:ext uri="{FF2B5EF4-FFF2-40B4-BE49-F238E27FC236}">
                  <a16:creationId xmlns:a16="http://schemas.microsoft.com/office/drawing/2014/main" xmlns="" id="{EC2789FA-21A0-48E9-9A6A-48FC15A01442}"/>
                </a:ext>
              </a:extLst>
            </p:cNvPr>
            <p:cNvSpPr/>
            <p:nvPr/>
          </p:nvSpPr>
          <p:spPr>
            <a:xfrm>
              <a:off x="2886569" y="479419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2)</a:t>
              </a:r>
              <a:endParaRPr lang="en-US" sz="1200" dirty="0"/>
            </a:p>
          </p:txBody>
        </p:sp>
        <p:sp>
          <p:nvSpPr>
            <p:cNvPr id="189" name="Rectangle 188">
              <a:extLst>
                <a:ext uri="{FF2B5EF4-FFF2-40B4-BE49-F238E27FC236}">
                  <a16:creationId xmlns:a16="http://schemas.microsoft.com/office/drawing/2014/main" xmlns="" id="{658B8F20-B0ED-4872-8A8D-5F437016E761}"/>
                </a:ext>
              </a:extLst>
            </p:cNvPr>
            <p:cNvSpPr/>
            <p:nvPr/>
          </p:nvSpPr>
          <p:spPr>
            <a:xfrm>
              <a:off x="2886569" y="5344359"/>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13)</a:t>
              </a:r>
              <a:endParaRPr lang="en-US" sz="1200" dirty="0"/>
            </a:p>
          </p:txBody>
        </p:sp>
        <p:sp>
          <p:nvSpPr>
            <p:cNvPr id="190" name="Rectangle 189">
              <a:extLst>
                <a:ext uri="{FF2B5EF4-FFF2-40B4-BE49-F238E27FC236}">
                  <a16:creationId xmlns:a16="http://schemas.microsoft.com/office/drawing/2014/main" xmlns="" id="{64840BFF-12D1-4AF4-B10D-E0D65483B326}"/>
                </a:ext>
              </a:extLst>
            </p:cNvPr>
            <p:cNvSpPr/>
            <p:nvPr/>
          </p:nvSpPr>
          <p:spPr>
            <a:xfrm>
              <a:off x="2886569" y="5069279"/>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10)</a:t>
              </a:r>
              <a:endParaRPr lang="en-US" sz="1200" dirty="0"/>
            </a:p>
          </p:txBody>
        </p:sp>
        <p:sp>
          <p:nvSpPr>
            <p:cNvPr id="191" name="Rectangle 190">
              <a:extLst>
                <a:ext uri="{FF2B5EF4-FFF2-40B4-BE49-F238E27FC236}">
                  <a16:creationId xmlns:a16="http://schemas.microsoft.com/office/drawing/2014/main" xmlns="" id="{AD03E80F-AB7E-4FC2-8D86-D19837CA132E}"/>
                </a:ext>
              </a:extLst>
            </p:cNvPr>
            <p:cNvSpPr/>
            <p:nvPr/>
          </p:nvSpPr>
          <p:spPr>
            <a:xfrm>
              <a:off x="2886569" y="6064303"/>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(Key3, ROW 9)</a:t>
              </a:r>
              <a:endParaRPr lang="en-US" sz="1200" dirty="0"/>
            </a:p>
          </p:txBody>
        </p:sp>
        <p:sp>
          <p:nvSpPr>
            <p:cNvPr id="192" name="Rectangle 191">
              <a:extLst>
                <a:ext uri="{FF2B5EF4-FFF2-40B4-BE49-F238E27FC236}">
                  <a16:creationId xmlns:a16="http://schemas.microsoft.com/office/drawing/2014/main" xmlns="" id="{B5F69944-3485-40DA-A80C-94F7C6EF4AC7}"/>
                </a:ext>
              </a:extLst>
            </p:cNvPr>
            <p:cNvSpPr/>
            <p:nvPr/>
          </p:nvSpPr>
          <p:spPr>
            <a:xfrm>
              <a:off x="2886569" y="6334813"/>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(Key3, ROW 11)</a:t>
              </a:r>
              <a:endParaRPr lang="en-US" sz="1200" dirty="0"/>
            </a:p>
          </p:txBody>
        </p:sp>
      </p:grpSp>
    </p:spTree>
    <p:extLst>
      <p:ext uri="{BB962C8B-B14F-4D97-AF65-F5344CB8AC3E}">
        <p14:creationId xmlns:p14="http://schemas.microsoft.com/office/powerpoint/2010/main" val="236700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81A6B0B-8BA6-418E-A912-CE28E7A48786}"/>
              </a:ext>
            </a:extLst>
          </p:cNvPr>
          <p:cNvSpPr>
            <a:spLocks noGrp="1"/>
          </p:cNvSpPr>
          <p:nvPr>
            <p:ph type="body" sz="quarter" idx="11"/>
          </p:nvPr>
        </p:nvSpPr>
        <p:spPr/>
        <p:txBody>
          <a:bodyPr/>
          <a:lstStyle/>
          <a:p>
            <a:pPr marL="0" indent="0">
              <a:buNone/>
            </a:pPr>
            <a:r>
              <a:rPr lang="it-IT" dirty="0" err="1"/>
              <a:t>Map</a:t>
            </a:r>
            <a:r>
              <a:rPr lang="it-IT" dirty="0"/>
              <a:t> Reduce Model</a:t>
            </a:r>
            <a:endParaRPr lang="en-US" dirty="0"/>
          </a:p>
        </p:txBody>
      </p:sp>
      <p:grpSp>
        <p:nvGrpSpPr>
          <p:cNvPr id="57" name="Group 56">
            <a:extLst>
              <a:ext uri="{FF2B5EF4-FFF2-40B4-BE49-F238E27FC236}">
                <a16:creationId xmlns:a16="http://schemas.microsoft.com/office/drawing/2014/main" xmlns="" id="{D1DC0990-7C41-4120-AD85-36BD604ECFD5}"/>
              </a:ext>
            </a:extLst>
          </p:cNvPr>
          <p:cNvGrpSpPr/>
          <p:nvPr/>
        </p:nvGrpSpPr>
        <p:grpSpPr>
          <a:xfrm>
            <a:off x="838200" y="1799070"/>
            <a:ext cx="1752810" cy="4919536"/>
            <a:chOff x="2635145" y="1691627"/>
            <a:chExt cx="1752810" cy="4919536"/>
          </a:xfrm>
        </p:grpSpPr>
        <p:sp>
          <p:nvSpPr>
            <p:cNvPr id="19" name="Rectangle 18">
              <a:extLst>
                <a:ext uri="{FF2B5EF4-FFF2-40B4-BE49-F238E27FC236}">
                  <a16:creationId xmlns:a16="http://schemas.microsoft.com/office/drawing/2014/main" xmlns="" id="{1AE1DB7F-D313-4BC0-BF78-A80E795E6346}"/>
                </a:ext>
              </a:extLst>
            </p:cNvPr>
            <p:cNvSpPr/>
            <p:nvPr/>
          </p:nvSpPr>
          <p:spPr>
            <a:xfrm>
              <a:off x="2635145" y="1691627"/>
              <a:ext cx="1752810" cy="2705232"/>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1</a:t>
              </a:r>
              <a:endParaRPr lang="en-US" dirty="0">
                <a:solidFill>
                  <a:srgbClr val="E96B56"/>
                </a:solidFill>
              </a:endParaRPr>
            </a:p>
          </p:txBody>
        </p:sp>
        <p:sp>
          <p:nvSpPr>
            <p:cNvPr id="20" name="Rectangle 19">
              <a:extLst>
                <a:ext uri="{FF2B5EF4-FFF2-40B4-BE49-F238E27FC236}">
                  <a16:creationId xmlns:a16="http://schemas.microsoft.com/office/drawing/2014/main" xmlns="" id="{E8B8641C-CD0F-42F3-AD5B-C208E160064D}"/>
                </a:ext>
              </a:extLst>
            </p:cNvPr>
            <p:cNvSpPr/>
            <p:nvPr/>
          </p:nvSpPr>
          <p:spPr>
            <a:xfrm>
              <a:off x="2635145" y="4463182"/>
              <a:ext cx="1752810" cy="1181968"/>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2</a:t>
              </a:r>
              <a:endParaRPr lang="en-US" dirty="0">
                <a:solidFill>
                  <a:srgbClr val="E96B56"/>
                </a:solidFill>
              </a:endParaRPr>
            </a:p>
          </p:txBody>
        </p:sp>
        <p:sp>
          <p:nvSpPr>
            <p:cNvPr id="21" name="Rectangle 20">
              <a:extLst>
                <a:ext uri="{FF2B5EF4-FFF2-40B4-BE49-F238E27FC236}">
                  <a16:creationId xmlns:a16="http://schemas.microsoft.com/office/drawing/2014/main" xmlns="" id="{CDF5A14E-B798-425A-915D-2E3962DFB21D}"/>
                </a:ext>
              </a:extLst>
            </p:cNvPr>
            <p:cNvSpPr/>
            <p:nvPr/>
          </p:nvSpPr>
          <p:spPr>
            <a:xfrm>
              <a:off x="2635145" y="5758941"/>
              <a:ext cx="1752810" cy="852222"/>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3</a:t>
              </a:r>
              <a:endParaRPr lang="en-US" dirty="0">
                <a:solidFill>
                  <a:srgbClr val="E96B56"/>
                </a:solidFill>
              </a:endParaRPr>
            </a:p>
          </p:txBody>
        </p:sp>
        <p:sp>
          <p:nvSpPr>
            <p:cNvPr id="22" name="Rectangle 21">
              <a:extLst>
                <a:ext uri="{FF2B5EF4-FFF2-40B4-BE49-F238E27FC236}">
                  <a16:creationId xmlns:a16="http://schemas.microsoft.com/office/drawing/2014/main" xmlns="" id="{DB24114A-691C-40A8-86F8-9A115F10F3B0}"/>
                </a:ext>
              </a:extLst>
            </p:cNvPr>
            <p:cNvSpPr/>
            <p:nvPr/>
          </p:nvSpPr>
          <p:spPr>
            <a:xfrm>
              <a:off x="2886569" y="2102007"/>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1)</a:t>
              </a:r>
              <a:endParaRPr lang="en-US" sz="1200" dirty="0"/>
            </a:p>
          </p:txBody>
        </p:sp>
        <p:sp>
          <p:nvSpPr>
            <p:cNvPr id="23" name="Rectangle 22">
              <a:extLst>
                <a:ext uri="{FF2B5EF4-FFF2-40B4-BE49-F238E27FC236}">
                  <a16:creationId xmlns:a16="http://schemas.microsoft.com/office/drawing/2014/main" xmlns="" id="{4819CF2E-2592-492B-BA76-1D96EBBF479C}"/>
                </a:ext>
              </a:extLst>
            </p:cNvPr>
            <p:cNvSpPr/>
            <p:nvPr/>
          </p:nvSpPr>
          <p:spPr>
            <a:xfrm>
              <a:off x="2886569" y="2958750"/>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5)</a:t>
              </a:r>
              <a:endParaRPr lang="en-US" sz="1200" dirty="0"/>
            </a:p>
          </p:txBody>
        </p:sp>
        <p:sp>
          <p:nvSpPr>
            <p:cNvPr id="24" name="Rectangle 23">
              <a:extLst>
                <a:ext uri="{FF2B5EF4-FFF2-40B4-BE49-F238E27FC236}">
                  <a16:creationId xmlns:a16="http://schemas.microsoft.com/office/drawing/2014/main" xmlns="" id="{7FA62F72-F4A3-4286-BD89-6DAADA7C7932}"/>
                </a:ext>
              </a:extLst>
            </p:cNvPr>
            <p:cNvSpPr/>
            <p:nvPr/>
          </p:nvSpPr>
          <p:spPr>
            <a:xfrm>
              <a:off x="2886569" y="3244331"/>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6)</a:t>
              </a:r>
              <a:endParaRPr lang="en-US" sz="1200" dirty="0"/>
            </a:p>
          </p:txBody>
        </p:sp>
        <p:sp>
          <p:nvSpPr>
            <p:cNvPr id="25" name="Rectangle 24">
              <a:extLst>
                <a:ext uri="{FF2B5EF4-FFF2-40B4-BE49-F238E27FC236}">
                  <a16:creationId xmlns:a16="http://schemas.microsoft.com/office/drawing/2014/main" xmlns="" id="{FCCB56D0-E414-43B6-84DC-81F63727896B}"/>
                </a:ext>
              </a:extLst>
            </p:cNvPr>
            <p:cNvSpPr/>
            <p:nvPr/>
          </p:nvSpPr>
          <p:spPr>
            <a:xfrm>
              <a:off x="2886569" y="238758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3)</a:t>
              </a:r>
              <a:endParaRPr lang="en-US" sz="1200" dirty="0"/>
            </a:p>
          </p:txBody>
        </p:sp>
        <p:sp>
          <p:nvSpPr>
            <p:cNvPr id="26" name="Rectangle 25">
              <a:extLst>
                <a:ext uri="{FF2B5EF4-FFF2-40B4-BE49-F238E27FC236}">
                  <a16:creationId xmlns:a16="http://schemas.microsoft.com/office/drawing/2014/main" xmlns="" id="{55297807-323D-4C97-B6F7-E19AEE2D7ED1}"/>
                </a:ext>
              </a:extLst>
            </p:cNvPr>
            <p:cNvSpPr/>
            <p:nvPr/>
          </p:nvSpPr>
          <p:spPr>
            <a:xfrm>
              <a:off x="2886569" y="3529912"/>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7)</a:t>
              </a:r>
              <a:endParaRPr lang="en-US" sz="1200" dirty="0"/>
            </a:p>
          </p:txBody>
        </p:sp>
        <p:sp>
          <p:nvSpPr>
            <p:cNvPr id="27" name="Rectangle 26">
              <a:extLst>
                <a:ext uri="{FF2B5EF4-FFF2-40B4-BE49-F238E27FC236}">
                  <a16:creationId xmlns:a16="http://schemas.microsoft.com/office/drawing/2014/main" xmlns="" id="{F927CE16-64C8-49C6-B5F3-4B8F9DEAE16C}"/>
                </a:ext>
              </a:extLst>
            </p:cNvPr>
            <p:cNvSpPr/>
            <p:nvPr/>
          </p:nvSpPr>
          <p:spPr>
            <a:xfrm>
              <a:off x="2886569" y="2673169"/>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4)</a:t>
              </a:r>
              <a:endParaRPr lang="en-US" sz="1200" dirty="0"/>
            </a:p>
          </p:txBody>
        </p:sp>
        <p:sp>
          <p:nvSpPr>
            <p:cNvPr id="28" name="Rectangle 27">
              <a:extLst>
                <a:ext uri="{FF2B5EF4-FFF2-40B4-BE49-F238E27FC236}">
                  <a16:creationId xmlns:a16="http://schemas.microsoft.com/office/drawing/2014/main" xmlns="" id="{06150B98-4835-4984-88C4-C879FE1630B0}"/>
                </a:ext>
              </a:extLst>
            </p:cNvPr>
            <p:cNvSpPr/>
            <p:nvPr/>
          </p:nvSpPr>
          <p:spPr>
            <a:xfrm>
              <a:off x="2886569" y="3815493"/>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8)</a:t>
              </a:r>
              <a:endParaRPr lang="en-US" sz="1200" dirty="0"/>
            </a:p>
          </p:txBody>
        </p:sp>
        <p:sp>
          <p:nvSpPr>
            <p:cNvPr id="29" name="Rectangle 28">
              <a:extLst>
                <a:ext uri="{FF2B5EF4-FFF2-40B4-BE49-F238E27FC236}">
                  <a16:creationId xmlns:a16="http://schemas.microsoft.com/office/drawing/2014/main" xmlns="" id="{9FA097D0-D600-43BA-BFCB-DBFB7FA97EE8}"/>
                </a:ext>
              </a:extLst>
            </p:cNvPr>
            <p:cNvSpPr/>
            <p:nvPr/>
          </p:nvSpPr>
          <p:spPr>
            <a:xfrm>
              <a:off x="2886569" y="4101074"/>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ROW 12)</a:t>
              </a:r>
              <a:endParaRPr lang="en-US" sz="1200" dirty="0"/>
            </a:p>
          </p:txBody>
        </p:sp>
        <p:sp>
          <p:nvSpPr>
            <p:cNvPr id="36" name="Rectangle 35">
              <a:extLst>
                <a:ext uri="{FF2B5EF4-FFF2-40B4-BE49-F238E27FC236}">
                  <a16:creationId xmlns:a16="http://schemas.microsoft.com/office/drawing/2014/main" xmlns="" id="{DAE4189A-10E1-46A0-A010-DEADEC3DDCC7}"/>
                </a:ext>
              </a:extLst>
            </p:cNvPr>
            <p:cNvSpPr/>
            <p:nvPr/>
          </p:nvSpPr>
          <p:spPr>
            <a:xfrm>
              <a:off x="2886569" y="4794198"/>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2)</a:t>
              </a:r>
              <a:endParaRPr lang="en-US" sz="1200" dirty="0"/>
            </a:p>
          </p:txBody>
        </p:sp>
        <p:sp>
          <p:nvSpPr>
            <p:cNvPr id="37" name="Rectangle 36">
              <a:extLst>
                <a:ext uri="{FF2B5EF4-FFF2-40B4-BE49-F238E27FC236}">
                  <a16:creationId xmlns:a16="http://schemas.microsoft.com/office/drawing/2014/main" xmlns="" id="{7518B08A-5E7B-4047-B3F0-77D0BE539689}"/>
                </a:ext>
              </a:extLst>
            </p:cNvPr>
            <p:cNvSpPr/>
            <p:nvPr/>
          </p:nvSpPr>
          <p:spPr>
            <a:xfrm>
              <a:off x="2886569" y="5344359"/>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13)</a:t>
              </a:r>
              <a:endParaRPr lang="en-US" sz="1200" dirty="0"/>
            </a:p>
          </p:txBody>
        </p:sp>
        <p:sp>
          <p:nvSpPr>
            <p:cNvPr id="38" name="Rectangle 37">
              <a:extLst>
                <a:ext uri="{FF2B5EF4-FFF2-40B4-BE49-F238E27FC236}">
                  <a16:creationId xmlns:a16="http://schemas.microsoft.com/office/drawing/2014/main" xmlns="" id="{8BAF44E8-2D24-4513-BCC0-B6475E7F9165}"/>
                </a:ext>
              </a:extLst>
            </p:cNvPr>
            <p:cNvSpPr/>
            <p:nvPr/>
          </p:nvSpPr>
          <p:spPr>
            <a:xfrm>
              <a:off x="2886569" y="5069279"/>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ROW 10)</a:t>
              </a:r>
              <a:endParaRPr lang="en-US" sz="1200" dirty="0"/>
            </a:p>
          </p:txBody>
        </p:sp>
        <p:sp>
          <p:nvSpPr>
            <p:cNvPr id="33" name="Rectangle 32">
              <a:extLst>
                <a:ext uri="{FF2B5EF4-FFF2-40B4-BE49-F238E27FC236}">
                  <a16:creationId xmlns:a16="http://schemas.microsoft.com/office/drawing/2014/main" xmlns="" id="{1C97F8FD-72D7-4737-8A5C-8758458D0B33}"/>
                </a:ext>
              </a:extLst>
            </p:cNvPr>
            <p:cNvSpPr/>
            <p:nvPr/>
          </p:nvSpPr>
          <p:spPr>
            <a:xfrm>
              <a:off x="2886569" y="6064303"/>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(Key3, ROW 9)</a:t>
              </a:r>
              <a:endParaRPr lang="en-US" sz="1200" dirty="0"/>
            </a:p>
          </p:txBody>
        </p:sp>
        <p:sp>
          <p:nvSpPr>
            <p:cNvPr id="34" name="Rectangle 33">
              <a:extLst>
                <a:ext uri="{FF2B5EF4-FFF2-40B4-BE49-F238E27FC236}">
                  <a16:creationId xmlns:a16="http://schemas.microsoft.com/office/drawing/2014/main" xmlns="" id="{F3614BB8-C3D8-47EF-A099-E7588E13CB89}"/>
                </a:ext>
              </a:extLst>
            </p:cNvPr>
            <p:cNvSpPr/>
            <p:nvPr/>
          </p:nvSpPr>
          <p:spPr>
            <a:xfrm>
              <a:off x="2886569" y="6334813"/>
              <a:ext cx="1249963"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(Key3, ROW 11)</a:t>
              </a:r>
              <a:endParaRPr lang="en-US" sz="1200" dirty="0"/>
            </a:p>
          </p:txBody>
        </p:sp>
      </p:grpSp>
      <p:grpSp>
        <p:nvGrpSpPr>
          <p:cNvPr id="153" name="Group 152">
            <a:extLst>
              <a:ext uri="{FF2B5EF4-FFF2-40B4-BE49-F238E27FC236}">
                <a16:creationId xmlns:a16="http://schemas.microsoft.com/office/drawing/2014/main" xmlns="" id="{20D5F9C2-247E-4E8B-876F-AA2165CFBCCA}"/>
              </a:ext>
            </a:extLst>
          </p:cNvPr>
          <p:cNvGrpSpPr/>
          <p:nvPr/>
        </p:nvGrpSpPr>
        <p:grpSpPr>
          <a:xfrm>
            <a:off x="2591010" y="1494787"/>
            <a:ext cx="2361927" cy="5223819"/>
            <a:chOff x="2591010" y="1494787"/>
            <a:chExt cx="2361927" cy="5223819"/>
          </a:xfrm>
        </p:grpSpPr>
        <p:grpSp>
          <p:nvGrpSpPr>
            <p:cNvPr id="58" name="Group 57">
              <a:extLst>
                <a:ext uri="{FF2B5EF4-FFF2-40B4-BE49-F238E27FC236}">
                  <a16:creationId xmlns:a16="http://schemas.microsoft.com/office/drawing/2014/main" xmlns="" id="{7CF651FB-C151-4CA5-9079-6CE231B720C9}"/>
                </a:ext>
              </a:extLst>
            </p:cNvPr>
            <p:cNvGrpSpPr/>
            <p:nvPr/>
          </p:nvGrpSpPr>
          <p:grpSpPr>
            <a:xfrm>
              <a:off x="3200127" y="1799070"/>
              <a:ext cx="1752810" cy="4919536"/>
              <a:chOff x="3365227" y="1875777"/>
              <a:chExt cx="1752810" cy="4919536"/>
            </a:xfrm>
          </p:grpSpPr>
          <p:sp>
            <p:nvSpPr>
              <p:cNvPr id="41" name="Rectangle 40">
                <a:extLst>
                  <a:ext uri="{FF2B5EF4-FFF2-40B4-BE49-F238E27FC236}">
                    <a16:creationId xmlns:a16="http://schemas.microsoft.com/office/drawing/2014/main" xmlns="" id="{830153AB-5CFE-4B75-954C-AC35AD5A537B}"/>
                  </a:ext>
                </a:extLst>
              </p:cNvPr>
              <p:cNvSpPr/>
              <p:nvPr/>
            </p:nvSpPr>
            <p:spPr>
              <a:xfrm>
                <a:off x="3365227" y="1875777"/>
                <a:ext cx="1752810" cy="2705232"/>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1</a:t>
                </a:r>
                <a:endParaRPr lang="en-US" dirty="0">
                  <a:solidFill>
                    <a:srgbClr val="E96B56"/>
                  </a:solidFill>
                </a:endParaRPr>
              </a:p>
            </p:txBody>
          </p:sp>
          <p:sp>
            <p:nvSpPr>
              <p:cNvPr id="42" name="Rectangle 41">
                <a:extLst>
                  <a:ext uri="{FF2B5EF4-FFF2-40B4-BE49-F238E27FC236}">
                    <a16:creationId xmlns:a16="http://schemas.microsoft.com/office/drawing/2014/main" xmlns="" id="{E7D929D3-4B1C-41C9-A8ED-AFEAA3730DFF}"/>
                  </a:ext>
                </a:extLst>
              </p:cNvPr>
              <p:cNvSpPr/>
              <p:nvPr/>
            </p:nvSpPr>
            <p:spPr>
              <a:xfrm>
                <a:off x="3365227" y="4647332"/>
                <a:ext cx="1752810" cy="1181968"/>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2</a:t>
                </a:r>
                <a:endParaRPr lang="en-US" dirty="0">
                  <a:solidFill>
                    <a:srgbClr val="E96B56"/>
                  </a:solidFill>
                </a:endParaRPr>
              </a:p>
            </p:txBody>
          </p:sp>
          <p:sp>
            <p:nvSpPr>
              <p:cNvPr id="43" name="Rectangle 42">
                <a:extLst>
                  <a:ext uri="{FF2B5EF4-FFF2-40B4-BE49-F238E27FC236}">
                    <a16:creationId xmlns:a16="http://schemas.microsoft.com/office/drawing/2014/main" xmlns="" id="{678769C0-5636-41FB-A4AD-FA9E2FB1BDED}"/>
                  </a:ext>
                </a:extLst>
              </p:cNvPr>
              <p:cNvSpPr/>
              <p:nvPr/>
            </p:nvSpPr>
            <p:spPr>
              <a:xfrm>
                <a:off x="3365227" y="5943091"/>
                <a:ext cx="1752810" cy="852222"/>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3</a:t>
                </a:r>
                <a:endParaRPr lang="en-US" dirty="0">
                  <a:solidFill>
                    <a:srgbClr val="E96B56"/>
                  </a:solidFill>
                </a:endParaRPr>
              </a:p>
            </p:txBody>
          </p:sp>
          <p:sp>
            <p:nvSpPr>
              <p:cNvPr id="44" name="Rectangle 43">
                <a:extLst>
                  <a:ext uri="{FF2B5EF4-FFF2-40B4-BE49-F238E27FC236}">
                    <a16:creationId xmlns:a16="http://schemas.microsoft.com/office/drawing/2014/main" xmlns="" id="{1C7E58AA-7F68-4230-822F-0CD622C30BC5}"/>
                  </a:ext>
                </a:extLst>
              </p:cNvPr>
              <p:cNvSpPr/>
              <p:nvPr/>
            </p:nvSpPr>
            <p:spPr>
              <a:xfrm>
                <a:off x="3485405" y="2286157"/>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f(ROW 1))</a:t>
                </a:r>
                <a:endParaRPr lang="en-US" sz="1200" dirty="0"/>
              </a:p>
            </p:txBody>
          </p:sp>
          <p:sp>
            <p:nvSpPr>
              <p:cNvPr id="45" name="Rectangle 44">
                <a:extLst>
                  <a:ext uri="{FF2B5EF4-FFF2-40B4-BE49-F238E27FC236}">
                    <a16:creationId xmlns:a16="http://schemas.microsoft.com/office/drawing/2014/main" xmlns="" id="{A07CC9F4-21D4-4B83-8BA2-F5D715F37B8F}"/>
                  </a:ext>
                </a:extLst>
              </p:cNvPr>
              <p:cNvSpPr/>
              <p:nvPr/>
            </p:nvSpPr>
            <p:spPr>
              <a:xfrm>
                <a:off x="3485405" y="3142900"/>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f(ROW 5))</a:t>
                </a:r>
                <a:endParaRPr lang="en-US" sz="1200" dirty="0"/>
              </a:p>
            </p:txBody>
          </p:sp>
          <p:sp>
            <p:nvSpPr>
              <p:cNvPr id="46" name="Rectangle 45">
                <a:extLst>
                  <a:ext uri="{FF2B5EF4-FFF2-40B4-BE49-F238E27FC236}">
                    <a16:creationId xmlns:a16="http://schemas.microsoft.com/office/drawing/2014/main" xmlns="" id="{B1BCDBE0-08D2-427D-B76A-299DC74A4D11}"/>
                  </a:ext>
                </a:extLst>
              </p:cNvPr>
              <p:cNvSpPr/>
              <p:nvPr/>
            </p:nvSpPr>
            <p:spPr>
              <a:xfrm>
                <a:off x="3485405" y="3428481"/>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f(ROW 6))</a:t>
                </a:r>
                <a:endParaRPr lang="en-US" sz="1200" dirty="0"/>
              </a:p>
            </p:txBody>
          </p:sp>
          <p:sp>
            <p:nvSpPr>
              <p:cNvPr id="47" name="Rectangle 46">
                <a:extLst>
                  <a:ext uri="{FF2B5EF4-FFF2-40B4-BE49-F238E27FC236}">
                    <a16:creationId xmlns:a16="http://schemas.microsoft.com/office/drawing/2014/main" xmlns="" id="{D7C501DB-5DB8-44FD-A241-5F676CF1766A}"/>
                  </a:ext>
                </a:extLst>
              </p:cNvPr>
              <p:cNvSpPr/>
              <p:nvPr/>
            </p:nvSpPr>
            <p:spPr>
              <a:xfrm>
                <a:off x="3485405" y="2571738"/>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f( ROW 3))</a:t>
                </a:r>
                <a:endParaRPr lang="en-US" sz="1200" dirty="0"/>
              </a:p>
            </p:txBody>
          </p:sp>
          <p:sp>
            <p:nvSpPr>
              <p:cNvPr id="48" name="Rectangle 47">
                <a:extLst>
                  <a:ext uri="{FF2B5EF4-FFF2-40B4-BE49-F238E27FC236}">
                    <a16:creationId xmlns:a16="http://schemas.microsoft.com/office/drawing/2014/main" xmlns="" id="{D7453EE2-0379-4F42-9EBF-97189B4C0400}"/>
                  </a:ext>
                </a:extLst>
              </p:cNvPr>
              <p:cNvSpPr/>
              <p:nvPr/>
            </p:nvSpPr>
            <p:spPr>
              <a:xfrm>
                <a:off x="3485405" y="3714062"/>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f(ROW 7))</a:t>
                </a:r>
                <a:endParaRPr lang="en-US" sz="1200" dirty="0"/>
              </a:p>
            </p:txBody>
          </p:sp>
          <p:sp>
            <p:nvSpPr>
              <p:cNvPr id="49" name="Rectangle 48">
                <a:extLst>
                  <a:ext uri="{FF2B5EF4-FFF2-40B4-BE49-F238E27FC236}">
                    <a16:creationId xmlns:a16="http://schemas.microsoft.com/office/drawing/2014/main" xmlns="" id="{831FCAAF-62A8-47FC-AD1E-CE42D7B0BEFA}"/>
                  </a:ext>
                </a:extLst>
              </p:cNvPr>
              <p:cNvSpPr/>
              <p:nvPr/>
            </p:nvSpPr>
            <p:spPr>
              <a:xfrm>
                <a:off x="3485405" y="2857319"/>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f(ROW 4))</a:t>
                </a:r>
                <a:endParaRPr lang="en-US" sz="1200" dirty="0"/>
              </a:p>
            </p:txBody>
          </p:sp>
          <p:sp>
            <p:nvSpPr>
              <p:cNvPr id="50" name="Rectangle 49">
                <a:extLst>
                  <a:ext uri="{FF2B5EF4-FFF2-40B4-BE49-F238E27FC236}">
                    <a16:creationId xmlns:a16="http://schemas.microsoft.com/office/drawing/2014/main" xmlns="" id="{B19A2E9D-F6C1-4559-9DF6-9DBC25970A40}"/>
                  </a:ext>
                </a:extLst>
              </p:cNvPr>
              <p:cNvSpPr/>
              <p:nvPr/>
            </p:nvSpPr>
            <p:spPr>
              <a:xfrm>
                <a:off x="3485405" y="3999643"/>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f(ROW 8))</a:t>
                </a:r>
                <a:endParaRPr lang="en-US" sz="1200" dirty="0"/>
              </a:p>
            </p:txBody>
          </p:sp>
          <p:sp>
            <p:nvSpPr>
              <p:cNvPr id="51" name="Rectangle 50">
                <a:extLst>
                  <a:ext uri="{FF2B5EF4-FFF2-40B4-BE49-F238E27FC236}">
                    <a16:creationId xmlns:a16="http://schemas.microsoft.com/office/drawing/2014/main" xmlns="" id="{D83A4CDA-B4E6-4D69-9F60-B6719B623093}"/>
                  </a:ext>
                </a:extLst>
              </p:cNvPr>
              <p:cNvSpPr/>
              <p:nvPr/>
            </p:nvSpPr>
            <p:spPr>
              <a:xfrm>
                <a:off x="3485405" y="4285224"/>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f(ROW 12))</a:t>
                </a:r>
                <a:endParaRPr lang="en-US" sz="1200" dirty="0"/>
              </a:p>
            </p:txBody>
          </p:sp>
          <p:sp>
            <p:nvSpPr>
              <p:cNvPr id="52" name="Rectangle 51">
                <a:extLst>
                  <a:ext uri="{FF2B5EF4-FFF2-40B4-BE49-F238E27FC236}">
                    <a16:creationId xmlns:a16="http://schemas.microsoft.com/office/drawing/2014/main" xmlns="" id="{7227EAE5-1B2B-46F1-8A0F-9DEF1B9F59EF}"/>
                  </a:ext>
                </a:extLst>
              </p:cNvPr>
              <p:cNvSpPr/>
              <p:nvPr/>
            </p:nvSpPr>
            <p:spPr>
              <a:xfrm>
                <a:off x="3485405" y="4978348"/>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f(ROW 2))</a:t>
                </a:r>
                <a:endParaRPr lang="en-US" sz="1200" dirty="0"/>
              </a:p>
            </p:txBody>
          </p:sp>
          <p:sp>
            <p:nvSpPr>
              <p:cNvPr id="53" name="Rectangle 52">
                <a:extLst>
                  <a:ext uri="{FF2B5EF4-FFF2-40B4-BE49-F238E27FC236}">
                    <a16:creationId xmlns:a16="http://schemas.microsoft.com/office/drawing/2014/main" xmlns="" id="{2E0D2406-AE03-499F-9BE7-141843BB826B}"/>
                  </a:ext>
                </a:extLst>
              </p:cNvPr>
              <p:cNvSpPr/>
              <p:nvPr/>
            </p:nvSpPr>
            <p:spPr>
              <a:xfrm>
                <a:off x="3485405" y="5528509"/>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f(ROW 13))</a:t>
                </a:r>
                <a:endParaRPr lang="en-US" sz="1200" dirty="0"/>
              </a:p>
            </p:txBody>
          </p:sp>
          <p:sp>
            <p:nvSpPr>
              <p:cNvPr id="54" name="Rectangle 53">
                <a:extLst>
                  <a:ext uri="{FF2B5EF4-FFF2-40B4-BE49-F238E27FC236}">
                    <a16:creationId xmlns:a16="http://schemas.microsoft.com/office/drawing/2014/main" xmlns="" id="{0567FE25-1925-46BC-A78A-7EE243883A42}"/>
                  </a:ext>
                </a:extLst>
              </p:cNvPr>
              <p:cNvSpPr/>
              <p:nvPr/>
            </p:nvSpPr>
            <p:spPr>
              <a:xfrm>
                <a:off x="3485405" y="5253429"/>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f(ROW 10))</a:t>
                </a:r>
                <a:endParaRPr lang="en-US" sz="1200" dirty="0"/>
              </a:p>
            </p:txBody>
          </p:sp>
          <p:sp>
            <p:nvSpPr>
              <p:cNvPr id="55" name="Rectangle 54">
                <a:extLst>
                  <a:ext uri="{FF2B5EF4-FFF2-40B4-BE49-F238E27FC236}">
                    <a16:creationId xmlns:a16="http://schemas.microsoft.com/office/drawing/2014/main" xmlns="" id="{0B526B29-B1D8-411D-B73C-23FAE20E971D}"/>
                  </a:ext>
                </a:extLst>
              </p:cNvPr>
              <p:cNvSpPr/>
              <p:nvPr/>
            </p:nvSpPr>
            <p:spPr>
              <a:xfrm>
                <a:off x="3485405" y="6248453"/>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(Key3, f(ROW 9))</a:t>
                </a:r>
                <a:endParaRPr lang="en-US" sz="1200" dirty="0"/>
              </a:p>
            </p:txBody>
          </p:sp>
          <p:sp>
            <p:nvSpPr>
              <p:cNvPr id="56" name="Rectangle 55">
                <a:extLst>
                  <a:ext uri="{FF2B5EF4-FFF2-40B4-BE49-F238E27FC236}">
                    <a16:creationId xmlns:a16="http://schemas.microsoft.com/office/drawing/2014/main" xmlns="" id="{61775F0E-0EE3-44C6-A6F9-CCC3D40481F3}"/>
                  </a:ext>
                </a:extLst>
              </p:cNvPr>
              <p:cNvSpPr/>
              <p:nvPr/>
            </p:nvSpPr>
            <p:spPr>
              <a:xfrm>
                <a:off x="3485405" y="6518963"/>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(Key3, f(ROW 11))</a:t>
                </a:r>
                <a:endParaRPr lang="en-US" sz="1200" dirty="0"/>
              </a:p>
            </p:txBody>
          </p:sp>
        </p:grpSp>
        <p:cxnSp>
          <p:nvCxnSpPr>
            <p:cNvPr id="60" name="Straight Arrow Connector 59">
              <a:extLst>
                <a:ext uri="{FF2B5EF4-FFF2-40B4-BE49-F238E27FC236}">
                  <a16:creationId xmlns:a16="http://schemas.microsoft.com/office/drawing/2014/main" xmlns="" id="{7CAFDAF9-655B-4FA7-8B17-7941217C2EEF}"/>
                </a:ext>
              </a:extLst>
            </p:cNvPr>
            <p:cNvCxnSpPr>
              <a:stCxn id="19" idx="3"/>
              <a:endCxn id="41" idx="1"/>
            </p:cNvCxnSpPr>
            <p:nvPr/>
          </p:nvCxnSpPr>
          <p:spPr>
            <a:xfrm>
              <a:off x="2591010" y="3151686"/>
              <a:ext cx="609117"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19F11CA7-5C73-4B32-865C-01E1DE95D6BE}"/>
                </a:ext>
              </a:extLst>
            </p:cNvPr>
            <p:cNvCxnSpPr>
              <a:cxnSpLocks/>
              <a:stCxn id="20" idx="3"/>
              <a:endCxn id="42" idx="1"/>
            </p:cNvCxnSpPr>
            <p:nvPr/>
          </p:nvCxnSpPr>
          <p:spPr>
            <a:xfrm>
              <a:off x="2591010" y="5161609"/>
              <a:ext cx="609117"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B9D8BC6E-89B2-4E4F-BEDB-B913613C3117}"/>
                </a:ext>
              </a:extLst>
            </p:cNvPr>
            <p:cNvCxnSpPr>
              <a:cxnSpLocks/>
              <a:stCxn id="21" idx="3"/>
            </p:cNvCxnSpPr>
            <p:nvPr/>
          </p:nvCxnSpPr>
          <p:spPr>
            <a:xfrm>
              <a:off x="2591010" y="6292495"/>
              <a:ext cx="1313967"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xmlns="" id="{CB22996B-7E99-4681-80E6-0B5B0E398B88}"/>
                </a:ext>
              </a:extLst>
            </p:cNvPr>
            <p:cNvSpPr/>
            <p:nvPr/>
          </p:nvSpPr>
          <p:spPr>
            <a:xfrm>
              <a:off x="2591010" y="2886183"/>
              <a:ext cx="538930" cy="261610"/>
            </a:xfrm>
            <a:prstGeom prst="rect">
              <a:avLst/>
            </a:prstGeom>
          </p:spPr>
          <p:txBody>
            <a:bodyPr wrap="none">
              <a:spAutoFit/>
            </a:bodyPr>
            <a:lstStyle/>
            <a:p>
              <a:pPr algn="ctr"/>
              <a:r>
                <a:rPr lang="it-IT" sz="1100" dirty="0">
                  <a:solidFill>
                    <a:srgbClr val="445469"/>
                  </a:solidFill>
                </a:rPr>
                <a:t>f(</a:t>
              </a:r>
              <a:r>
                <a:rPr lang="it-IT" sz="1100" dirty="0" err="1">
                  <a:solidFill>
                    <a:srgbClr val="445469"/>
                  </a:solidFill>
                </a:rPr>
                <a:t>row</a:t>
              </a:r>
              <a:r>
                <a:rPr lang="it-IT" sz="1100" dirty="0">
                  <a:solidFill>
                    <a:srgbClr val="445469"/>
                  </a:solidFill>
                </a:rPr>
                <a:t>)</a:t>
              </a:r>
              <a:endParaRPr lang="en-US" sz="1100" dirty="0">
                <a:solidFill>
                  <a:srgbClr val="445469"/>
                </a:solidFill>
              </a:endParaRPr>
            </a:p>
          </p:txBody>
        </p:sp>
        <p:sp>
          <p:nvSpPr>
            <p:cNvPr id="68" name="Rectangle 67">
              <a:extLst>
                <a:ext uri="{FF2B5EF4-FFF2-40B4-BE49-F238E27FC236}">
                  <a16:creationId xmlns:a16="http://schemas.microsoft.com/office/drawing/2014/main" xmlns="" id="{C6FCD130-0C10-4E6E-BD71-D5800E1A1BF7}"/>
                </a:ext>
              </a:extLst>
            </p:cNvPr>
            <p:cNvSpPr/>
            <p:nvPr/>
          </p:nvSpPr>
          <p:spPr>
            <a:xfrm>
              <a:off x="2591010" y="4898282"/>
              <a:ext cx="538930" cy="261610"/>
            </a:xfrm>
            <a:prstGeom prst="rect">
              <a:avLst/>
            </a:prstGeom>
          </p:spPr>
          <p:txBody>
            <a:bodyPr wrap="none">
              <a:spAutoFit/>
            </a:bodyPr>
            <a:lstStyle/>
            <a:p>
              <a:pPr algn="ctr"/>
              <a:r>
                <a:rPr lang="it-IT" sz="1100" dirty="0">
                  <a:solidFill>
                    <a:srgbClr val="445469"/>
                  </a:solidFill>
                </a:rPr>
                <a:t>f(</a:t>
              </a:r>
              <a:r>
                <a:rPr lang="it-IT" sz="1100" dirty="0" err="1">
                  <a:solidFill>
                    <a:srgbClr val="445469"/>
                  </a:solidFill>
                </a:rPr>
                <a:t>row</a:t>
              </a:r>
              <a:r>
                <a:rPr lang="it-IT" sz="1100" dirty="0">
                  <a:solidFill>
                    <a:srgbClr val="445469"/>
                  </a:solidFill>
                </a:rPr>
                <a:t>)</a:t>
              </a:r>
              <a:endParaRPr lang="en-US" sz="1100" dirty="0">
                <a:solidFill>
                  <a:srgbClr val="445469"/>
                </a:solidFill>
              </a:endParaRPr>
            </a:p>
          </p:txBody>
        </p:sp>
        <p:sp>
          <p:nvSpPr>
            <p:cNvPr id="69" name="Rectangle 68">
              <a:extLst>
                <a:ext uri="{FF2B5EF4-FFF2-40B4-BE49-F238E27FC236}">
                  <a16:creationId xmlns:a16="http://schemas.microsoft.com/office/drawing/2014/main" xmlns="" id="{B9A81AF6-88AF-4872-A4F8-83EC8AEB75D1}"/>
                </a:ext>
              </a:extLst>
            </p:cNvPr>
            <p:cNvSpPr/>
            <p:nvPr/>
          </p:nvSpPr>
          <p:spPr>
            <a:xfrm>
              <a:off x="2591010" y="6028180"/>
              <a:ext cx="538930" cy="261610"/>
            </a:xfrm>
            <a:prstGeom prst="rect">
              <a:avLst/>
            </a:prstGeom>
          </p:spPr>
          <p:txBody>
            <a:bodyPr wrap="none">
              <a:spAutoFit/>
            </a:bodyPr>
            <a:lstStyle/>
            <a:p>
              <a:pPr algn="ctr"/>
              <a:r>
                <a:rPr lang="it-IT" sz="1100" dirty="0">
                  <a:solidFill>
                    <a:srgbClr val="445469"/>
                  </a:solidFill>
                </a:rPr>
                <a:t>f(</a:t>
              </a:r>
              <a:r>
                <a:rPr lang="it-IT" sz="1100" dirty="0" err="1">
                  <a:solidFill>
                    <a:srgbClr val="445469"/>
                  </a:solidFill>
                </a:rPr>
                <a:t>row</a:t>
              </a:r>
              <a:r>
                <a:rPr lang="it-IT" sz="1100" dirty="0">
                  <a:solidFill>
                    <a:srgbClr val="445469"/>
                  </a:solidFill>
                </a:rPr>
                <a:t>)</a:t>
              </a:r>
              <a:endParaRPr lang="en-US" sz="1100" dirty="0">
                <a:solidFill>
                  <a:srgbClr val="445469"/>
                </a:solidFill>
              </a:endParaRPr>
            </a:p>
          </p:txBody>
        </p:sp>
        <p:sp>
          <p:nvSpPr>
            <p:cNvPr id="141" name="Rectangle 140">
              <a:extLst>
                <a:ext uri="{FF2B5EF4-FFF2-40B4-BE49-F238E27FC236}">
                  <a16:creationId xmlns:a16="http://schemas.microsoft.com/office/drawing/2014/main" xmlns="" id="{69B8CE11-8084-4E3A-AAFF-4FC56B323253}"/>
                </a:ext>
              </a:extLst>
            </p:cNvPr>
            <p:cNvSpPr/>
            <p:nvPr/>
          </p:nvSpPr>
          <p:spPr>
            <a:xfrm>
              <a:off x="2591010" y="1494787"/>
              <a:ext cx="633507" cy="369332"/>
            </a:xfrm>
            <a:prstGeom prst="rect">
              <a:avLst/>
            </a:prstGeom>
          </p:spPr>
          <p:txBody>
            <a:bodyPr wrap="none">
              <a:spAutoFit/>
            </a:bodyPr>
            <a:lstStyle/>
            <a:p>
              <a:r>
                <a:rPr lang="it-IT" dirty="0">
                  <a:solidFill>
                    <a:srgbClr val="E96B56"/>
                  </a:solidFill>
                </a:rPr>
                <a:t>MAP</a:t>
              </a:r>
              <a:endParaRPr lang="en-US" dirty="0">
                <a:solidFill>
                  <a:srgbClr val="E96B56"/>
                </a:solidFill>
              </a:endParaRPr>
            </a:p>
          </p:txBody>
        </p:sp>
      </p:grpSp>
      <p:grpSp>
        <p:nvGrpSpPr>
          <p:cNvPr id="155" name="Group 154">
            <a:extLst>
              <a:ext uri="{FF2B5EF4-FFF2-40B4-BE49-F238E27FC236}">
                <a16:creationId xmlns:a16="http://schemas.microsoft.com/office/drawing/2014/main" xmlns="" id="{F812BFE5-3DAF-403C-BEB8-F33007AA9769}"/>
              </a:ext>
            </a:extLst>
          </p:cNvPr>
          <p:cNvGrpSpPr/>
          <p:nvPr/>
        </p:nvGrpSpPr>
        <p:grpSpPr>
          <a:xfrm>
            <a:off x="4914052" y="1494787"/>
            <a:ext cx="2428100" cy="5223819"/>
            <a:chOff x="4914052" y="1494787"/>
            <a:chExt cx="2428100" cy="5223819"/>
          </a:xfrm>
        </p:grpSpPr>
        <p:grpSp>
          <p:nvGrpSpPr>
            <p:cNvPr id="70" name="Group 69">
              <a:extLst>
                <a:ext uri="{FF2B5EF4-FFF2-40B4-BE49-F238E27FC236}">
                  <a16:creationId xmlns:a16="http://schemas.microsoft.com/office/drawing/2014/main" xmlns="" id="{00740644-D832-4033-AD8E-93BAAE69C090}"/>
                </a:ext>
              </a:extLst>
            </p:cNvPr>
            <p:cNvGrpSpPr/>
            <p:nvPr/>
          </p:nvGrpSpPr>
          <p:grpSpPr>
            <a:xfrm>
              <a:off x="5589342" y="1799070"/>
              <a:ext cx="1752810" cy="4919536"/>
              <a:chOff x="3365227" y="1875777"/>
              <a:chExt cx="1752810" cy="4919536"/>
            </a:xfrm>
          </p:grpSpPr>
          <p:sp>
            <p:nvSpPr>
              <p:cNvPr id="71" name="Rectangle 70">
                <a:extLst>
                  <a:ext uri="{FF2B5EF4-FFF2-40B4-BE49-F238E27FC236}">
                    <a16:creationId xmlns:a16="http://schemas.microsoft.com/office/drawing/2014/main" xmlns="" id="{4C2CF7F8-2625-4F92-B7AF-CC0168F658C1}"/>
                  </a:ext>
                </a:extLst>
              </p:cNvPr>
              <p:cNvSpPr/>
              <p:nvPr/>
            </p:nvSpPr>
            <p:spPr>
              <a:xfrm>
                <a:off x="3365227" y="1875777"/>
                <a:ext cx="1752810" cy="2705232"/>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1</a:t>
                </a:r>
                <a:endParaRPr lang="en-US" dirty="0">
                  <a:solidFill>
                    <a:srgbClr val="E96B56"/>
                  </a:solidFill>
                </a:endParaRPr>
              </a:p>
            </p:txBody>
          </p:sp>
          <p:sp>
            <p:nvSpPr>
              <p:cNvPr id="72" name="Rectangle 71">
                <a:extLst>
                  <a:ext uri="{FF2B5EF4-FFF2-40B4-BE49-F238E27FC236}">
                    <a16:creationId xmlns:a16="http://schemas.microsoft.com/office/drawing/2014/main" xmlns="" id="{12381EFC-6ACE-41B2-84F5-8B932AB6DCE6}"/>
                  </a:ext>
                </a:extLst>
              </p:cNvPr>
              <p:cNvSpPr/>
              <p:nvPr/>
            </p:nvSpPr>
            <p:spPr>
              <a:xfrm>
                <a:off x="3365227" y="4647332"/>
                <a:ext cx="1752810" cy="1181968"/>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2</a:t>
                </a:r>
                <a:endParaRPr lang="en-US" dirty="0">
                  <a:solidFill>
                    <a:srgbClr val="E96B56"/>
                  </a:solidFill>
                </a:endParaRPr>
              </a:p>
            </p:txBody>
          </p:sp>
          <p:sp>
            <p:nvSpPr>
              <p:cNvPr id="73" name="Rectangle 72">
                <a:extLst>
                  <a:ext uri="{FF2B5EF4-FFF2-40B4-BE49-F238E27FC236}">
                    <a16:creationId xmlns:a16="http://schemas.microsoft.com/office/drawing/2014/main" xmlns="" id="{2949C64D-1861-4CBB-9AF4-58443D0C0573}"/>
                  </a:ext>
                </a:extLst>
              </p:cNvPr>
              <p:cNvSpPr/>
              <p:nvPr/>
            </p:nvSpPr>
            <p:spPr>
              <a:xfrm>
                <a:off x="3365227" y="5943091"/>
                <a:ext cx="1752810" cy="852222"/>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3</a:t>
                </a:r>
                <a:endParaRPr lang="en-US" dirty="0">
                  <a:solidFill>
                    <a:srgbClr val="E96B56"/>
                  </a:solidFill>
                </a:endParaRPr>
              </a:p>
            </p:txBody>
          </p:sp>
          <p:sp>
            <p:nvSpPr>
              <p:cNvPr id="74" name="Rectangle 73">
                <a:extLst>
                  <a:ext uri="{FF2B5EF4-FFF2-40B4-BE49-F238E27FC236}">
                    <a16:creationId xmlns:a16="http://schemas.microsoft.com/office/drawing/2014/main" xmlns="" id="{B7180F5C-9679-4A82-A58D-1D326BED0C4B}"/>
                  </a:ext>
                </a:extLst>
              </p:cNvPr>
              <p:cNvSpPr/>
              <p:nvPr/>
            </p:nvSpPr>
            <p:spPr>
              <a:xfrm>
                <a:off x="3485405" y="2286157"/>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g(f(ROW 1)))</a:t>
                </a:r>
                <a:endParaRPr lang="en-US" sz="1200" dirty="0"/>
              </a:p>
            </p:txBody>
          </p:sp>
          <p:sp>
            <p:nvSpPr>
              <p:cNvPr id="75" name="Rectangle 74">
                <a:extLst>
                  <a:ext uri="{FF2B5EF4-FFF2-40B4-BE49-F238E27FC236}">
                    <a16:creationId xmlns:a16="http://schemas.microsoft.com/office/drawing/2014/main" xmlns="" id="{FD988659-D75F-4C37-8C16-C0B14E47EF85}"/>
                  </a:ext>
                </a:extLst>
              </p:cNvPr>
              <p:cNvSpPr/>
              <p:nvPr/>
            </p:nvSpPr>
            <p:spPr>
              <a:xfrm>
                <a:off x="3485405" y="3142900"/>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t>
                </a:r>
                <a:endParaRPr lang="en-US" sz="1200" dirty="0"/>
              </a:p>
            </p:txBody>
          </p:sp>
          <p:sp>
            <p:nvSpPr>
              <p:cNvPr id="76" name="Rectangle 75">
                <a:extLst>
                  <a:ext uri="{FF2B5EF4-FFF2-40B4-BE49-F238E27FC236}">
                    <a16:creationId xmlns:a16="http://schemas.microsoft.com/office/drawing/2014/main" xmlns="" id="{416B5C1E-AAE2-440A-8D29-5DA7960A98D5}"/>
                  </a:ext>
                </a:extLst>
              </p:cNvPr>
              <p:cNvSpPr/>
              <p:nvPr/>
            </p:nvSpPr>
            <p:spPr>
              <a:xfrm>
                <a:off x="3485405" y="3428481"/>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t>
                </a:r>
                <a:endParaRPr lang="en-US" sz="1200" dirty="0"/>
              </a:p>
            </p:txBody>
          </p:sp>
          <p:sp>
            <p:nvSpPr>
              <p:cNvPr id="77" name="Rectangle 76">
                <a:extLst>
                  <a:ext uri="{FF2B5EF4-FFF2-40B4-BE49-F238E27FC236}">
                    <a16:creationId xmlns:a16="http://schemas.microsoft.com/office/drawing/2014/main" xmlns="" id="{B0065B93-CA5D-4300-B411-D578147A8272}"/>
                  </a:ext>
                </a:extLst>
              </p:cNvPr>
              <p:cNvSpPr/>
              <p:nvPr/>
            </p:nvSpPr>
            <p:spPr>
              <a:xfrm>
                <a:off x="3485405" y="2571738"/>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g(f( ROW 3)))</a:t>
                </a:r>
                <a:endParaRPr lang="en-US" sz="1200" dirty="0"/>
              </a:p>
            </p:txBody>
          </p:sp>
          <p:sp>
            <p:nvSpPr>
              <p:cNvPr id="78" name="Rectangle 77">
                <a:extLst>
                  <a:ext uri="{FF2B5EF4-FFF2-40B4-BE49-F238E27FC236}">
                    <a16:creationId xmlns:a16="http://schemas.microsoft.com/office/drawing/2014/main" xmlns="" id="{94EF4E72-7416-45EF-8B76-73F1B0AC184F}"/>
                  </a:ext>
                </a:extLst>
              </p:cNvPr>
              <p:cNvSpPr/>
              <p:nvPr/>
            </p:nvSpPr>
            <p:spPr>
              <a:xfrm>
                <a:off x="3485405" y="3714062"/>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t>
                </a:r>
                <a:endParaRPr lang="en-US" sz="1200" dirty="0"/>
              </a:p>
            </p:txBody>
          </p:sp>
          <p:sp>
            <p:nvSpPr>
              <p:cNvPr id="79" name="Rectangle 78">
                <a:extLst>
                  <a:ext uri="{FF2B5EF4-FFF2-40B4-BE49-F238E27FC236}">
                    <a16:creationId xmlns:a16="http://schemas.microsoft.com/office/drawing/2014/main" xmlns="" id="{A21158C1-42B0-407B-8292-0746B6D938F8}"/>
                  </a:ext>
                </a:extLst>
              </p:cNvPr>
              <p:cNvSpPr/>
              <p:nvPr/>
            </p:nvSpPr>
            <p:spPr>
              <a:xfrm>
                <a:off x="3485405" y="2857319"/>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t>
                </a:r>
                <a:endParaRPr lang="en-US" sz="1200" dirty="0"/>
              </a:p>
            </p:txBody>
          </p:sp>
          <p:sp>
            <p:nvSpPr>
              <p:cNvPr id="80" name="Rectangle 79">
                <a:extLst>
                  <a:ext uri="{FF2B5EF4-FFF2-40B4-BE49-F238E27FC236}">
                    <a16:creationId xmlns:a16="http://schemas.microsoft.com/office/drawing/2014/main" xmlns="" id="{FAADC6DE-B365-46A6-842E-F83B8E12E4D0}"/>
                  </a:ext>
                </a:extLst>
              </p:cNvPr>
              <p:cNvSpPr/>
              <p:nvPr/>
            </p:nvSpPr>
            <p:spPr>
              <a:xfrm>
                <a:off x="3485405" y="3999643"/>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t>
                </a:r>
                <a:endParaRPr lang="en-US" sz="1200" dirty="0"/>
              </a:p>
            </p:txBody>
          </p:sp>
          <p:sp>
            <p:nvSpPr>
              <p:cNvPr id="81" name="Rectangle 80">
                <a:extLst>
                  <a:ext uri="{FF2B5EF4-FFF2-40B4-BE49-F238E27FC236}">
                    <a16:creationId xmlns:a16="http://schemas.microsoft.com/office/drawing/2014/main" xmlns="" id="{2A896610-5232-4D3B-A0A9-3C1DE42C9BBD}"/>
                  </a:ext>
                </a:extLst>
              </p:cNvPr>
              <p:cNvSpPr/>
              <p:nvPr/>
            </p:nvSpPr>
            <p:spPr>
              <a:xfrm>
                <a:off x="3485405" y="4285224"/>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t>
                </a:r>
                <a:endParaRPr lang="en-US" sz="1200" dirty="0"/>
              </a:p>
            </p:txBody>
          </p:sp>
          <p:sp>
            <p:nvSpPr>
              <p:cNvPr id="82" name="Rectangle 81">
                <a:extLst>
                  <a:ext uri="{FF2B5EF4-FFF2-40B4-BE49-F238E27FC236}">
                    <a16:creationId xmlns:a16="http://schemas.microsoft.com/office/drawing/2014/main" xmlns="" id="{E60638F6-FB6A-44A3-B7A5-6E0DD5A5D055}"/>
                  </a:ext>
                </a:extLst>
              </p:cNvPr>
              <p:cNvSpPr/>
              <p:nvPr/>
            </p:nvSpPr>
            <p:spPr>
              <a:xfrm>
                <a:off x="3485405" y="4978348"/>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g(f(ROW 2)))</a:t>
                </a:r>
                <a:endParaRPr lang="en-US" sz="1200" dirty="0"/>
              </a:p>
            </p:txBody>
          </p:sp>
          <p:sp>
            <p:nvSpPr>
              <p:cNvPr id="83" name="Rectangle 82">
                <a:extLst>
                  <a:ext uri="{FF2B5EF4-FFF2-40B4-BE49-F238E27FC236}">
                    <a16:creationId xmlns:a16="http://schemas.microsoft.com/office/drawing/2014/main" xmlns="" id="{2CD4B7DF-0FC0-4CA7-8742-41EF8E3F91CE}"/>
                  </a:ext>
                </a:extLst>
              </p:cNvPr>
              <p:cNvSpPr/>
              <p:nvPr/>
            </p:nvSpPr>
            <p:spPr>
              <a:xfrm>
                <a:off x="3485405" y="5528509"/>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g(f(ROW 13)))</a:t>
                </a:r>
                <a:endParaRPr lang="en-US" sz="1200" dirty="0"/>
              </a:p>
            </p:txBody>
          </p:sp>
          <p:sp>
            <p:nvSpPr>
              <p:cNvPr id="84" name="Rectangle 83">
                <a:extLst>
                  <a:ext uri="{FF2B5EF4-FFF2-40B4-BE49-F238E27FC236}">
                    <a16:creationId xmlns:a16="http://schemas.microsoft.com/office/drawing/2014/main" xmlns="" id="{F0148BD2-F40E-49A8-A508-2D7CCBFEE532}"/>
                  </a:ext>
                </a:extLst>
              </p:cNvPr>
              <p:cNvSpPr/>
              <p:nvPr/>
            </p:nvSpPr>
            <p:spPr>
              <a:xfrm>
                <a:off x="3485405" y="5253429"/>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g(f(ROW 10)))</a:t>
                </a:r>
                <a:endParaRPr lang="en-US" sz="1200" dirty="0"/>
              </a:p>
            </p:txBody>
          </p:sp>
          <p:sp>
            <p:nvSpPr>
              <p:cNvPr id="85" name="Rectangle 84">
                <a:extLst>
                  <a:ext uri="{FF2B5EF4-FFF2-40B4-BE49-F238E27FC236}">
                    <a16:creationId xmlns:a16="http://schemas.microsoft.com/office/drawing/2014/main" xmlns="" id="{C163DB9E-6471-42AF-8080-55D576929DDF}"/>
                  </a:ext>
                </a:extLst>
              </p:cNvPr>
              <p:cNvSpPr/>
              <p:nvPr/>
            </p:nvSpPr>
            <p:spPr>
              <a:xfrm>
                <a:off x="3485405" y="6248453"/>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(Key3, g(f(ROW 9)))</a:t>
                </a:r>
                <a:endParaRPr lang="en-US" sz="1200" dirty="0"/>
              </a:p>
            </p:txBody>
          </p:sp>
          <p:sp>
            <p:nvSpPr>
              <p:cNvPr id="86" name="Rectangle 85">
                <a:extLst>
                  <a:ext uri="{FF2B5EF4-FFF2-40B4-BE49-F238E27FC236}">
                    <a16:creationId xmlns:a16="http://schemas.microsoft.com/office/drawing/2014/main" xmlns="" id="{08890396-E81D-4240-BE0B-E21732D177BF}"/>
                  </a:ext>
                </a:extLst>
              </p:cNvPr>
              <p:cNvSpPr/>
              <p:nvPr/>
            </p:nvSpPr>
            <p:spPr>
              <a:xfrm>
                <a:off x="3485405" y="6518963"/>
                <a:ext cx="1512455" cy="241405"/>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t>
                </a:r>
                <a:endParaRPr lang="en-US" sz="1200" dirty="0"/>
              </a:p>
            </p:txBody>
          </p:sp>
        </p:grpSp>
        <p:cxnSp>
          <p:nvCxnSpPr>
            <p:cNvPr id="87" name="Straight Arrow Connector 86">
              <a:extLst>
                <a:ext uri="{FF2B5EF4-FFF2-40B4-BE49-F238E27FC236}">
                  <a16:creationId xmlns:a16="http://schemas.microsoft.com/office/drawing/2014/main" xmlns="" id="{78F51C1E-69C3-4EC7-806B-553A79C45A34}"/>
                </a:ext>
              </a:extLst>
            </p:cNvPr>
            <p:cNvCxnSpPr>
              <a:cxnSpLocks/>
              <a:stCxn id="41" idx="3"/>
              <a:endCxn id="71" idx="1"/>
            </p:cNvCxnSpPr>
            <p:nvPr/>
          </p:nvCxnSpPr>
          <p:spPr>
            <a:xfrm>
              <a:off x="4952937" y="3151686"/>
              <a:ext cx="636405"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xmlns="" id="{87E01EB3-2F18-47B5-A12D-A96997F8C618}"/>
                </a:ext>
              </a:extLst>
            </p:cNvPr>
            <p:cNvCxnSpPr>
              <a:cxnSpLocks/>
              <a:stCxn id="42" idx="3"/>
              <a:endCxn id="72" idx="1"/>
            </p:cNvCxnSpPr>
            <p:nvPr/>
          </p:nvCxnSpPr>
          <p:spPr>
            <a:xfrm>
              <a:off x="4952937" y="5161609"/>
              <a:ext cx="636405"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xmlns="" id="{7801BEA5-A0E1-48C5-9ACE-E8E4BAFEB514}"/>
                </a:ext>
              </a:extLst>
            </p:cNvPr>
            <p:cNvCxnSpPr>
              <a:cxnSpLocks/>
              <a:stCxn id="43" idx="3"/>
              <a:endCxn id="73" idx="1"/>
            </p:cNvCxnSpPr>
            <p:nvPr/>
          </p:nvCxnSpPr>
          <p:spPr>
            <a:xfrm>
              <a:off x="4952937" y="6292495"/>
              <a:ext cx="636405"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xmlns="" id="{1F93CF2B-1C86-4EC4-8938-0B7791692F96}"/>
                </a:ext>
              </a:extLst>
            </p:cNvPr>
            <p:cNvSpPr/>
            <p:nvPr/>
          </p:nvSpPr>
          <p:spPr>
            <a:xfrm>
              <a:off x="4950121" y="2886183"/>
              <a:ext cx="561371" cy="261610"/>
            </a:xfrm>
            <a:prstGeom prst="rect">
              <a:avLst/>
            </a:prstGeom>
          </p:spPr>
          <p:txBody>
            <a:bodyPr wrap="none">
              <a:spAutoFit/>
            </a:bodyPr>
            <a:lstStyle/>
            <a:p>
              <a:pPr algn="ctr"/>
              <a:r>
                <a:rPr lang="it-IT" sz="1100" dirty="0">
                  <a:solidFill>
                    <a:srgbClr val="445469"/>
                  </a:solidFill>
                </a:rPr>
                <a:t>g(</a:t>
              </a:r>
              <a:r>
                <a:rPr lang="it-IT" sz="1100" dirty="0" err="1">
                  <a:solidFill>
                    <a:srgbClr val="445469"/>
                  </a:solidFill>
                </a:rPr>
                <a:t>row</a:t>
              </a:r>
              <a:r>
                <a:rPr lang="it-IT" sz="1100" dirty="0">
                  <a:solidFill>
                    <a:srgbClr val="445469"/>
                  </a:solidFill>
                </a:rPr>
                <a:t>)</a:t>
              </a:r>
              <a:endParaRPr lang="en-US" sz="1100" dirty="0">
                <a:solidFill>
                  <a:srgbClr val="445469"/>
                </a:solidFill>
              </a:endParaRPr>
            </a:p>
          </p:txBody>
        </p:sp>
        <p:sp>
          <p:nvSpPr>
            <p:cNvPr id="91" name="Rectangle 90">
              <a:extLst>
                <a:ext uri="{FF2B5EF4-FFF2-40B4-BE49-F238E27FC236}">
                  <a16:creationId xmlns:a16="http://schemas.microsoft.com/office/drawing/2014/main" xmlns="" id="{61E8CC7F-F7A0-4E18-B3C6-540F58246DFC}"/>
                </a:ext>
              </a:extLst>
            </p:cNvPr>
            <p:cNvSpPr/>
            <p:nvPr/>
          </p:nvSpPr>
          <p:spPr>
            <a:xfrm>
              <a:off x="4950121" y="4898282"/>
              <a:ext cx="561371" cy="261610"/>
            </a:xfrm>
            <a:prstGeom prst="rect">
              <a:avLst/>
            </a:prstGeom>
          </p:spPr>
          <p:txBody>
            <a:bodyPr wrap="none">
              <a:spAutoFit/>
            </a:bodyPr>
            <a:lstStyle/>
            <a:p>
              <a:pPr algn="ctr"/>
              <a:r>
                <a:rPr lang="it-IT" sz="1100" dirty="0">
                  <a:solidFill>
                    <a:srgbClr val="445469"/>
                  </a:solidFill>
                </a:rPr>
                <a:t>g(</a:t>
              </a:r>
              <a:r>
                <a:rPr lang="it-IT" sz="1100" dirty="0" err="1">
                  <a:solidFill>
                    <a:srgbClr val="445469"/>
                  </a:solidFill>
                </a:rPr>
                <a:t>row</a:t>
              </a:r>
              <a:r>
                <a:rPr lang="it-IT" sz="1100" dirty="0">
                  <a:solidFill>
                    <a:srgbClr val="445469"/>
                  </a:solidFill>
                </a:rPr>
                <a:t>)</a:t>
              </a:r>
              <a:endParaRPr lang="en-US" sz="1100" dirty="0">
                <a:solidFill>
                  <a:srgbClr val="445469"/>
                </a:solidFill>
              </a:endParaRPr>
            </a:p>
          </p:txBody>
        </p:sp>
        <p:sp>
          <p:nvSpPr>
            <p:cNvPr id="92" name="Rectangle 91">
              <a:extLst>
                <a:ext uri="{FF2B5EF4-FFF2-40B4-BE49-F238E27FC236}">
                  <a16:creationId xmlns:a16="http://schemas.microsoft.com/office/drawing/2014/main" xmlns="" id="{42F6203D-B3B5-4CA3-A873-AC233A6537EA}"/>
                </a:ext>
              </a:extLst>
            </p:cNvPr>
            <p:cNvSpPr/>
            <p:nvPr/>
          </p:nvSpPr>
          <p:spPr>
            <a:xfrm>
              <a:off x="4950121" y="6028180"/>
              <a:ext cx="561371" cy="261610"/>
            </a:xfrm>
            <a:prstGeom prst="rect">
              <a:avLst/>
            </a:prstGeom>
          </p:spPr>
          <p:txBody>
            <a:bodyPr wrap="none">
              <a:spAutoFit/>
            </a:bodyPr>
            <a:lstStyle/>
            <a:p>
              <a:pPr algn="ctr"/>
              <a:r>
                <a:rPr lang="it-IT" sz="1100" dirty="0">
                  <a:solidFill>
                    <a:srgbClr val="445469"/>
                  </a:solidFill>
                </a:rPr>
                <a:t>g(</a:t>
              </a:r>
              <a:r>
                <a:rPr lang="it-IT" sz="1100" dirty="0" err="1">
                  <a:solidFill>
                    <a:srgbClr val="445469"/>
                  </a:solidFill>
                </a:rPr>
                <a:t>row</a:t>
              </a:r>
              <a:r>
                <a:rPr lang="it-IT" sz="1100" dirty="0">
                  <a:solidFill>
                    <a:srgbClr val="445469"/>
                  </a:solidFill>
                </a:rPr>
                <a:t>)</a:t>
              </a:r>
              <a:endParaRPr lang="en-US" sz="1100" dirty="0">
                <a:solidFill>
                  <a:srgbClr val="445469"/>
                </a:solidFill>
              </a:endParaRPr>
            </a:p>
          </p:txBody>
        </p:sp>
        <p:sp>
          <p:nvSpPr>
            <p:cNvPr id="142" name="Rectangle 141">
              <a:extLst>
                <a:ext uri="{FF2B5EF4-FFF2-40B4-BE49-F238E27FC236}">
                  <a16:creationId xmlns:a16="http://schemas.microsoft.com/office/drawing/2014/main" xmlns="" id="{7C5A8B33-0636-4142-87C8-56C738A5C07B}"/>
                </a:ext>
              </a:extLst>
            </p:cNvPr>
            <p:cNvSpPr/>
            <p:nvPr/>
          </p:nvSpPr>
          <p:spPr>
            <a:xfrm>
              <a:off x="4914052" y="1494787"/>
              <a:ext cx="633507" cy="369332"/>
            </a:xfrm>
            <a:prstGeom prst="rect">
              <a:avLst/>
            </a:prstGeom>
          </p:spPr>
          <p:txBody>
            <a:bodyPr wrap="none">
              <a:spAutoFit/>
            </a:bodyPr>
            <a:lstStyle/>
            <a:p>
              <a:r>
                <a:rPr lang="it-IT" dirty="0">
                  <a:solidFill>
                    <a:srgbClr val="E96B56"/>
                  </a:solidFill>
                </a:rPr>
                <a:t>MAP</a:t>
              </a:r>
              <a:endParaRPr lang="en-US" dirty="0">
                <a:solidFill>
                  <a:srgbClr val="E96B56"/>
                </a:solidFill>
              </a:endParaRPr>
            </a:p>
          </p:txBody>
        </p:sp>
      </p:grpSp>
      <p:grpSp>
        <p:nvGrpSpPr>
          <p:cNvPr id="3" name="Group 2">
            <a:extLst>
              <a:ext uri="{FF2B5EF4-FFF2-40B4-BE49-F238E27FC236}">
                <a16:creationId xmlns:a16="http://schemas.microsoft.com/office/drawing/2014/main" xmlns="" id="{4155DE82-2829-41B5-BC97-0800D2D35877}"/>
              </a:ext>
            </a:extLst>
          </p:cNvPr>
          <p:cNvGrpSpPr/>
          <p:nvPr/>
        </p:nvGrpSpPr>
        <p:grpSpPr>
          <a:xfrm>
            <a:off x="7342152" y="1494787"/>
            <a:ext cx="2571336" cy="5282027"/>
            <a:chOff x="7342152" y="1494787"/>
            <a:chExt cx="2571336" cy="5282027"/>
          </a:xfrm>
        </p:grpSpPr>
        <p:cxnSp>
          <p:nvCxnSpPr>
            <p:cNvPr id="132" name="Straight Arrow Connector 131">
              <a:extLst>
                <a:ext uri="{FF2B5EF4-FFF2-40B4-BE49-F238E27FC236}">
                  <a16:creationId xmlns:a16="http://schemas.microsoft.com/office/drawing/2014/main" xmlns="" id="{F7410951-4073-4006-AA1A-4D7C0C1C4A62}"/>
                </a:ext>
              </a:extLst>
            </p:cNvPr>
            <p:cNvCxnSpPr>
              <a:cxnSpLocks/>
              <a:stCxn id="71" idx="3"/>
              <a:endCxn id="116" idx="1"/>
            </p:cNvCxnSpPr>
            <p:nvPr/>
          </p:nvCxnSpPr>
          <p:spPr>
            <a:xfrm flipV="1">
              <a:off x="7342152" y="3150348"/>
              <a:ext cx="922154" cy="1338"/>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xmlns="" id="{8AE85658-432C-4F85-A010-60CEDD0EDB9D}"/>
                </a:ext>
              </a:extLst>
            </p:cNvPr>
            <p:cNvCxnSpPr>
              <a:cxnSpLocks/>
              <a:stCxn id="72" idx="3"/>
              <a:endCxn id="164" idx="1"/>
            </p:cNvCxnSpPr>
            <p:nvPr/>
          </p:nvCxnSpPr>
          <p:spPr>
            <a:xfrm>
              <a:off x="7342152" y="5161609"/>
              <a:ext cx="974092" cy="487"/>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xmlns="" id="{79AF1E54-CAB9-4D9C-A7CD-E2EB44442EAD}"/>
                </a:ext>
              </a:extLst>
            </p:cNvPr>
            <p:cNvCxnSpPr>
              <a:cxnSpLocks/>
              <a:stCxn id="73" idx="3"/>
              <a:endCxn id="167" idx="1"/>
            </p:cNvCxnSpPr>
            <p:nvPr/>
          </p:nvCxnSpPr>
          <p:spPr>
            <a:xfrm>
              <a:off x="7342152" y="6292495"/>
              <a:ext cx="974092" cy="5207"/>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xmlns="" id="{47B2CC2F-A55D-465C-B87F-2FF417ACFF6E}"/>
                </a:ext>
              </a:extLst>
            </p:cNvPr>
            <p:cNvSpPr/>
            <p:nvPr/>
          </p:nvSpPr>
          <p:spPr>
            <a:xfrm>
              <a:off x="7342901" y="2886183"/>
              <a:ext cx="973343" cy="261610"/>
            </a:xfrm>
            <a:prstGeom prst="rect">
              <a:avLst/>
            </a:prstGeom>
          </p:spPr>
          <p:txBody>
            <a:bodyPr wrap="none">
              <a:spAutoFit/>
            </a:bodyPr>
            <a:lstStyle/>
            <a:p>
              <a:pPr algn="ctr"/>
              <a:r>
                <a:rPr lang="it-IT" sz="1100" dirty="0">
                  <a:solidFill>
                    <a:srgbClr val="445469"/>
                  </a:solidFill>
                </a:rPr>
                <a:t>h(row1,row2)</a:t>
              </a:r>
              <a:endParaRPr lang="en-US" sz="1100" dirty="0">
                <a:solidFill>
                  <a:srgbClr val="445469"/>
                </a:solidFill>
              </a:endParaRPr>
            </a:p>
          </p:txBody>
        </p:sp>
        <p:sp>
          <p:nvSpPr>
            <p:cNvPr id="136" name="Rectangle 135">
              <a:extLst>
                <a:ext uri="{FF2B5EF4-FFF2-40B4-BE49-F238E27FC236}">
                  <a16:creationId xmlns:a16="http://schemas.microsoft.com/office/drawing/2014/main" xmlns="" id="{CA9B974D-F986-4166-9CDB-25EE3B0C9FED}"/>
                </a:ext>
              </a:extLst>
            </p:cNvPr>
            <p:cNvSpPr/>
            <p:nvPr/>
          </p:nvSpPr>
          <p:spPr>
            <a:xfrm>
              <a:off x="7342900" y="4871499"/>
              <a:ext cx="973344" cy="261610"/>
            </a:xfrm>
            <a:prstGeom prst="rect">
              <a:avLst/>
            </a:prstGeom>
          </p:spPr>
          <p:txBody>
            <a:bodyPr wrap="none">
              <a:spAutoFit/>
            </a:bodyPr>
            <a:lstStyle/>
            <a:p>
              <a:pPr algn="ctr"/>
              <a:r>
                <a:rPr lang="it-IT" sz="1100" dirty="0">
                  <a:solidFill>
                    <a:srgbClr val="445469"/>
                  </a:solidFill>
                </a:rPr>
                <a:t>h(row1,row2)</a:t>
              </a:r>
              <a:endParaRPr lang="en-US" sz="1100" dirty="0">
                <a:solidFill>
                  <a:srgbClr val="445469"/>
                </a:solidFill>
              </a:endParaRPr>
            </a:p>
          </p:txBody>
        </p:sp>
        <p:sp>
          <p:nvSpPr>
            <p:cNvPr id="137" name="Rectangle 136">
              <a:extLst>
                <a:ext uri="{FF2B5EF4-FFF2-40B4-BE49-F238E27FC236}">
                  <a16:creationId xmlns:a16="http://schemas.microsoft.com/office/drawing/2014/main" xmlns="" id="{CA0691AD-FB8B-42A4-8429-554B7F864981}"/>
                </a:ext>
              </a:extLst>
            </p:cNvPr>
            <p:cNvSpPr/>
            <p:nvPr/>
          </p:nvSpPr>
          <p:spPr>
            <a:xfrm>
              <a:off x="7402990" y="6011010"/>
              <a:ext cx="973344" cy="261610"/>
            </a:xfrm>
            <a:prstGeom prst="rect">
              <a:avLst/>
            </a:prstGeom>
          </p:spPr>
          <p:txBody>
            <a:bodyPr wrap="none">
              <a:spAutoFit/>
            </a:bodyPr>
            <a:lstStyle/>
            <a:p>
              <a:pPr algn="ctr"/>
              <a:r>
                <a:rPr lang="it-IT" sz="1100" dirty="0">
                  <a:solidFill>
                    <a:srgbClr val="445469"/>
                  </a:solidFill>
                </a:rPr>
                <a:t>h(row1,row2)</a:t>
              </a:r>
              <a:endParaRPr lang="en-US" sz="1100" dirty="0">
                <a:solidFill>
                  <a:srgbClr val="445469"/>
                </a:solidFill>
              </a:endParaRPr>
            </a:p>
          </p:txBody>
        </p:sp>
        <p:sp>
          <p:nvSpPr>
            <p:cNvPr id="143" name="Rectangle 142">
              <a:extLst>
                <a:ext uri="{FF2B5EF4-FFF2-40B4-BE49-F238E27FC236}">
                  <a16:creationId xmlns:a16="http://schemas.microsoft.com/office/drawing/2014/main" xmlns="" id="{196BD4D9-02CA-4340-8C17-FFD1AA7EE222}"/>
                </a:ext>
              </a:extLst>
            </p:cNvPr>
            <p:cNvSpPr/>
            <p:nvPr/>
          </p:nvSpPr>
          <p:spPr>
            <a:xfrm>
              <a:off x="7355724" y="1494787"/>
              <a:ext cx="947695" cy="369332"/>
            </a:xfrm>
            <a:prstGeom prst="rect">
              <a:avLst/>
            </a:prstGeom>
          </p:spPr>
          <p:txBody>
            <a:bodyPr wrap="none">
              <a:spAutoFit/>
            </a:bodyPr>
            <a:lstStyle/>
            <a:p>
              <a:r>
                <a:rPr lang="it-IT" dirty="0">
                  <a:solidFill>
                    <a:srgbClr val="E96B56"/>
                  </a:solidFill>
                </a:rPr>
                <a:t>REDUCE</a:t>
              </a:r>
              <a:endParaRPr lang="en-US" dirty="0">
                <a:solidFill>
                  <a:srgbClr val="E96B56"/>
                </a:solidFill>
              </a:endParaRPr>
            </a:p>
          </p:txBody>
        </p:sp>
        <p:grpSp>
          <p:nvGrpSpPr>
            <p:cNvPr id="162" name="Group 161">
              <a:extLst>
                <a:ext uri="{FF2B5EF4-FFF2-40B4-BE49-F238E27FC236}">
                  <a16:creationId xmlns:a16="http://schemas.microsoft.com/office/drawing/2014/main" xmlns="" id="{0111ABA8-AB45-4DA8-866B-0D0F191A8AD8}"/>
                </a:ext>
              </a:extLst>
            </p:cNvPr>
            <p:cNvGrpSpPr/>
            <p:nvPr/>
          </p:nvGrpSpPr>
          <p:grpSpPr>
            <a:xfrm>
              <a:off x="8264306" y="2440420"/>
              <a:ext cx="1597244" cy="1419856"/>
              <a:chOff x="8264306" y="2440420"/>
              <a:chExt cx="1597244" cy="1419856"/>
            </a:xfrm>
          </p:grpSpPr>
          <p:sp>
            <p:nvSpPr>
              <p:cNvPr id="116" name="Rectangle 115">
                <a:extLst>
                  <a:ext uri="{FF2B5EF4-FFF2-40B4-BE49-F238E27FC236}">
                    <a16:creationId xmlns:a16="http://schemas.microsoft.com/office/drawing/2014/main" xmlns="" id="{17FB14F0-ED26-4486-8DDB-BA82E4B9C7BA}"/>
                  </a:ext>
                </a:extLst>
              </p:cNvPr>
              <p:cNvSpPr/>
              <p:nvPr/>
            </p:nvSpPr>
            <p:spPr>
              <a:xfrm>
                <a:off x="8264306" y="2440420"/>
                <a:ext cx="1597244" cy="1419856"/>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1</a:t>
                </a:r>
                <a:endParaRPr lang="en-US" dirty="0">
                  <a:solidFill>
                    <a:srgbClr val="E96B56"/>
                  </a:solidFill>
                </a:endParaRPr>
              </a:p>
            </p:txBody>
          </p:sp>
          <p:sp>
            <p:nvSpPr>
              <p:cNvPr id="149" name="Rectangle 148">
                <a:extLst>
                  <a:ext uri="{FF2B5EF4-FFF2-40B4-BE49-F238E27FC236}">
                    <a16:creationId xmlns:a16="http://schemas.microsoft.com/office/drawing/2014/main" xmlns="" id="{FD6EB01A-50EA-4C11-98F4-2AFF062F4D00}"/>
                  </a:ext>
                </a:extLst>
              </p:cNvPr>
              <p:cNvSpPr/>
              <p:nvPr/>
            </p:nvSpPr>
            <p:spPr>
              <a:xfrm>
                <a:off x="8384486" y="2818637"/>
                <a:ext cx="1331014" cy="873263"/>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(Key1, h(h(g(f(ROW 1)), g(f(ROW 3)), g(f(ROW 4)), …)</a:t>
                </a:r>
                <a:endParaRPr lang="en-US" sz="1200" dirty="0"/>
              </a:p>
            </p:txBody>
          </p:sp>
        </p:grpSp>
        <p:grpSp>
          <p:nvGrpSpPr>
            <p:cNvPr id="163" name="Group 162">
              <a:extLst>
                <a:ext uri="{FF2B5EF4-FFF2-40B4-BE49-F238E27FC236}">
                  <a16:creationId xmlns:a16="http://schemas.microsoft.com/office/drawing/2014/main" xmlns="" id="{64E0EFA4-36BD-43A7-9F54-FAD6E3AB886E}"/>
                </a:ext>
              </a:extLst>
            </p:cNvPr>
            <p:cNvGrpSpPr/>
            <p:nvPr/>
          </p:nvGrpSpPr>
          <p:grpSpPr>
            <a:xfrm>
              <a:off x="8316244" y="4555829"/>
              <a:ext cx="1597244" cy="1212533"/>
              <a:chOff x="8264306" y="2440420"/>
              <a:chExt cx="1597244" cy="1212533"/>
            </a:xfrm>
          </p:grpSpPr>
          <p:sp>
            <p:nvSpPr>
              <p:cNvPr id="164" name="Rectangle 163">
                <a:extLst>
                  <a:ext uri="{FF2B5EF4-FFF2-40B4-BE49-F238E27FC236}">
                    <a16:creationId xmlns:a16="http://schemas.microsoft.com/office/drawing/2014/main" xmlns="" id="{D2FA2561-71E9-41B2-AE51-884047FFD77F}"/>
                  </a:ext>
                </a:extLst>
              </p:cNvPr>
              <p:cNvSpPr/>
              <p:nvPr/>
            </p:nvSpPr>
            <p:spPr>
              <a:xfrm>
                <a:off x="8264306" y="2440420"/>
                <a:ext cx="1597244" cy="1212533"/>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2</a:t>
                </a:r>
                <a:endParaRPr lang="en-US" dirty="0">
                  <a:solidFill>
                    <a:srgbClr val="E96B56"/>
                  </a:solidFill>
                </a:endParaRPr>
              </a:p>
            </p:txBody>
          </p:sp>
          <p:sp>
            <p:nvSpPr>
              <p:cNvPr id="165" name="Rectangle 164">
                <a:extLst>
                  <a:ext uri="{FF2B5EF4-FFF2-40B4-BE49-F238E27FC236}">
                    <a16:creationId xmlns:a16="http://schemas.microsoft.com/office/drawing/2014/main" xmlns="" id="{C94F2C31-8F1E-40A7-AC6A-6ABF1E6B8A1C}"/>
                  </a:ext>
                </a:extLst>
              </p:cNvPr>
              <p:cNvSpPr/>
              <p:nvPr/>
            </p:nvSpPr>
            <p:spPr>
              <a:xfrm>
                <a:off x="8384486" y="2755138"/>
                <a:ext cx="1331014" cy="801416"/>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 h(h(g(f(ROW 2)), g(f(ROW 10)), g(f(ROW 13)))</a:t>
                </a:r>
                <a:endParaRPr lang="en-US" sz="1200" dirty="0"/>
              </a:p>
            </p:txBody>
          </p:sp>
        </p:grpSp>
        <p:grpSp>
          <p:nvGrpSpPr>
            <p:cNvPr id="166" name="Group 165">
              <a:extLst>
                <a:ext uri="{FF2B5EF4-FFF2-40B4-BE49-F238E27FC236}">
                  <a16:creationId xmlns:a16="http://schemas.microsoft.com/office/drawing/2014/main" xmlns="" id="{32419EAD-2DC1-4B50-9995-FFB574C42509}"/>
                </a:ext>
              </a:extLst>
            </p:cNvPr>
            <p:cNvGrpSpPr/>
            <p:nvPr/>
          </p:nvGrpSpPr>
          <p:grpSpPr>
            <a:xfrm>
              <a:off x="8316244" y="5818589"/>
              <a:ext cx="1597244" cy="958225"/>
              <a:chOff x="8264306" y="2440420"/>
              <a:chExt cx="1597244" cy="958225"/>
            </a:xfrm>
          </p:grpSpPr>
          <p:sp>
            <p:nvSpPr>
              <p:cNvPr id="167" name="Rectangle 166">
                <a:extLst>
                  <a:ext uri="{FF2B5EF4-FFF2-40B4-BE49-F238E27FC236}">
                    <a16:creationId xmlns:a16="http://schemas.microsoft.com/office/drawing/2014/main" xmlns="" id="{1E4DAE02-A8A5-41D2-B97F-B75937B51AEE}"/>
                  </a:ext>
                </a:extLst>
              </p:cNvPr>
              <p:cNvSpPr/>
              <p:nvPr/>
            </p:nvSpPr>
            <p:spPr>
              <a:xfrm>
                <a:off x="8264306" y="2440420"/>
                <a:ext cx="1597244" cy="958225"/>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a:solidFill>
                      <a:srgbClr val="E96B56"/>
                    </a:solidFill>
                  </a:rPr>
                  <a:t>Node</a:t>
                </a:r>
                <a:r>
                  <a:rPr lang="it-IT" dirty="0">
                    <a:solidFill>
                      <a:srgbClr val="E96B56"/>
                    </a:solidFill>
                  </a:rPr>
                  <a:t> 2</a:t>
                </a:r>
                <a:endParaRPr lang="en-US" dirty="0">
                  <a:solidFill>
                    <a:srgbClr val="E96B56"/>
                  </a:solidFill>
                </a:endParaRPr>
              </a:p>
            </p:txBody>
          </p:sp>
          <p:sp>
            <p:nvSpPr>
              <p:cNvPr id="168" name="Rectangle 167">
                <a:extLst>
                  <a:ext uri="{FF2B5EF4-FFF2-40B4-BE49-F238E27FC236}">
                    <a16:creationId xmlns:a16="http://schemas.microsoft.com/office/drawing/2014/main" xmlns="" id="{BCA60B6E-524D-4F7D-A614-D71DA0D09D62}"/>
                  </a:ext>
                </a:extLst>
              </p:cNvPr>
              <p:cNvSpPr/>
              <p:nvPr/>
            </p:nvSpPr>
            <p:spPr>
              <a:xfrm>
                <a:off x="8384486" y="2818637"/>
                <a:ext cx="1331014" cy="466891"/>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(Key3, h(g(f(ROW 2)), g(f(ROW 9))))</a:t>
                </a:r>
                <a:endParaRPr lang="en-US" sz="1200" dirty="0"/>
              </a:p>
            </p:txBody>
          </p:sp>
        </p:grpSp>
      </p:grpSp>
      <p:grpSp>
        <p:nvGrpSpPr>
          <p:cNvPr id="31" name="Group 30">
            <a:extLst>
              <a:ext uri="{FF2B5EF4-FFF2-40B4-BE49-F238E27FC236}">
                <a16:creationId xmlns:a16="http://schemas.microsoft.com/office/drawing/2014/main" xmlns="" id="{109EEFB5-C655-4B4F-8650-FA49F5B6E6B9}"/>
              </a:ext>
            </a:extLst>
          </p:cNvPr>
          <p:cNvGrpSpPr/>
          <p:nvPr/>
        </p:nvGrpSpPr>
        <p:grpSpPr>
          <a:xfrm>
            <a:off x="9831866" y="2145486"/>
            <a:ext cx="2172397" cy="4152216"/>
            <a:chOff x="9831866" y="2145486"/>
            <a:chExt cx="2172397" cy="4152216"/>
          </a:xfrm>
        </p:grpSpPr>
        <p:sp>
          <p:nvSpPr>
            <p:cNvPr id="171" name="Rectangle 170">
              <a:extLst>
                <a:ext uri="{FF2B5EF4-FFF2-40B4-BE49-F238E27FC236}">
                  <a16:creationId xmlns:a16="http://schemas.microsoft.com/office/drawing/2014/main" xmlns="" id="{1584D5C3-0346-42AE-AC14-41B6EFA79247}"/>
                </a:ext>
              </a:extLst>
            </p:cNvPr>
            <p:cNvSpPr/>
            <p:nvPr/>
          </p:nvSpPr>
          <p:spPr>
            <a:xfrm>
              <a:off x="9831866" y="2145486"/>
              <a:ext cx="947695" cy="369332"/>
            </a:xfrm>
            <a:prstGeom prst="rect">
              <a:avLst/>
            </a:prstGeom>
          </p:spPr>
          <p:txBody>
            <a:bodyPr wrap="none">
              <a:spAutoFit/>
            </a:bodyPr>
            <a:lstStyle/>
            <a:p>
              <a:r>
                <a:rPr lang="it-IT" dirty="0">
                  <a:solidFill>
                    <a:srgbClr val="E96B56"/>
                  </a:solidFill>
                </a:rPr>
                <a:t>REDUCE</a:t>
              </a:r>
              <a:endParaRPr lang="en-US" dirty="0">
                <a:solidFill>
                  <a:srgbClr val="E96B56"/>
                </a:solidFill>
              </a:endParaRPr>
            </a:p>
          </p:txBody>
        </p:sp>
        <p:grpSp>
          <p:nvGrpSpPr>
            <p:cNvPr id="173" name="Group 172">
              <a:extLst>
                <a:ext uri="{FF2B5EF4-FFF2-40B4-BE49-F238E27FC236}">
                  <a16:creationId xmlns:a16="http://schemas.microsoft.com/office/drawing/2014/main" xmlns="" id="{DC34024B-E4F6-45F9-B576-9697F38B40DA}"/>
                </a:ext>
              </a:extLst>
            </p:cNvPr>
            <p:cNvGrpSpPr/>
            <p:nvPr/>
          </p:nvGrpSpPr>
          <p:grpSpPr>
            <a:xfrm>
              <a:off x="10913324" y="4198134"/>
              <a:ext cx="1090939" cy="708650"/>
              <a:chOff x="8586330" y="2744238"/>
              <a:chExt cx="1597244" cy="708650"/>
            </a:xfrm>
          </p:grpSpPr>
          <p:sp>
            <p:nvSpPr>
              <p:cNvPr id="174" name="Rectangle 173">
                <a:extLst>
                  <a:ext uri="{FF2B5EF4-FFF2-40B4-BE49-F238E27FC236}">
                    <a16:creationId xmlns:a16="http://schemas.microsoft.com/office/drawing/2014/main" xmlns="" id="{9CFF0393-049B-48D2-9EFB-7B6CE4115371}"/>
                  </a:ext>
                </a:extLst>
              </p:cNvPr>
              <p:cNvSpPr/>
              <p:nvPr/>
            </p:nvSpPr>
            <p:spPr>
              <a:xfrm>
                <a:off x="8586330" y="2744238"/>
                <a:ext cx="1597244" cy="708650"/>
              </a:xfrm>
              <a:prstGeom prst="rect">
                <a:avLst/>
              </a:prstGeom>
              <a:solidFill>
                <a:srgbClr val="E96B56"/>
              </a:solid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a:solidFill>
                      <a:schemeClr val="bg1"/>
                    </a:solidFill>
                  </a:rPr>
                  <a:t>Driver</a:t>
                </a:r>
                <a:endParaRPr lang="en-US" dirty="0">
                  <a:solidFill>
                    <a:schemeClr val="bg1"/>
                  </a:solidFill>
                </a:endParaRPr>
              </a:p>
            </p:txBody>
          </p:sp>
          <p:sp>
            <p:nvSpPr>
              <p:cNvPr id="175" name="Rectangle 174">
                <a:extLst>
                  <a:ext uri="{FF2B5EF4-FFF2-40B4-BE49-F238E27FC236}">
                    <a16:creationId xmlns:a16="http://schemas.microsoft.com/office/drawing/2014/main" xmlns="" id="{4C04D699-B9B7-41E8-A886-20C2E94D22E2}"/>
                  </a:ext>
                </a:extLst>
              </p:cNvPr>
              <p:cNvSpPr/>
              <p:nvPr/>
            </p:nvSpPr>
            <p:spPr>
              <a:xfrm>
                <a:off x="8706510" y="3058955"/>
                <a:ext cx="1331014" cy="260582"/>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Key2</a:t>
                </a:r>
                <a:endParaRPr lang="en-US" sz="1200" dirty="0"/>
              </a:p>
            </p:txBody>
          </p:sp>
        </p:grpSp>
        <p:cxnSp>
          <p:nvCxnSpPr>
            <p:cNvPr id="177" name="Connector: Elbow 176">
              <a:extLst>
                <a:ext uri="{FF2B5EF4-FFF2-40B4-BE49-F238E27FC236}">
                  <a16:creationId xmlns:a16="http://schemas.microsoft.com/office/drawing/2014/main" xmlns="" id="{99F0224E-A19A-4E4A-831A-49CCB2806A39}"/>
                </a:ext>
              </a:extLst>
            </p:cNvPr>
            <p:cNvCxnSpPr>
              <a:cxnSpLocks/>
              <a:stCxn id="116" idx="3"/>
              <a:endCxn id="6" idx="0"/>
            </p:cNvCxnSpPr>
            <p:nvPr/>
          </p:nvCxnSpPr>
          <p:spPr>
            <a:xfrm>
              <a:off x="9861550" y="3150348"/>
              <a:ext cx="624836" cy="1231052"/>
            </a:xfrm>
            <a:prstGeom prst="bentConnector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Connector: Elbow 177">
              <a:extLst>
                <a:ext uri="{FF2B5EF4-FFF2-40B4-BE49-F238E27FC236}">
                  <a16:creationId xmlns:a16="http://schemas.microsoft.com/office/drawing/2014/main" xmlns="" id="{8621DD50-10E9-47F5-BBBC-C1CC89FA1198}"/>
                </a:ext>
              </a:extLst>
            </p:cNvPr>
            <p:cNvCxnSpPr>
              <a:cxnSpLocks/>
              <a:stCxn id="164" idx="3"/>
              <a:endCxn id="6" idx="2"/>
            </p:cNvCxnSpPr>
            <p:nvPr/>
          </p:nvCxnSpPr>
          <p:spPr>
            <a:xfrm flipV="1">
              <a:off x="9913488" y="4552459"/>
              <a:ext cx="390169" cy="609637"/>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Connector: Elbow 180">
              <a:extLst>
                <a:ext uri="{FF2B5EF4-FFF2-40B4-BE49-F238E27FC236}">
                  <a16:creationId xmlns:a16="http://schemas.microsoft.com/office/drawing/2014/main" xmlns="" id="{C7CDB173-36AB-4652-A40C-B4BE60E58014}"/>
                </a:ext>
              </a:extLst>
            </p:cNvPr>
            <p:cNvCxnSpPr>
              <a:cxnSpLocks/>
              <a:stCxn id="167" idx="3"/>
              <a:endCxn id="6" idx="4"/>
            </p:cNvCxnSpPr>
            <p:nvPr/>
          </p:nvCxnSpPr>
          <p:spPr>
            <a:xfrm flipV="1">
              <a:off x="9913488" y="4723518"/>
              <a:ext cx="572898" cy="1574184"/>
            </a:xfrm>
            <a:prstGeom prst="bentConnector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6983835C-FDB3-4200-8763-1FDA93F40F11}"/>
                </a:ext>
              </a:extLst>
            </p:cNvPr>
            <p:cNvSpPr/>
            <p:nvPr/>
          </p:nvSpPr>
          <p:spPr>
            <a:xfrm>
              <a:off x="10303657" y="4381400"/>
              <a:ext cx="365458" cy="342118"/>
            </a:xfrm>
            <a:prstGeom prst="ellipse">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b="1" dirty="0">
                  <a:solidFill>
                    <a:srgbClr val="445469"/>
                  </a:solidFill>
                </a:rPr>
                <a:t>Max</a:t>
              </a:r>
            </a:p>
          </p:txBody>
        </p:sp>
        <p:cxnSp>
          <p:nvCxnSpPr>
            <p:cNvPr id="18" name="Straight Arrow Connector 17">
              <a:extLst>
                <a:ext uri="{FF2B5EF4-FFF2-40B4-BE49-F238E27FC236}">
                  <a16:creationId xmlns:a16="http://schemas.microsoft.com/office/drawing/2014/main" xmlns="" id="{3B7E8D42-BF8E-4810-BC74-76EB01C56B9C}"/>
                </a:ext>
              </a:extLst>
            </p:cNvPr>
            <p:cNvCxnSpPr>
              <a:cxnSpLocks/>
              <a:stCxn id="6" idx="6"/>
              <a:endCxn id="174" idx="1"/>
            </p:cNvCxnSpPr>
            <p:nvPr/>
          </p:nvCxnSpPr>
          <p:spPr>
            <a:xfrm>
              <a:off x="10669115" y="4552459"/>
              <a:ext cx="244209"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839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01F62B1-8A1D-4425-AC70-27DD9DC56263}"/>
              </a:ext>
            </a:extLst>
          </p:cNvPr>
          <p:cNvSpPr>
            <a:spLocks noGrp="1"/>
          </p:cNvSpPr>
          <p:nvPr>
            <p:ph type="body" sz="quarter" idx="11"/>
          </p:nvPr>
        </p:nvSpPr>
        <p:spPr/>
        <p:txBody>
          <a:bodyPr/>
          <a:lstStyle/>
          <a:p>
            <a:pPr marL="0" indent="0">
              <a:buNone/>
            </a:pPr>
            <a:r>
              <a:rPr lang="it-IT" dirty="0"/>
              <a:t>Design Pattern Zoo</a:t>
            </a:r>
            <a:endParaRPr lang="en-US" dirty="0"/>
          </a:p>
        </p:txBody>
      </p:sp>
      <p:pic>
        <p:nvPicPr>
          <p:cNvPr id="5" name="Picture 4">
            <a:extLst>
              <a:ext uri="{FF2B5EF4-FFF2-40B4-BE49-F238E27FC236}">
                <a16:creationId xmlns:a16="http://schemas.microsoft.com/office/drawing/2014/main" xmlns="" id="{2D65D218-38CA-4A1F-BB0E-918A6F5CE0BB}"/>
              </a:ext>
            </a:extLst>
          </p:cNvPr>
          <p:cNvPicPr>
            <a:picLocks noChangeAspect="1"/>
          </p:cNvPicPr>
          <p:nvPr/>
        </p:nvPicPr>
        <p:blipFill>
          <a:blip r:embed="rId2"/>
          <a:stretch>
            <a:fillRect/>
          </a:stretch>
        </p:blipFill>
        <p:spPr>
          <a:xfrm>
            <a:off x="838200" y="1494847"/>
            <a:ext cx="11180482" cy="5296018"/>
          </a:xfrm>
          <a:prstGeom prst="rect">
            <a:avLst/>
          </a:prstGeom>
        </p:spPr>
      </p:pic>
    </p:spTree>
    <p:extLst>
      <p:ext uri="{BB962C8B-B14F-4D97-AF65-F5344CB8AC3E}">
        <p14:creationId xmlns:p14="http://schemas.microsoft.com/office/powerpoint/2010/main" val="1647416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it-IT" dirty="0" err="1" smtClean="0"/>
              <a:t>Given</a:t>
            </a:r>
            <a:r>
              <a:rPr lang="it-IT" dirty="0" smtClean="0"/>
              <a:t> a </a:t>
            </a:r>
            <a:r>
              <a:rPr lang="it-IT" dirty="0" err="1" smtClean="0"/>
              <a:t>dataset</a:t>
            </a:r>
            <a:r>
              <a:rPr lang="it-IT" dirty="0" smtClean="0"/>
              <a:t> of </a:t>
            </a:r>
            <a:r>
              <a:rPr lang="it-IT" dirty="0" err="1" smtClean="0"/>
              <a:t>songs</a:t>
            </a:r>
            <a:r>
              <a:rPr lang="it-IT" dirty="0" smtClean="0"/>
              <a:t> </a:t>
            </a:r>
            <a:r>
              <a:rPr lang="it-IT" dirty="0" err="1" smtClean="0"/>
              <a:t>listened</a:t>
            </a:r>
            <a:r>
              <a:rPr lang="it-IT" dirty="0" smtClean="0"/>
              <a:t> by </a:t>
            </a:r>
            <a:r>
              <a:rPr lang="it-IT" dirty="0" err="1" smtClean="0"/>
              <a:t>users</a:t>
            </a:r>
            <a:r>
              <a:rPr lang="it-IT" dirty="0" smtClean="0"/>
              <a:t>, compute the </a:t>
            </a:r>
            <a:r>
              <a:rPr lang="it-IT" dirty="0" err="1" smtClean="0"/>
              <a:t>histogram</a:t>
            </a:r>
            <a:r>
              <a:rPr lang="it-IT" dirty="0" smtClean="0"/>
              <a:t> of </a:t>
            </a:r>
            <a:r>
              <a:rPr lang="it-IT" dirty="0" err="1" smtClean="0"/>
              <a:t>songs</a:t>
            </a:r>
            <a:r>
              <a:rPr lang="it-IT" dirty="0" smtClean="0"/>
              <a:t> </a:t>
            </a:r>
            <a:r>
              <a:rPr lang="it-IT" dirty="0" err="1" smtClean="0"/>
              <a:t>loved</a:t>
            </a:r>
            <a:r>
              <a:rPr lang="it-IT" dirty="0" smtClean="0"/>
              <a:t> by </a:t>
            </a:r>
            <a:r>
              <a:rPr lang="it-IT" dirty="0" err="1" smtClean="0"/>
              <a:t>them</a:t>
            </a:r>
            <a:r>
              <a:rPr lang="it-IT" dirty="0" smtClean="0"/>
              <a:t> (i.e., 1 </a:t>
            </a:r>
            <a:r>
              <a:rPr lang="it-IT" dirty="0" err="1" smtClean="0"/>
              <a:t>song</a:t>
            </a:r>
            <a:r>
              <a:rPr lang="it-IT" dirty="0" smtClean="0"/>
              <a:t> </a:t>
            </a:r>
            <a:r>
              <a:rPr lang="it-IT" dirty="0" err="1" smtClean="0"/>
              <a:t>has</a:t>
            </a:r>
            <a:r>
              <a:rPr lang="it-IT" dirty="0" smtClean="0"/>
              <a:t> </a:t>
            </a:r>
            <a:r>
              <a:rPr lang="it-IT" dirty="0" err="1" smtClean="0"/>
              <a:t>been</a:t>
            </a:r>
            <a:r>
              <a:rPr lang="it-IT" dirty="0" smtClean="0"/>
              <a:t> </a:t>
            </a:r>
            <a:r>
              <a:rPr lang="it-IT" dirty="0" err="1" smtClean="0"/>
              <a:t>loved</a:t>
            </a:r>
            <a:r>
              <a:rPr lang="it-IT" dirty="0" smtClean="0"/>
              <a:t> by 10 </a:t>
            </a:r>
            <a:r>
              <a:rPr lang="it-IT" dirty="0" err="1" smtClean="0"/>
              <a:t>users</a:t>
            </a:r>
            <a:r>
              <a:rPr lang="it-IT" dirty="0" smtClean="0"/>
              <a:t>, 2 </a:t>
            </a:r>
            <a:r>
              <a:rPr lang="it-IT" dirty="0" err="1" smtClean="0"/>
              <a:t>songs</a:t>
            </a:r>
            <a:r>
              <a:rPr lang="it-IT" dirty="0" smtClean="0"/>
              <a:t> </a:t>
            </a:r>
            <a:r>
              <a:rPr lang="it-IT" dirty="0" err="1" smtClean="0"/>
              <a:t>have</a:t>
            </a:r>
            <a:r>
              <a:rPr lang="it-IT" dirty="0" smtClean="0"/>
              <a:t> </a:t>
            </a:r>
            <a:r>
              <a:rPr lang="it-IT" dirty="0" err="1" smtClean="0"/>
              <a:t>been</a:t>
            </a:r>
            <a:r>
              <a:rPr lang="it-IT" dirty="0" smtClean="0"/>
              <a:t> </a:t>
            </a:r>
            <a:r>
              <a:rPr lang="it-IT" dirty="0" err="1" smtClean="0"/>
              <a:t>loved</a:t>
            </a:r>
            <a:r>
              <a:rPr lang="it-IT" dirty="0" smtClean="0"/>
              <a:t> by 40 </a:t>
            </a:r>
            <a:r>
              <a:rPr lang="it-IT" dirty="0" err="1" smtClean="0"/>
              <a:t>users</a:t>
            </a:r>
            <a:r>
              <a:rPr lang="it-IT" dirty="0" smtClean="0"/>
              <a:t>, …).</a:t>
            </a:r>
          </a:p>
          <a:p>
            <a:pPr marL="0" indent="0">
              <a:buNone/>
            </a:pPr>
            <a:r>
              <a:rPr lang="it-IT" dirty="0" smtClean="0"/>
              <a:t>Love </a:t>
            </a:r>
            <a:r>
              <a:rPr lang="it-IT" dirty="0" err="1" smtClean="0"/>
              <a:t>means</a:t>
            </a:r>
            <a:r>
              <a:rPr lang="it-IT" dirty="0" smtClean="0"/>
              <a:t> </a:t>
            </a:r>
            <a:r>
              <a:rPr lang="it-IT" dirty="0" err="1" smtClean="0"/>
              <a:t>user</a:t>
            </a:r>
            <a:r>
              <a:rPr lang="it-IT" dirty="0" smtClean="0"/>
              <a:t> </a:t>
            </a:r>
            <a:r>
              <a:rPr lang="it-IT" dirty="0" err="1" smtClean="0"/>
              <a:t>have</a:t>
            </a:r>
            <a:r>
              <a:rPr lang="it-IT" dirty="0" smtClean="0"/>
              <a:t> </a:t>
            </a:r>
            <a:r>
              <a:rPr lang="it-IT" dirty="0" err="1" smtClean="0"/>
              <a:t>listened</a:t>
            </a:r>
            <a:r>
              <a:rPr lang="it-IT" dirty="0" smtClean="0"/>
              <a:t> the </a:t>
            </a:r>
            <a:r>
              <a:rPr lang="it-IT" dirty="0" err="1" smtClean="0"/>
              <a:t>song</a:t>
            </a:r>
            <a:r>
              <a:rPr lang="it-IT" dirty="0" smtClean="0"/>
              <a:t> 2+ </a:t>
            </a:r>
            <a:r>
              <a:rPr lang="it-IT" dirty="0" err="1" smtClean="0"/>
              <a:t>times</a:t>
            </a:r>
            <a:r>
              <a:rPr lang="it-IT" dirty="0" smtClean="0"/>
              <a:t>.</a:t>
            </a:r>
          </a:p>
          <a:p>
            <a:pPr marL="0" indent="0">
              <a:buNone/>
            </a:pPr>
            <a:endParaRPr lang="en-US" dirty="0"/>
          </a:p>
        </p:txBody>
      </p:sp>
      <p:sp>
        <p:nvSpPr>
          <p:cNvPr id="4" name="Text Placeholder 3"/>
          <p:cNvSpPr>
            <a:spLocks noGrp="1"/>
          </p:cNvSpPr>
          <p:nvPr>
            <p:ph type="body" sz="quarter" idx="11"/>
          </p:nvPr>
        </p:nvSpPr>
        <p:spPr/>
        <p:txBody>
          <a:bodyPr/>
          <a:lstStyle/>
          <a:p>
            <a:pPr marL="0" indent="0">
              <a:buNone/>
            </a:pPr>
            <a:r>
              <a:rPr lang="it-IT" dirty="0" err="1" smtClean="0"/>
              <a:t>Map</a:t>
            </a:r>
            <a:r>
              <a:rPr lang="it-IT" dirty="0" smtClean="0"/>
              <a:t>-Reduce </a:t>
            </a:r>
            <a:r>
              <a:rPr lang="it-IT" dirty="0" err="1" smtClean="0"/>
              <a:t>Example</a:t>
            </a:r>
            <a:endParaRPr lang="en-US" dirty="0"/>
          </a:p>
        </p:txBody>
      </p:sp>
    </p:spTree>
    <p:extLst>
      <p:ext uri="{BB962C8B-B14F-4D97-AF65-F5344CB8AC3E}">
        <p14:creationId xmlns:p14="http://schemas.microsoft.com/office/powerpoint/2010/main" val="1499353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xmlns="" id="{7A9FFD5E-45AA-4B50-9091-4B6D81FEA5AA}"/>
              </a:ext>
            </a:extLst>
          </p:cNvPr>
          <p:cNvGraphicFramePr>
            <a:graphicFrameLocks noGrp="1"/>
          </p:cNvGraphicFramePr>
          <p:nvPr>
            <p:extLst/>
          </p:nvPr>
        </p:nvGraphicFramePr>
        <p:xfrm>
          <a:off x="838200" y="3428999"/>
          <a:ext cx="4372769" cy="185420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940018">
                  <a:extLst>
                    <a:ext uri="{9D8B030D-6E8A-4147-A177-3AD203B41FA5}">
                      <a16:colId xmlns:a16="http://schemas.microsoft.com/office/drawing/2014/main" xmlns="" val="1058927349"/>
                    </a:ext>
                  </a:extLst>
                </a:gridCol>
                <a:gridCol w="940018">
                  <a:extLst>
                    <a:ext uri="{9D8B030D-6E8A-4147-A177-3AD203B41FA5}">
                      <a16:colId xmlns:a16="http://schemas.microsoft.com/office/drawing/2014/main" xmlns="" val="2382649710"/>
                    </a:ext>
                  </a:extLst>
                </a:gridCol>
                <a:gridCol w="940018">
                  <a:extLst>
                    <a:ext uri="{9D8B030D-6E8A-4147-A177-3AD203B41FA5}">
                      <a16:colId xmlns:a16="http://schemas.microsoft.com/office/drawing/2014/main" xmlns="" val="2406291349"/>
                    </a:ext>
                  </a:extLst>
                </a:gridCol>
                <a:gridCol w="940018">
                  <a:extLst>
                    <a:ext uri="{9D8B030D-6E8A-4147-A177-3AD203B41FA5}">
                      <a16:colId xmlns:a16="http://schemas.microsoft.com/office/drawing/2014/main" xmlns="" val="4085333239"/>
                    </a:ext>
                  </a:extLst>
                </a:gridCol>
              </a:tblGrid>
              <a:tr h="370840">
                <a:tc>
                  <a:txBody>
                    <a:bodyPr/>
                    <a:lstStyle/>
                    <a:p>
                      <a:endParaRPr lang="en-US" sz="1400" dirty="0"/>
                    </a:p>
                  </a:txBody>
                  <a:tcPr>
                    <a:noFill/>
                  </a:tcPr>
                </a:tc>
                <a:tc>
                  <a:txBody>
                    <a:bodyPr/>
                    <a:lstStyle/>
                    <a:p>
                      <a:pPr algn="ctr"/>
                      <a:r>
                        <a:rPr lang="it-IT" sz="1400" b="0" dirty="0">
                          <a:solidFill>
                            <a:schemeClr val="bg1"/>
                          </a:solidFill>
                        </a:rPr>
                        <a:t>Track1</a:t>
                      </a:r>
                      <a:endParaRPr lang="en-US" sz="1400" b="0" dirty="0">
                        <a:solidFill>
                          <a:schemeClr val="bg1"/>
                        </a:solidFill>
                      </a:endParaRPr>
                    </a:p>
                  </a:txBody>
                  <a:tcPr>
                    <a:solidFill>
                      <a:srgbClr val="445469"/>
                    </a:solidFill>
                  </a:tcPr>
                </a:tc>
                <a:tc>
                  <a:txBody>
                    <a:bodyPr/>
                    <a:lstStyle/>
                    <a:p>
                      <a:pPr algn="ctr"/>
                      <a:r>
                        <a:rPr lang="it-IT" sz="1400" b="0" dirty="0">
                          <a:solidFill>
                            <a:schemeClr val="bg1"/>
                          </a:solidFill>
                        </a:rPr>
                        <a:t>Track2</a:t>
                      </a:r>
                      <a:endParaRPr lang="en-US" sz="1400" b="0" dirty="0">
                        <a:solidFill>
                          <a:schemeClr val="bg1"/>
                        </a:solidFill>
                      </a:endParaRPr>
                    </a:p>
                  </a:txBody>
                  <a:tcPr>
                    <a:solidFill>
                      <a:srgbClr val="445469"/>
                    </a:solidFill>
                  </a:tcPr>
                </a:tc>
                <a:tc>
                  <a:txBody>
                    <a:bodyPr/>
                    <a:lstStyle/>
                    <a:p>
                      <a:pPr algn="ctr"/>
                      <a:r>
                        <a:rPr lang="it-IT" sz="1400" b="0" dirty="0">
                          <a:solidFill>
                            <a:schemeClr val="bg1"/>
                          </a:solidFill>
                        </a:rPr>
                        <a:t>Track3</a:t>
                      </a:r>
                      <a:endParaRPr lang="en-US" sz="1400" b="0" dirty="0">
                        <a:solidFill>
                          <a:schemeClr val="bg1"/>
                        </a:solidFill>
                      </a:endParaRPr>
                    </a:p>
                  </a:txBody>
                  <a:tcPr>
                    <a:solidFill>
                      <a:srgbClr val="445469"/>
                    </a:solidFill>
                  </a:tcPr>
                </a:tc>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User1</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0</a:t>
                      </a:r>
                      <a:endParaRPr lang="en-US" sz="1400" dirty="0">
                        <a:solidFill>
                          <a:srgbClr val="E96B56"/>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2</a:t>
                      </a:r>
                      <a:endParaRPr lang="en-US" sz="1400" dirty="0">
                        <a:solidFill>
                          <a:srgbClr val="E96B56"/>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1</a:t>
                      </a:r>
                      <a:endParaRPr lang="en-US" sz="1400" dirty="0">
                        <a:solidFill>
                          <a:srgbClr val="E96B56"/>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User2</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3</a:t>
                      </a:r>
                      <a:endParaRPr lang="en-US" sz="1400" dirty="0">
                        <a:solidFill>
                          <a:srgbClr val="E96B56"/>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1</a:t>
                      </a:r>
                      <a:endParaRPr lang="en-US" sz="1400" dirty="0">
                        <a:solidFill>
                          <a:srgbClr val="E96B56"/>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0</a:t>
                      </a:r>
                      <a:endParaRPr lang="en-US" sz="1400" dirty="0">
                        <a:solidFill>
                          <a:srgbClr val="E96B56"/>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User3</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0</a:t>
                      </a:r>
                      <a:endParaRPr lang="en-US" sz="1400" dirty="0">
                        <a:solidFill>
                          <a:srgbClr val="E96B56"/>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0</a:t>
                      </a:r>
                      <a:endParaRPr lang="en-US" sz="1400" dirty="0">
                        <a:solidFill>
                          <a:srgbClr val="E96B56"/>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2</a:t>
                      </a:r>
                      <a:endParaRPr lang="en-US" sz="1400" dirty="0">
                        <a:solidFill>
                          <a:srgbClr val="E96B56"/>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tc>
                  <a:txBody>
                    <a:bodyPr/>
                    <a:lstStyle/>
                    <a:p>
                      <a:pPr algn="ctr"/>
                      <a:r>
                        <a:rPr lang="it-IT" sz="1400" dirty="0">
                          <a:solidFill>
                            <a:srgbClr val="E96B56"/>
                          </a:solidFill>
                        </a:rPr>
                        <a:t>…</a:t>
                      </a:r>
                      <a:endParaRPr lang="en-US" sz="1400" dirty="0">
                        <a:solidFill>
                          <a:srgbClr val="E96B56"/>
                        </a:solidFill>
                      </a:endParaRPr>
                    </a:p>
                  </a:txBody>
                  <a:tcPr>
                    <a:noFill/>
                  </a:tcPr>
                </a:tc>
                <a:tc>
                  <a:txBody>
                    <a:bodyPr/>
                    <a:lstStyle/>
                    <a:p>
                      <a:pPr algn="ctr"/>
                      <a:r>
                        <a:rPr lang="it-IT" sz="1400" dirty="0">
                          <a:solidFill>
                            <a:srgbClr val="E96B56"/>
                          </a:solidFill>
                        </a:rPr>
                        <a:t>…</a:t>
                      </a:r>
                      <a:endParaRPr lang="en-US" sz="1400" dirty="0">
                        <a:solidFill>
                          <a:srgbClr val="E96B56"/>
                        </a:solidFill>
                      </a:endParaRPr>
                    </a:p>
                  </a:txBody>
                  <a:tcPr>
                    <a:no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sp>
        <p:nvSpPr>
          <p:cNvPr id="2" name="Text Placeholder 1">
            <a:extLst>
              <a:ext uri="{FF2B5EF4-FFF2-40B4-BE49-F238E27FC236}">
                <a16:creationId xmlns:a16="http://schemas.microsoft.com/office/drawing/2014/main" xmlns="" id="{064CEADE-23C4-47FC-B32D-701E14E26699}"/>
              </a:ext>
            </a:extLst>
          </p:cNvPr>
          <p:cNvSpPr>
            <a:spLocks noGrp="1"/>
          </p:cNvSpPr>
          <p:nvPr>
            <p:ph type="body" sz="quarter" idx="11"/>
          </p:nvPr>
        </p:nvSpPr>
        <p:spPr/>
        <p:txBody>
          <a:bodyPr/>
          <a:lstStyle/>
          <a:p>
            <a:pPr marL="0" indent="0">
              <a:buNone/>
            </a:pPr>
            <a:r>
              <a:rPr lang="en-US" dirty="0"/>
              <a:t>Map Reduce </a:t>
            </a:r>
            <a:r>
              <a:rPr lang="it-IT" dirty="0"/>
              <a:t>– </a:t>
            </a:r>
            <a:r>
              <a:rPr lang="it-IT" dirty="0" err="1"/>
              <a:t>Histogram</a:t>
            </a:r>
            <a:endParaRPr lang="en-US" dirty="0"/>
          </a:p>
        </p:txBody>
      </p:sp>
      <p:sp>
        <p:nvSpPr>
          <p:cNvPr id="5" name="Flowchart: Magnetic Disk 4">
            <a:extLst>
              <a:ext uri="{FF2B5EF4-FFF2-40B4-BE49-F238E27FC236}">
                <a16:creationId xmlns:a16="http://schemas.microsoft.com/office/drawing/2014/main" xmlns="" id="{9C7A0141-4415-425D-AAE7-9D6E2DA83430}"/>
              </a:ext>
            </a:extLst>
          </p:cNvPr>
          <p:cNvSpPr/>
          <p:nvPr/>
        </p:nvSpPr>
        <p:spPr>
          <a:xfrm>
            <a:off x="2615510" y="1963229"/>
            <a:ext cx="818148" cy="610375"/>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FFFFFF"/>
                </a:solidFill>
              </a:rPr>
              <a:t>User Play Dataset</a:t>
            </a:r>
            <a:endParaRPr lang="en-US" sz="1200" dirty="0">
              <a:solidFill>
                <a:srgbClr val="FFFFFF"/>
              </a:solidFill>
            </a:endParaRPr>
          </a:p>
        </p:txBody>
      </p:sp>
      <p:sp>
        <p:nvSpPr>
          <p:cNvPr id="13" name="TextBox 12">
            <a:extLst>
              <a:ext uri="{FF2B5EF4-FFF2-40B4-BE49-F238E27FC236}">
                <a16:creationId xmlns:a16="http://schemas.microsoft.com/office/drawing/2014/main" xmlns="" id="{38343E3C-E3E0-46FE-BC9E-D4E6B385B1E8}"/>
              </a:ext>
            </a:extLst>
          </p:cNvPr>
          <p:cNvSpPr txBox="1"/>
          <p:nvPr/>
        </p:nvSpPr>
        <p:spPr>
          <a:xfrm>
            <a:off x="2977571" y="2508399"/>
            <a:ext cx="818148" cy="261610"/>
          </a:xfrm>
          <a:prstGeom prst="rect">
            <a:avLst/>
          </a:prstGeom>
          <a:noFill/>
        </p:spPr>
        <p:txBody>
          <a:bodyPr wrap="square" rtlCol="0">
            <a:spAutoFit/>
          </a:bodyPr>
          <a:lstStyle/>
          <a:p>
            <a:r>
              <a:rPr lang="it-IT" sz="1100" dirty="0" err="1">
                <a:solidFill>
                  <a:srgbClr val="445469"/>
                </a:solidFill>
              </a:rPr>
              <a:t>Sql</a:t>
            </a:r>
            <a:r>
              <a:rPr lang="it-IT" sz="1100" dirty="0">
                <a:solidFill>
                  <a:srgbClr val="445469"/>
                </a:solidFill>
              </a:rPr>
              <a:t> Server </a:t>
            </a:r>
            <a:endParaRPr lang="en-US" sz="1100" dirty="0">
              <a:solidFill>
                <a:srgbClr val="445469"/>
              </a:solidFill>
            </a:endParaRPr>
          </a:p>
        </p:txBody>
      </p:sp>
      <p:grpSp>
        <p:nvGrpSpPr>
          <p:cNvPr id="20" name="Group 19">
            <a:extLst>
              <a:ext uri="{FF2B5EF4-FFF2-40B4-BE49-F238E27FC236}">
                <a16:creationId xmlns:a16="http://schemas.microsoft.com/office/drawing/2014/main" xmlns=""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a16="http://schemas.microsoft.com/office/drawing/2014/main" xmlns=""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a:t>Hammer</a:t>
              </a:r>
              <a:endParaRPr lang="en-US" dirty="0"/>
            </a:p>
          </p:txBody>
        </p:sp>
        <p:sp>
          <p:nvSpPr>
            <p:cNvPr id="15" name="Rectangle: Rounded Corners 14">
              <a:extLst>
                <a:ext uri="{FF2B5EF4-FFF2-40B4-BE49-F238E27FC236}">
                  <a16:creationId xmlns:a16="http://schemas.microsoft.com/office/drawing/2014/main" xmlns="" id="{C7A449FB-B97A-45DE-AB2A-2C25524D84E9}"/>
                </a:ext>
              </a:extLst>
            </p:cNvPr>
            <p:cNvSpPr/>
            <p:nvPr/>
          </p:nvSpPr>
          <p:spPr>
            <a:xfrm>
              <a:off x="2941869" y="2277054"/>
              <a:ext cx="505502"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E96B56"/>
                  </a:solidFill>
                </a:rPr>
                <a:t>Connect</a:t>
              </a:r>
              <a:endParaRPr lang="en-US" sz="1000" dirty="0">
                <a:solidFill>
                  <a:srgbClr val="E96B56"/>
                </a:solidFill>
              </a:endParaRPr>
            </a:p>
          </p:txBody>
        </p:sp>
        <p:sp>
          <p:nvSpPr>
            <p:cNvPr id="16" name="Rectangle: Rounded Corners 15">
              <a:extLst>
                <a:ext uri="{FF2B5EF4-FFF2-40B4-BE49-F238E27FC236}">
                  <a16:creationId xmlns:a16="http://schemas.microsoft.com/office/drawing/2014/main" xmlns="" id="{F9AEBA33-8789-48A9-B4E8-9F304421FEF4}"/>
                </a:ext>
              </a:extLst>
            </p:cNvPr>
            <p:cNvSpPr/>
            <p:nvPr/>
          </p:nvSpPr>
          <p:spPr>
            <a:xfrm>
              <a:off x="3584380" y="2277054"/>
              <a:ext cx="505502"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E96B56"/>
                  </a:solidFill>
                </a:rPr>
                <a:t>Parse</a:t>
              </a:r>
              <a:endParaRPr lang="en-US" sz="1000" dirty="0">
                <a:solidFill>
                  <a:srgbClr val="E96B56"/>
                </a:solidFill>
              </a:endParaRPr>
            </a:p>
          </p:txBody>
        </p:sp>
        <p:sp>
          <p:nvSpPr>
            <p:cNvPr id="17" name="Rectangle: Rounded Corners 16">
              <a:extLst>
                <a:ext uri="{FF2B5EF4-FFF2-40B4-BE49-F238E27FC236}">
                  <a16:creationId xmlns:a16="http://schemas.microsoft.com/office/drawing/2014/main" xmlns="" id="{E7A60651-DDCA-4373-A0BD-F5583D806306}"/>
                </a:ext>
              </a:extLst>
            </p:cNvPr>
            <p:cNvSpPr/>
            <p:nvPr/>
          </p:nvSpPr>
          <p:spPr>
            <a:xfrm>
              <a:off x="4226891" y="2277054"/>
              <a:ext cx="505502"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solidFill>
                    <a:srgbClr val="E96B56"/>
                  </a:solidFill>
                </a:rPr>
                <a:t>Serialize</a:t>
              </a:r>
              <a:endParaRPr lang="en-US" sz="1000" dirty="0">
                <a:solidFill>
                  <a:srgbClr val="E96B56"/>
                </a:solidFill>
              </a:endParaRPr>
            </a:p>
          </p:txBody>
        </p:sp>
      </p:grpSp>
      <p:sp>
        <p:nvSpPr>
          <p:cNvPr id="21" name="Cloud 20">
            <a:extLst>
              <a:ext uri="{FF2B5EF4-FFF2-40B4-BE49-F238E27FC236}">
                <a16:creationId xmlns:a16="http://schemas.microsoft.com/office/drawing/2014/main" xmlns=""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3" name="Table 22">
            <a:extLst>
              <a:ext uri="{FF2B5EF4-FFF2-40B4-BE49-F238E27FC236}">
                <a16:creationId xmlns:a16="http://schemas.microsoft.com/office/drawing/2014/main" xmlns="" id="{78E25490-ADD1-4A6E-9E93-8C7F03071D1C}"/>
              </a:ext>
            </a:extLst>
          </p:cNvPr>
          <p:cNvGraphicFramePr>
            <a:graphicFrameLocks noGrp="1"/>
          </p:cNvGraphicFramePr>
          <p:nvPr>
            <p:extLst/>
          </p:nvPr>
        </p:nvGraphicFramePr>
        <p:xfrm>
          <a:off x="6609193"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{‘’userId’’:’’User01’’ , ‘’Track1’’:0, ‘’Track2’’:2, …}</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{‘’userId’’:’’User02’’ , ‘’Track1’’:3, ‘’Track2’’:1, …}</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{‘’userId’’:’’User03’’ , ‘’Track1’’:0, ‘’Track2’’:0, …}</a:t>
                      </a: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sp>
        <p:nvSpPr>
          <p:cNvPr id="18" name="TextBox 17"/>
          <p:cNvSpPr txBox="1"/>
          <p:nvPr/>
        </p:nvSpPr>
        <p:spPr>
          <a:xfrm>
            <a:off x="2012211" y="5501529"/>
            <a:ext cx="2024743" cy="369332"/>
          </a:xfrm>
          <a:prstGeom prst="rect">
            <a:avLst/>
          </a:prstGeom>
          <a:noFill/>
        </p:spPr>
        <p:txBody>
          <a:bodyPr wrap="square" rtlCol="0">
            <a:spAutoFit/>
          </a:bodyPr>
          <a:lstStyle/>
          <a:p>
            <a:pPr algn="ctr"/>
            <a:r>
              <a:rPr lang="it-IT" dirty="0" smtClean="0">
                <a:solidFill>
                  <a:srgbClr val="445469"/>
                </a:solidFill>
              </a:rPr>
              <a:t>1 line for </a:t>
            </a:r>
            <a:r>
              <a:rPr lang="it-IT" dirty="0" err="1" smtClean="0">
                <a:solidFill>
                  <a:srgbClr val="445469"/>
                </a:solidFill>
              </a:rPr>
              <a:t>each</a:t>
            </a:r>
            <a:r>
              <a:rPr lang="it-IT" dirty="0" smtClean="0">
                <a:solidFill>
                  <a:srgbClr val="445469"/>
                </a:solidFill>
              </a:rPr>
              <a:t> User</a:t>
            </a:r>
            <a:endParaRPr lang="en-US" dirty="0">
              <a:solidFill>
                <a:srgbClr val="445469"/>
              </a:solidFill>
            </a:endParaRPr>
          </a:p>
        </p:txBody>
      </p:sp>
      <p:sp>
        <p:nvSpPr>
          <p:cNvPr id="19" name="TextBox 18"/>
          <p:cNvSpPr txBox="1"/>
          <p:nvPr/>
        </p:nvSpPr>
        <p:spPr>
          <a:xfrm>
            <a:off x="7783204" y="5501682"/>
            <a:ext cx="2024743" cy="646331"/>
          </a:xfrm>
          <a:prstGeom prst="rect">
            <a:avLst/>
          </a:prstGeom>
          <a:noFill/>
        </p:spPr>
        <p:txBody>
          <a:bodyPr wrap="square" rtlCol="0">
            <a:spAutoFit/>
          </a:bodyPr>
          <a:lstStyle/>
          <a:p>
            <a:pPr algn="ctr"/>
            <a:r>
              <a:rPr lang="it-IT" dirty="0">
                <a:solidFill>
                  <a:srgbClr val="445469"/>
                </a:solidFill>
              </a:rPr>
              <a:t>1 </a:t>
            </a:r>
            <a:r>
              <a:rPr lang="it-IT" dirty="0" err="1">
                <a:solidFill>
                  <a:srgbClr val="445469"/>
                </a:solidFill>
              </a:rPr>
              <a:t>Rows</a:t>
            </a:r>
            <a:r>
              <a:rPr lang="it-IT" dirty="0">
                <a:solidFill>
                  <a:srgbClr val="445469"/>
                </a:solidFill>
              </a:rPr>
              <a:t> for </a:t>
            </a:r>
            <a:r>
              <a:rPr lang="it-IT" dirty="0" err="1">
                <a:solidFill>
                  <a:srgbClr val="445469"/>
                </a:solidFill>
              </a:rPr>
              <a:t>each</a:t>
            </a:r>
            <a:r>
              <a:rPr lang="it-IT" dirty="0">
                <a:solidFill>
                  <a:srgbClr val="445469"/>
                </a:solidFill>
              </a:rPr>
              <a:t> User</a:t>
            </a:r>
            <a:endParaRPr lang="en-US" dirty="0">
              <a:solidFill>
                <a:srgbClr val="445469"/>
              </a:solidFill>
            </a:endParaRPr>
          </a:p>
        </p:txBody>
      </p:sp>
    </p:spTree>
    <p:extLst>
      <p:ext uri="{BB962C8B-B14F-4D97-AF65-F5344CB8AC3E}">
        <p14:creationId xmlns:p14="http://schemas.microsoft.com/office/powerpoint/2010/main" val="2351601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64CEADE-23C4-47FC-B32D-701E14E26699}"/>
              </a:ext>
            </a:extLst>
          </p:cNvPr>
          <p:cNvSpPr>
            <a:spLocks noGrp="1"/>
          </p:cNvSpPr>
          <p:nvPr>
            <p:ph type="body" sz="quarter" idx="11"/>
          </p:nvPr>
        </p:nvSpPr>
        <p:spPr/>
        <p:txBody>
          <a:bodyPr/>
          <a:lstStyle/>
          <a:p>
            <a:pPr marL="0" indent="0">
              <a:buNone/>
            </a:pPr>
            <a:r>
              <a:rPr lang="en-US" dirty="0"/>
              <a:t>Map Reduce </a:t>
            </a:r>
            <a:r>
              <a:rPr lang="it-IT" dirty="0"/>
              <a:t>– </a:t>
            </a:r>
            <a:r>
              <a:rPr lang="it-IT" dirty="0" err="1"/>
              <a:t>Histogram</a:t>
            </a:r>
            <a:endParaRPr lang="en-US" dirty="0"/>
          </a:p>
        </p:txBody>
      </p:sp>
      <p:grpSp>
        <p:nvGrpSpPr>
          <p:cNvPr id="20" name="Group 19">
            <a:extLst>
              <a:ext uri="{FF2B5EF4-FFF2-40B4-BE49-F238E27FC236}">
                <a16:creationId xmlns:a16="http://schemas.microsoft.com/office/drawing/2014/main" xmlns=""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a16="http://schemas.microsoft.com/office/drawing/2014/main" xmlns=""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err="1"/>
                <a:t>Map</a:t>
              </a:r>
              <a:endParaRPr lang="en-US" dirty="0"/>
            </a:p>
          </p:txBody>
        </p:sp>
        <p:sp>
          <p:nvSpPr>
            <p:cNvPr id="16" name="Rectangle: Rounded Corners 15">
              <a:extLst>
                <a:ext uri="{FF2B5EF4-FFF2-40B4-BE49-F238E27FC236}">
                  <a16:creationId xmlns:a16="http://schemas.microsoft.com/office/drawing/2014/main" xmlns=""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rgbClr val="E96B56"/>
                  </a:solidFill>
                </a:rPr>
                <a:t>Lambda x: ?</a:t>
              </a:r>
              <a:endParaRPr lang="en-US" sz="1200" dirty="0">
                <a:solidFill>
                  <a:srgbClr val="E96B56"/>
                </a:solidFill>
              </a:endParaRPr>
            </a:p>
          </p:txBody>
        </p:sp>
      </p:grpSp>
      <p:sp>
        <p:nvSpPr>
          <p:cNvPr id="21" name="Cloud 20">
            <a:extLst>
              <a:ext uri="{FF2B5EF4-FFF2-40B4-BE49-F238E27FC236}">
                <a16:creationId xmlns:a16="http://schemas.microsoft.com/office/drawing/2014/main" xmlns=""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3" name="Table 22">
            <a:extLst>
              <a:ext uri="{FF2B5EF4-FFF2-40B4-BE49-F238E27FC236}">
                <a16:creationId xmlns:a16="http://schemas.microsoft.com/office/drawing/2014/main" xmlns="" id="{78E25490-ADD1-4A6E-9E93-8C7F03071D1C}"/>
              </a:ext>
            </a:extLst>
          </p:cNvPr>
          <p:cNvGraphicFramePr>
            <a:graphicFrameLocks noGrp="1"/>
          </p:cNvGraphicFramePr>
          <p:nvPr>
            <p:extLst/>
          </p:nvPr>
        </p:nvGraphicFramePr>
        <p:xfrm>
          <a:off x="6609193" y="3428999"/>
          <a:ext cx="4372767" cy="221488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r>
                        <a:rPr lang="it-IT" sz="1400" dirty="0">
                          <a:solidFill>
                            <a:srgbClr val="E96B56"/>
                          </a:solidFill>
                        </a:rPr>
                        <a:t>’userId’’:’’User01’’ , </a:t>
                      </a:r>
                      <a:r>
                        <a:rPr lang="it-IT" sz="1400" dirty="0" smtClean="0">
                          <a:solidFill>
                            <a:srgbClr val="E96B56"/>
                          </a:solidFill>
                        </a:rPr>
                        <a:t>‘track’‘:’Track1’’,</a:t>
                      </a:r>
                      <a:r>
                        <a:rPr lang="it-IT" sz="1400" baseline="0" dirty="0" smtClean="0">
                          <a:solidFill>
                            <a:srgbClr val="E96B56"/>
                          </a:solidFill>
                        </a:rPr>
                        <a:t> ‘’cnt’’:</a:t>
                      </a:r>
                      <a:r>
                        <a:rPr lang="it-IT" sz="1400" dirty="0" smtClean="0">
                          <a:solidFill>
                            <a:srgbClr val="E96B56"/>
                          </a:solidFill>
                        </a:rPr>
                        <a:t>0}, {‘’userId’’:’’User01’’ , ‘track’‘:’Track2’’,</a:t>
                      </a:r>
                      <a:r>
                        <a:rPr lang="it-IT" sz="1400" baseline="0" dirty="0" smtClean="0">
                          <a:solidFill>
                            <a:srgbClr val="E96B56"/>
                          </a:solidFill>
                        </a:rPr>
                        <a:t> ‘’cnt’’:2</a:t>
                      </a:r>
                      <a:r>
                        <a:rPr lang="it-IT" sz="1400" dirty="0" smtClean="0">
                          <a:solidFill>
                            <a:srgbClr val="E96B56"/>
                          </a:solidFill>
                        </a:rPr>
                        <a:t>}, {‘’userId’’:’’User01’’ , ‘track’‘:’Track3’’,</a:t>
                      </a:r>
                      <a:r>
                        <a:rPr lang="it-IT" sz="1400" baseline="0" dirty="0" smtClean="0">
                          <a:solidFill>
                            <a:srgbClr val="E96B56"/>
                          </a:solidFill>
                        </a:rPr>
                        <a:t> ‘’cnt’’:1</a:t>
                      </a:r>
                      <a:r>
                        <a:rPr lang="it-IT" sz="1400" dirty="0" smtClean="0">
                          <a:solidFill>
                            <a:srgbClr val="E96B56"/>
                          </a:solidFill>
                        </a:rPr>
                        <a:t>}) </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graphicFrame>
        <p:nvGraphicFramePr>
          <p:cNvPr id="19" name="Table 18">
            <a:extLst>
              <a:ext uri="{FF2B5EF4-FFF2-40B4-BE49-F238E27FC236}">
                <a16:creationId xmlns:a16="http://schemas.microsoft.com/office/drawing/2014/main" xmlns="" id="{6DD70973-DFAC-45E5-BC2B-7BDC67ECC299}"/>
              </a:ext>
            </a:extLst>
          </p:cNvPr>
          <p:cNvGraphicFramePr>
            <a:graphicFrameLocks noGrp="1"/>
          </p:cNvGraphicFramePr>
          <p:nvPr>
            <p:extLst/>
          </p:nvPr>
        </p:nvGraphicFramePr>
        <p:xfrm>
          <a:off x="838200"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{‘’userId’’:’’User01’’ , ‘’Track1’’:0, ‘’Track2’’:2, …}</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{‘’userId’’:’’User02’’ , ‘’Track1’’:3, ‘’Track2’’:1, …}</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{‘’userId’’:’’User03’’ , ‘’Track1’’:0, ‘’Track2’’:0, …}</a:t>
                      </a: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sp>
        <p:nvSpPr>
          <p:cNvPr id="22" name="Cloud 21">
            <a:extLst>
              <a:ext uri="{FF2B5EF4-FFF2-40B4-BE49-F238E27FC236}">
                <a16:creationId xmlns:a16="http://schemas.microsoft.com/office/drawing/2014/main" xmlns=""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10" name="TextBox 9"/>
          <p:cNvSpPr txBox="1"/>
          <p:nvPr/>
        </p:nvSpPr>
        <p:spPr>
          <a:xfrm>
            <a:off x="2012211" y="5501529"/>
            <a:ext cx="2024743" cy="646331"/>
          </a:xfrm>
          <a:prstGeom prst="rect">
            <a:avLst/>
          </a:prstGeom>
          <a:noFill/>
        </p:spPr>
        <p:txBody>
          <a:bodyPr wrap="square" rtlCol="0">
            <a:spAutoFit/>
          </a:bodyPr>
          <a:lstStyle/>
          <a:p>
            <a:pPr algn="ctr"/>
            <a:r>
              <a:rPr lang="it-IT" dirty="0" smtClean="0">
                <a:solidFill>
                  <a:srgbClr val="445469"/>
                </a:solidFill>
              </a:rPr>
              <a:t>1 </a:t>
            </a:r>
            <a:r>
              <a:rPr lang="it-IT" dirty="0" err="1" smtClean="0">
                <a:solidFill>
                  <a:srgbClr val="445469"/>
                </a:solidFill>
              </a:rPr>
              <a:t>Rows</a:t>
            </a:r>
            <a:r>
              <a:rPr lang="it-IT" dirty="0" smtClean="0">
                <a:solidFill>
                  <a:srgbClr val="445469"/>
                </a:solidFill>
              </a:rPr>
              <a:t> for </a:t>
            </a:r>
            <a:r>
              <a:rPr lang="it-IT" dirty="0" err="1" smtClean="0">
                <a:solidFill>
                  <a:srgbClr val="445469"/>
                </a:solidFill>
              </a:rPr>
              <a:t>each</a:t>
            </a:r>
            <a:r>
              <a:rPr lang="it-IT" dirty="0" smtClean="0">
                <a:solidFill>
                  <a:srgbClr val="445469"/>
                </a:solidFill>
              </a:rPr>
              <a:t> User</a:t>
            </a:r>
            <a:endParaRPr lang="en-US" dirty="0">
              <a:solidFill>
                <a:srgbClr val="445469"/>
              </a:solidFill>
            </a:endParaRPr>
          </a:p>
        </p:txBody>
      </p:sp>
      <p:sp>
        <p:nvSpPr>
          <p:cNvPr id="11" name="TextBox 10"/>
          <p:cNvSpPr txBox="1"/>
          <p:nvPr/>
        </p:nvSpPr>
        <p:spPr>
          <a:xfrm>
            <a:off x="7783204" y="5501682"/>
            <a:ext cx="2024743" cy="646331"/>
          </a:xfrm>
          <a:prstGeom prst="rect">
            <a:avLst/>
          </a:prstGeom>
          <a:noFill/>
        </p:spPr>
        <p:txBody>
          <a:bodyPr wrap="square" rtlCol="0">
            <a:spAutoFit/>
          </a:bodyPr>
          <a:lstStyle/>
          <a:p>
            <a:pPr algn="ctr"/>
            <a:r>
              <a:rPr lang="it-IT" dirty="0">
                <a:solidFill>
                  <a:srgbClr val="445469"/>
                </a:solidFill>
              </a:rPr>
              <a:t>1 </a:t>
            </a:r>
            <a:r>
              <a:rPr lang="it-IT" dirty="0" err="1">
                <a:solidFill>
                  <a:srgbClr val="445469"/>
                </a:solidFill>
              </a:rPr>
              <a:t>Rows</a:t>
            </a:r>
            <a:r>
              <a:rPr lang="it-IT" dirty="0">
                <a:solidFill>
                  <a:srgbClr val="445469"/>
                </a:solidFill>
              </a:rPr>
              <a:t> for </a:t>
            </a:r>
            <a:r>
              <a:rPr lang="it-IT" dirty="0" err="1">
                <a:solidFill>
                  <a:srgbClr val="445469"/>
                </a:solidFill>
              </a:rPr>
              <a:t>each</a:t>
            </a:r>
            <a:r>
              <a:rPr lang="it-IT" dirty="0">
                <a:solidFill>
                  <a:srgbClr val="445469"/>
                </a:solidFill>
              </a:rPr>
              <a:t> User</a:t>
            </a:r>
            <a:endParaRPr lang="en-US" dirty="0">
              <a:solidFill>
                <a:srgbClr val="445469"/>
              </a:solidFill>
            </a:endParaRPr>
          </a:p>
        </p:txBody>
      </p:sp>
    </p:spTree>
    <p:extLst>
      <p:ext uri="{BB962C8B-B14F-4D97-AF65-F5344CB8AC3E}">
        <p14:creationId xmlns:p14="http://schemas.microsoft.com/office/powerpoint/2010/main" val="2607781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64CEADE-23C4-47FC-B32D-701E14E26699}"/>
              </a:ext>
            </a:extLst>
          </p:cNvPr>
          <p:cNvSpPr>
            <a:spLocks noGrp="1"/>
          </p:cNvSpPr>
          <p:nvPr>
            <p:ph type="body" sz="quarter" idx="11"/>
          </p:nvPr>
        </p:nvSpPr>
        <p:spPr/>
        <p:txBody>
          <a:bodyPr/>
          <a:lstStyle/>
          <a:p>
            <a:pPr marL="0" indent="0">
              <a:buNone/>
            </a:pPr>
            <a:r>
              <a:rPr lang="en-US" dirty="0"/>
              <a:t>Map Reduce </a:t>
            </a:r>
            <a:r>
              <a:rPr lang="it-IT" dirty="0"/>
              <a:t>– </a:t>
            </a:r>
            <a:r>
              <a:rPr lang="it-IT" dirty="0" err="1"/>
              <a:t>Histogram</a:t>
            </a:r>
            <a:endParaRPr lang="en-US" dirty="0"/>
          </a:p>
        </p:txBody>
      </p:sp>
      <p:grpSp>
        <p:nvGrpSpPr>
          <p:cNvPr id="20" name="Group 19">
            <a:extLst>
              <a:ext uri="{FF2B5EF4-FFF2-40B4-BE49-F238E27FC236}">
                <a16:creationId xmlns:a16="http://schemas.microsoft.com/office/drawing/2014/main" xmlns=""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a16="http://schemas.microsoft.com/office/drawing/2014/main" xmlns=""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err="1" smtClean="0"/>
                <a:t>Map</a:t>
              </a:r>
              <a:endParaRPr lang="en-US" dirty="0"/>
            </a:p>
          </p:txBody>
        </p:sp>
        <p:sp>
          <p:nvSpPr>
            <p:cNvPr id="16" name="Rectangle: Rounded Corners 15">
              <a:extLst>
                <a:ext uri="{FF2B5EF4-FFF2-40B4-BE49-F238E27FC236}">
                  <a16:creationId xmlns:a16="http://schemas.microsoft.com/office/drawing/2014/main" xmlns=""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t>
              </a:r>
              <a:r>
                <a:rPr lang="it-IT" sz="1200" dirty="0" smtClean="0">
                  <a:solidFill>
                    <a:srgbClr val="E96B56"/>
                  </a:solidFill>
                </a:rPr>
                <a:t>ambda x: x</a:t>
              </a:r>
              <a:endParaRPr lang="en-US" sz="1200" dirty="0">
                <a:solidFill>
                  <a:srgbClr val="E96B56"/>
                </a:solidFill>
              </a:endParaRPr>
            </a:p>
          </p:txBody>
        </p:sp>
      </p:grpSp>
      <p:sp>
        <p:nvSpPr>
          <p:cNvPr id="21" name="Cloud 20">
            <a:extLst>
              <a:ext uri="{FF2B5EF4-FFF2-40B4-BE49-F238E27FC236}">
                <a16:creationId xmlns:a16="http://schemas.microsoft.com/office/drawing/2014/main" xmlns=""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3" name="Table 22">
            <a:extLst>
              <a:ext uri="{FF2B5EF4-FFF2-40B4-BE49-F238E27FC236}">
                <a16:creationId xmlns:a16="http://schemas.microsoft.com/office/drawing/2014/main" xmlns="" id="{78E25490-ADD1-4A6E-9E93-8C7F03071D1C}"/>
              </a:ext>
            </a:extLst>
          </p:cNvPr>
          <p:cNvGraphicFramePr>
            <a:graphicFrameLocks noGrp="1"/>
          </p:cNvGraphicFramePr>
          <p:nvPr>
            <p:extLst/>
          </p:nvPr>
        </p:nvGraphicFramePr>
        <p:xfrm>
          <a:off x="6609193"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r>
                        <a:rPr lang="it-IT" sz="1400" dirty="0">
                          <a:solidFill>
                            <a:srgbClr val="E96B56"/>
                          </a:solidFill>
                        </a:rPr>
                        <a:t>’userId’’:’’User01’’ , </a:t>
                      </a:r>
                      <a:r>
                        <a:rPr lang="it-IT" sz="1400" dirty="0" smtClean="0">
                          <a:solidFill>
                            <a:srgbClr val="E96B56"/>
                          </a:solidFill>
                        </a:rPr>
                        <a:t>‘track’‘:’Track1’’,</a:t>
                      </a:r>
                      <a:r>
                        <a:rPr lang="it-IT" sz="1400" baseline="0" dirty="0" smtClean="0">
                          <a:solidFill>
                            <a:srgbClr val="E96B56"/>
                          </a:solidFill>
                        </a:rPr>
                        <a:t> ‘’cnt’’:</a:t>
                      </a:r>
                      <a:r>
                        <a:rPr lang="it-IT" sz="1400" dirty="0" smtClean="0">
                          <a:solidFill>
                            <a:srgbClr val="E96B56"/>
                          </a:solidFill>
                        </a:rPr>
                        <a:t>0}</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{‘’userId’’:’’User01’’ , ‘track’‘:’Track2’’,</a:t>
                      </a:r>
                      <a:r>
                        <a:rPr lang="it-IT" sz="1400" baseline="0" dirty="0" smtClean="0">
                          <a:solidFill>
                            <a:srgbClr val="E96B56"/>
                          </a:solidFill>
                        </a:rPr>
                        <a:t> ‘’cnt’’:2</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{‘’userId’’:’’User01’’ , ‘track’‘:’Track3’’,</a:t>
                      </a:r>
                      <a:r>
                        <a:rPr lang="it-IT" sz="1400" baseline="0" dirty="0" smtClean="0">
                          <a:solidFill>
                            <a:srgbClr val="E96B56"/>
                          </a:solidFill>
                        </a:rPr>
                        <a:t> ‘’cnt’’:1</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graphicFrame>
        <p:nvGraphicFramePr>
          <p:cNvPr id="19" name="Table 18">
            <a:extLst>
              <a:ext uri="{FF2B5EF4-FFF2-40B4-BE49-F238E27FC236}">
                <a16:creationId xmlns:a16="http://schemas.microsoft.com/office/drawing/2014/main" xmlns="" id="{6DD70973-DFAC-45E5-BC2B-7BDC67ECC299}"/>
              </a:ext>
            </a:extLst>
          </p:cNvPr>
          <p:cNvGraphicFramePr>
            <a:graphicFrameLocks noGrp="1"/>
          </p:cNvGraphicFramePr>
          <p:nvPr>
            <p:extLst/>
          </p:nvPr>
        </p:nvGraphicFramePr>
        <p:xfrm>
          <a:off x="838200" y="3428999"/>
          <a:ext cx="4372767" cy="221488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r>
                        <a:rPr lang="it-IT" sz="1400" dirty="0">
                          <a:solidFill>
                            <a:srgbClr val="E96B56"/>
                          </a:solidFill>
                        </a:rPr>
                        <a:t>’userId’’:’’User01’’ , </a:t>
                      </a:r>
                      <a:r>
                        <a:rPr lang="it-IT" sz="1400" dirty="0" smtClean="0">
                          <a:solidFill>
                            <a:srgbClr val="E96B56"/>
                          </a:solidFill>
                        </a:rPr>
                        <a:t>‘track’‘:’Track1’’,</a:t>
                      </a:r>
                      <a:r>
                        <a:rPr lang="it-IT" sz="1400" baseline="0" dirty="0" smtClean="0">
                          <a:solidFill>
                            <a:srgbClr val="E96B56"/>
                          </a:solidFill>
                        </a:rPr>
                        <a:t> ‘’cnt’’:</a:t>
                      </a:r>
                      <a:r>
                        <a:rPr lang="it-IT" sz="1400" dirty="0" smtClean="0">
                          <a:solidFill>
                            <a:srgbClr val="E96B56"/>
                          </a:solidFill>
                        </a:rPr>
                        <a:t>0}, {‘’userId’’:’’User01’’ , ‘track’‘:’Track2’’,</a:t>
                      </a:r>
                      <a:r>
                        <a:rPr lang="it-IT" sz="1400" baseline="0" dirty="0" smtClean="0">
                          <a:solidFill>
                            <a:srgbClr val="E96B56"/>
                          </a:solidFill>
                        </a:rPr>
                        <a:t> ‘’cnt’’:2</a:t>
                      </a:r>
                      <a:r>
                        <a:rPr lang="it-IT" sz="1400" dirty="0" smtClean="0">
                          <a:solidFill>
                            <a:srgbClr val="E96B56"/>
                          </a:solidFill>
                        </a:rPr>
                        <a:t>}, {‘’userId’’:’’User01’’ , ‘track’‘:’Track3’’,</a:t>
                      </a:r>
                      <a:r>
                        <a:rPr lang="it-IT" sz="1400" baseline="0" dirty="0" smtClean="0">
                          <a:solidFill>
                            <a:srgbClr val="E96B56"/>
                          </a:solidFill>
                        </a:rPr>
                        <a:t> ‘’cnt’’:1</a:t>
                      </a:r>
                      <a:r>
                        <a:rPr lang="it-IT" sz="1400" dirty="0" smtClean="0">
                          <a:solidFill>
                            <a:srgbClr val="E96B56"/>
                          </a:solidFill>
                        </a:rPr>
                        <a:t>}) </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sp>
        <p:nvSpPr>
          <p:cNvPr id="22" name="Cloud 21">
            <a:extLst>
              <a:ext uri="{FF2B5EF4-FFF2-40B4-BE49-F238E27FC236}">
                <a16:creationId xmlns:a16="http://schemas.microsoft.com/office/drawing/2014/main" xmlns=""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10" name="TextBox 9"/>
          <p:cNvSpPr txBox="1"/>
          <p:nvPr/>
        </p:nvSpPr>
        <p:spPr>
          <a:xfrm>
            <a:off x="2012211" y="5501529"/>
            <a:ext cx="2024743" cy="646331"/>
          </a:xfrm>
          <a:prstGeom prst="rect">
            <a:avLst/>
          </a:prstGeom>
          <a:noFill/>
        </p:spPr>
        <p:txBody>
          <a:bodyPr wrap="square" rtlCol="0">
            <a:spAutoFit/>
          </a:bodyPr>
          <a:lstStyle/>
          <a:p>
            <a:pPr algn="ctr"/>
            <a:r>
              <a:rPr lang="it-IT" dirty="0" smtClean="0">
                <a:solidFill>
                  <a:srgbClr val="445469"/>
                </a:solidFill>
              </a:rPr>
              <a:t>1 </a:t>
            </a:r>
            <a:r>
              <a:rPr lang="it-IT" dirty="0" err="1" smtClean="0">
                <a:solidFill>
                  <a:srgbClr val="445469"/>
                </a:solidFill>
              </a:rPr>
              <a:t>Rows</a:t>
            </a:r>
            <a:r>
              <a:rPr lang="it-IT" dirty="0" smtClean="0">
                <a:solidFill>
                  <a:srgbClr val="445469"/>
                </a:solidFill>
              </a:rPr>
              <a:t> for </a:t>
            </a:r>
            <a:r>
              <a:rPr lang="it-IT" dirty="0" err="1" smtClean="0">
                <a:solidFill>
                  <a:srgbClr val="445469"/>
                </a:solidFill>
              </a:rPr>
              <a:t>each</a:t>
            </a:r>
            <a:r>
              <a:rPr lang="it-IT" dirty="0" smtClean="0">
                <a:solidFill>
                  <a:srgbClr val="445469"/>
                </a:solidFill>
              </a:rPr>
              <a:t> User</a:t>
            </a:r>
            <a:endParaRPr lang="en-US" dirty="0">
              <a:solidFill>
                <a:srgbClr val="445469"/>
              </a:solidFill>
            </a:endParaRPr>
          </a:p>
        </p:txBody>
      </p:sp>
      <p:sp>
        <p:nvSpPr>
          <p:cNvPr id="11" name="TextBox 10"/>
          <p:cNvSpPr txBox="1"/>
          <p:nvPr/>
        </p:nvSpPr>
        <p:spPr>
          <a:xfrm>
            <a:off x="7783204" y="5501682"/>
            <a:ext cx="2024743" cy="646331"/>
          </a:xfrm>
          <a:prstGeom prst="rect">
            <a:avLst/>
          </a:prstGeom>
          <a:noFill/>
        </p:spPr>
        <p:txBody>
          <a:bodyPr wrap="square" rtlCol="0">
            <a:spAutoFit/>
          </a:bodyPr>
          <a:lstStyle/>
          <a:p>
            <a:pPr algn="ctr"/>
            <a:r>
              <a:rPr lang="it-IT" dirty="0">
                <a:solidFill>
                  <a:srgbClr val="445469"/>
                </a:solidFill>
              </a:rPr>
              <a:t>1 </a:t>
            </a:r>
            <a:r>
              <a:rPr lang="it-IT" dirty="0" err="1">
                <a:solidFill>
                  <a:srgbClr val="445469"/>
                </a:solidFill>
              </a:rPr>
              <a:t>Rows</a:t>
            </a:r>
            <a:r>
              <a:rPr lang="it-IT" dirty="0">
                <a:solidFill>
                  <a:srgbClr val="445469"/>
                </a:solidFill>
              </a:rPr>
              <a:t> for </a:t>
            </a:r>
            <a:r>
              <a:rPr lang="it-IT" dirty="0" err="1">
                <a:solidFill>
                  <a:srgbClr val="445469"/>
                </a:solidFill>
              </a:rPr>
              <a:t>each</a:t>
            </a:r>
            <a:r>
              <a:rPr lang="it-IT" dirty="0">
                <a:solidFill>
                  <a:srgbClr val="445469"/>
                </a:solidFill>
              </a:rPr>
              <a:t> </a:t>
            </a:r>
            <a:r>
              <a:rPr lang="it-IT" dirty="0" err="1">
                <a:solidFill>
                  <a:srgbClr val="445469"/>
                </a:solidFill>
              </a:rPr>
              <a:t>couple</a:t>
            </a:r>
            <a:r>
              <a:rPr lang="it-IT" dirty="0">
                <a:solidFill>
                  <a:srgbClr val="445469"/>
                </a:solidFill>
              </a:rPr>
              <a:t> User-Song</a:t>
            </a:r>
            <a:endParaRPr lang="en-US" dirty="0">
              <a:solidFill>
                <a:srgbClr val="445469"/>
              </a:solidFill>
            </a:endParaRPr>
          </a:p>
        </p:txBody>
      </p:sp>
    </p:spTree>
    <p:extLst>
      <p:ext uri="{BB962C8B-B14F-4D97-AF65-F5344CB8AC3E}">
        <p14:creationId xmlns:p14="http://schemas.microsoft.com/office/powerpoint/2010/main" val="1566936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64CEADE-23C4-47FC-B32D-701E14E26699}"/>
              </a:ext>
            </a:extLst>
          </p:cNvPr>
          <p:cNvSpPr>
            <a:spLocks noGrp="1"/>
          </p:cNvSpPr>
          <p:nvPr>
            <p:ph type="body" sz="quarter" idx="11"/>
          </p:nvPr>
        </p:nvSpPr>
        <p:spPr/>
        <p:txBody>
          <a:bodyPr/>
          <a:lstStyle/>
          <a:p>
            <a:pPr marL="0" indent="0">
              <a:buNone/>
            </a:pPr>
            <a:r>
              <a:rPr lang="en-US" dirty="0"/>
              <a:t>Map Reduce </a:t>
            </a:r>
            <a:r>
              <a:rPr lang="it-IT" dirty="0"/>
              <a:t>– </a:t>
            </a:r>
            <a:r>
              <a:rPr lang="it-IT" dirty="0" err="1"/>
              <a:t>Histogram</a:t>
            </a:r>
            <a:endParaRPr lang="en-US" dirty="0"/>
          </a:p>
        </p:txBody>
      </p:sp>
      <p:grpSp>
        <p:nvGrpSpPr>
          <p:cNvPr id="20" name="Group 19">
            <a:extLst>
              <a:ext uri="{FF2B5EF4-FFF2-40B4-BE49-F238E27FC236}">
                <a16:creationId xmlns:a16="http://schemas.microsoft.com/office/drawing/2014/main" xmlns=""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a16="http://schemas.microsoft.com/office/drawing/2014/main" xmlns=""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err="1" smtClean="0"/>
                <a:t>Map</a:t>
              </a:r>
              <a:endParaRPr lang="en-US" dirty="0"/>
            </a:p>
          </p:txBody>
        </p:sp>
        <p:sp>
          <p:nvSpPr>
            <p:cNvPr id="16" name="Rectangle: Rounded Corners 15">
              <a:extLst>
                <a:ext uri="{FF2B5EF4-FFF2-40B4-BE49-F238E27FC236}">
                  <a16:creationId xmlns:a16="http://schemas.microsoft.com/office/drawing/2014/main" xmlns=""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t>
              </a:r>
              <a:r>
                <a:rPr lang="it-IT" sz="1200" dirty="0" smtClean="0">
                  <a:solidFill>
                    <a:srgbClr val="E96B56"/>
                  </a:solidFill>
                </a:rPr>
                <a:t>ambda x: ?</a:t>
              </a:r>
              <a:endParaRPr lang="en-US" sz="1200" dirty="0">
                <a:solidFill>
                  <a:srgbClr val="E96B56"/>
                </a:solidFill>
              </a:endParaRPr>
            </a:p>
          </p:txBody>
        </p:sp>
      </p:grpSp>
      <p:sp>
        <p:nvSpPr>
          <p:cNvPr id="21" name="Cloud 20">
            <a:extLst>
              <a:ext uri="{FF2B5EF4-FFF2-40B4-BE49-F238E27FC236}">
                <a16:creationId xmlns:a16="http://schemas.microsoft.com/office/drawing/2014/main" xmlns=""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3" name="Table 22">
            <a:extLst>
              <a:ext uri="{FF2B5EF4-FFF2-40B4-BE49-F238E27FC236}">
                <a16:creationId xmlns:a16="http://schemas.microsoft.com/office/drawing/2014/main" xmlns="" id="{78E25490-ADD1-4A6E-9E93-8C7F03071D1C}"/>
              </a:ext>
            </a:extLst>
          </p:cNvPr>
          <p:cNvGraphicFramePr>
            <a:graphicFrameLocks noGrp="1"/>
          </p:cNvGraphicFramePr>
          <p:nvPr>
            <p:extLst/>
          </p:nvPr>
        </p:nvGraphicFramePr>
        <p:xfrm>
          <a:off x="6609193"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(’Track2’’,</a:t>
                      </a:r>
                      <a:r>
                        <a:rPr lang="it-IT" sz="1400" baseline="0" dirty="0" smtClean="0">
                          <a:solidFill>
                            <a:srgbClr val="E96B56"/>
                          </a:solidFill>
                        </a:rPr>
                        <a:t> 2</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(’Track3’’,</a:t>
                      </a:r>
                      <a:r>
                        <a:rPr lang="it-IT" sz="1400" baseline="0" dirty="0" smtClean="0">
                          <a:solidFill>
                            <a:srgbClr val="E96B56"/>
                          </a:solidFill>
                        </a:rPr>
                        <a:t> 1</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graphicFrame>
        <p:nvGraphicFramePr>
          <p:cNvPr id="19" name="Table 18">
            <a:extLst>
              <a:ext uri="{FF2B5EF4-FFF2-40B4-BE49-F238E27FC236}">
                <a16:creationId xmlns:a16="http://schemas.microsoft.com/office/drawing/2014/main" xmlns="" id="{6DD70973-DFAC-45E5-BC2B-7BDC67ECC299}"/>
              </a:ext>
            </a:extLst>
          </p:cNvPr>
          <p:cNvGraphicFramePr>
            <a:graphicFrameLocks noGrp="1"/>
          </p:cNvGraphicFramePr>
          <p:nvPr>
            <p:extLst/>
          </p:nvPr>
        </p:nvGraphicFramePr>
        <p:xfrm>
          <a:off x="838200"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r>
                        <a:rPr lang="it-IT" sz="1400" dirty="0">
                          <a:solidFill>
                            <a:srgbClr val="E96B56"/>
                          </a:solidFill>
                        </a:rPr>
                        <a:t>’userId’’:’’User01’’ , </a:t>
                      </a:r>
                      <a:r>
                        <a:rPr lang="it-IT" sz="1400" dirty="0" smtClean="0">
                          <a:solidFill>
                            <a:srgbClr val="E96B56"/>
                          </a:solidFill>
                        </a:rPr>
                        <a:t>‘track’‘:’Track1’’,</a:t>
                      </a:r>
                      <a:r>
                        <a:rPr lang="it-IT" sz="1400" baseline="0" dirty="0" smtClean="0">
                          <a:solidFill>
                            <a:srgbClr val="E96B56"/>
                          </a:solidFill>
                        </a:rPr>
                        <a:t> ‘’cnt’’:</a:t>
                      </a:r>
                      <a:r>
                        <a:rPr lang="it-IT" sz="1400" dirty="0" smtClean="0">
                          <a:solidFill>
                            <a:srgbClr val="E96B56"/>
                          </a:solidFill>
                        </a:rPr>
                        <a:t>0}</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{‘’userId’’:’’User01’’ , ‘track’‘:’Track2’’,</a:t>
                      </a:r>
                      <a:r>
                        <a:rPr lang="it-IT" sz="1400" baseline="0" dirty="0" smtClean="0">
                          <a:solidFill>
                            <a:srgbClr val="E96B56"/>
                          </a:solidFill>
                        </a:rPr>
                        <a:t> ‘’cnt’’:2</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{‘’userId’’:’’User01’’ , ‘track’‘:’Track3’’,</a:t>
                      </a:r>
                      <a:r>
                        <a:rPr lang="it-IT" sz="1400" baseline="0" dirty="0" smtClean="0">
                          <a:solidFill>
                            <a:srgbClr val="E96B56"/>
                          </a:solidFill>
                        </a:rPr>
                        <a:t> ‘’cnt’’:1</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sp>
        <p:nvSpPr>
          <p:cNvPr id="22" name="Cloud 21">
            <a:extLst>
              <a:ext uri="{FF2B5EF4-FFF2-40B4-BE49-F238E27FC236}">
                <a16:creationId xmlns:a16="http://schemas.microsoft.com/office/drawing/2014/main" xmlns=""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11" name="TextBox 10"/>
          <p:cNvSpPr txBox="1"/>
          <p:nvPr/>
        </p:nvSpPr>
        <p:spPr>
          <a:xfrm>
            <a:off x="2012211" y="5501529"/>
            <a:ext cx="2024743" cy="646331"/>
          </a:xfrm>
          <a:prstGeom prst="rect">
            <a:avLst/>
          </a:prstGeom>
          <a:noFill/>
        </p:spPr>
        <p:txBody>
          <a:bodyPr wrap="square" rtlCol="0">
            <a:spAutoFit/>
          </a:bodyPr>
          <a:lstStyle/>
          <a:p>
            <a:pPr algn="ctr"/>
            <a:r>
              <a:rPr lang="it-IT" dirty="0" smtClean="0">
                <a:solidFill>
                  <a:srgbClr val="445469"/>
                </a:solidFill>
              </a:rPr>
              <a:t>1 </a:t>
            </a:r>
            <a:r>
              <a:rPr lang="it-IT" dirty="0" err="1" smtClean="0">
                <a:solidFill>
                  <a:srgbClr val="445469"/>
                </a:solidFill>
              </a:rPr>
              <a:t>Rows</a:t>
            </a:r>
            <a:r>
              <a:rPr lang="it-IT" dirty="0" smtClean="0">
                <a:solidFill>
                  <a:srgbClr val="445469"/>
                </a:solidFill>
              </a:rPr>
              <a:t> for </a:t>
            </a:r>
            <a:r>
              <a:rPr lang="it-IT" dirty="0" err="1" smtClean="0">
                <a:solidFill>
                  <a:srgbClr val="445469"/>
                </a:solidFill>
              </a:rPr>
              <a:t>each</a:t>
            </a:r>
            <a:r>
              <a:rPr lang="it-IT" dirty="0" smtClean="0">
                <a:solidFill>
                  <a:srgbClr val="445469"/>
                </a:solidFill>
              </a:rPr>
              <a:t> </a:t>
            </a:r>
            <a:r>
              <a:rPr lang="it-IT" dirty="0" err="1" smtClean="0">
                <a:solidFill>
                  <a:srgbClr val="445469"/>
                </a:solidFill>
              </a:rPr>
              <a:t>couple</a:t>
            </a:r>
            <a:r>
              <a:rPr lang="it-IT" dirty="0" smtClean="0">
                <a:solidFill>
                  <a:srgbClr val="445469"/>
                </a:solidFill>
              </a:rPr>
              <a:t> User-Song</a:t>
            </a:r>
            <a:endParaRPr lang="en-US" dirty="0">
              <a:solidFill>
                <a:srgbClr val="445469"/>
              </a:solidFill>
            </a:endParaRPr>
          </a:p>
        </p:txBody>
      </p:sp>
      <p:sp>
        <p:nvSpPr>
          <p:cNvPr id="12" name="TextBox 11"/>
          <p:cNvSpPr txBox="1"/>
          <p:nvPr/>
        </p:nvSpPr>
        <p:spPr>
          <a:xfrm>
            <a:off x="7783204" y="5501682"/>
            <a:ext cx="2024743" cy="646331"/>
          </a:xfrm>
          <a:prstGeom prst="rect">
            <a:avLst/>
          </a:prstGeom>
          <a:noFill/>
        </p:spPr>
        <p:txBody>
          <a:bodyPr wrap="square" rtlCol="0">
            <a:spAutoFit/>
          </a:bodyPr>
          <a:lstStyle/>
          <a:p>
            <a:pPr algn="ctr"/>
            <a:r>
              <a:rPr lang="it-IT" dirty="0">
                <a:solidFill>
                  <a:srgbClr val="445469"/>
                </a:solidFill>
              </a:rPr>
              <a:t>1 </a:t>
            </a:r>
            <a:r>
              <a:rPr lang="it-IT" dirty="0" err="1">
                <a:solidFill>
                  <a:srgbClr val="445469"/>
                </a:solidFill>
              </a:rPr>
              <a:t>Rows</a:t>
            </a:r>
            <a:r>
              <a:rPr lang="it-IT" dirty="0">
                <a:solidFill>
                  <a:srgbClr val="445469"/>
                </a:solidFill>
              </a:rPr>
              <a:t> for </a:t>
            </a:r>
            <a:r>
              <a:rPr lang="it-IT" dirty="0" err="1">
                <a:solidFill>
                  <a:srgbClr val="445469"/>
                </a:solidFill>
              </a:rPr>
              <a:t>each</a:t>
            </a:r>
            <a:r>
              <a:rPr lang="it-IT" dirty="0">
                <a:solidFill>
                  <a:srgbClr val="445469"/>
                </a:solidFill>
              </a:rPr>
              <a:t> </a:t>
            </a:r>
            <a:r>
              <a:rPr lang="it-IT" dirty="0" err="1">
                <a:solidFill>
                  <a:srgbClr val="445469"/>
                </a:solidFill>
              </a:rPr>
              <a:t>couple</a:t>
            </a:r>
            <a:r>
              <a:rPr lang="it-IT" dirty="0">
                <a:solidFill>
                  <a:srgbClr val="445469"/>
                </a:solidFill>
              </a:rPr>
              <a:t> User-Song</a:t>
            </a:r>
            <a:endParaRPr lang="en-US" dirty="0">
              <a:solidFill>
                <a:srgbClr val="445469"/>
              </a:solidFill>
            </a:endParaRPr>
          </a:p>
        </p:txBody>
      </p:sp>
    </p:spTree>
    <p:extLst>
      <p:ext uri="{BB962C8B-B14F-4D97-AF65-F5344CB8AC3E}">
        <p14:creationId xmlns:p14="http://schemas.microsoft.com/office/powerpoint/2010/main" val="3962947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64CEADE-23C4-47FC-B32D-701E14E26699}"/>
              </a:ext>
            </a:extLst>
          </p:cNvPr>
          <p:cNvSpPr>
            <a:spLocks noGrp="1"/>
          </p:cNvSpPr>
          <p:nvPr>
            <p:ph type="body" sz="quarter" idx="11"/>
          </p:nvPr>
        </p:nvSpPr>
        <p:spPr/>
        <p:txBody>
          <a:bodyPr/>
          <a:lstStyle/>
          <a:p>
            <a:pPr marL="0" indent="0">
              <a:buNone/>
            </a:pPr>
            <a:r>
              <a:rPr lang="en-US" dirty="0"/>
              <a:t>Map Reduce </a:t>
            </a:r>
            <a:r>
              <a:rPr lang="it-IT" dirty="0"/>
              <a:t>– </a:t>
            </a:r>
            <a:r>
              <a:rPr lang="it-IT" dirty="0" err="1"/>
              <a:t>Histogram</a:t>
            </a:r>
            <a:endParaRPr lang="en-US" dirty="0"/>
          </a:p>
        </p:txBody>
      </p:sp>
      <p:grpSp>
        <p:nvGrpSpPr>
          <p:cNvPr id="20" name="Group 19">
            <a:extLst>
              <a:ext uri="{FF2B5EF4-FFF2-40B4-BE49-F238E27FC236}">
                <a16:creationId xmlns:a16="http://schemas.microsoft.com/office/drawing/2014/main" xmlns=""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a16="http://schemas.microsoft.com/office/drawing/2014/main" xmlns=""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err="1" smtClean="0"/>
                <a:t>Map</a:t>
              </a:r>
              <a:endParaRPr lang="en-US" dirty="0"/>
            </a:p>
          </p:txBody>
        </p:sp>
        <p:sp>
          <p:nvSpPr>
            <p:cNvPr id="16" name="Rectangle: Rounded Corners 15">
              <a:extLst>
                <a:ext uri="{FF2B5EF4-FFF2-40B4-BE49-F238E27FC236}">
                  <a16:creationId xmlns:a16="http://schemas.microsoft.com/office/drawing/2014/main" xmlns=""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t>
              </a:r>
              <a:r>
                <a:rPr lang="it-IT" sz="1200" dirty="0" smtClean="0">
                  <a:solidFill>
                    <a:srgbClr val="E96B56"/>
                  </a:solidFill>
                </a:rPr>
                <a:t>ambda x: ?</a:t>
              </a:r>
              <a:endParaRPr lang="en-US" sz="1200" dirty="0">
                <a:solidFill>
                  <a:srgbClr val="E96B56"/>
                </a:solidFill>
              </a:endParaRPr>
            </a:p>
          </p:txBody>
        </p:sp>
      </p:grpSp>
      <p:sp>
        <p:nvSpPr>
          <p:cNvPr id="21" name="Cloud 20">
            <a:extLst>
              <a:ext uri="{FF2B5EF4-FFF2-40B4-BE49-F238E27FC236}">
                <a16:creationId xmlns:a16="http://schemas.microsoft.com/office/drawing/2014/main" xmlns=""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3" name="Table 22">
            <a:extLst>
              <a:ext uri="{FF2B5EF4-FFF2-40B4-BE49-F238E27FC236}">
                <a16:creationId xmlns:a16="http://schemas.microsoft.com/office/drawing/2014/main" xmlns="" id="{78E25490-ADD1-4A6E-9E93-8C7F03071D1C}"/>
              </a:ext>
            </a:extLst>
          </p:cNvPr>
          <p:cNvGraphicFramePr>
            <a:graphicFrameLocks noGrp="1"/>
          </p:cNvGraphicFramePr>
          <p:nvPr>
            <p:extLst/>
          </p:nvPr>
        </p:nvGraphicFramePr>
        <p:xfrm>
          <a:off x="6609193"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pPr algn="ctr"/>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(’Track2’’,</a:t>
                      </a:r>
                      <a:r>
                        <a:rPr lang="it-IT" sz="1400" baseline="0" dirty="0" smtClean="0">
                          <a:solidFill>
                            <a:srgbClr val="E96B56"/>
                          </a:solidFill>
                        </a:rPr>
                        <a:t> 2</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graphicFrame>
        <p:nvGraphicFramePr>
          <p:cNvPr id="19" name="Table 18">
            <a:extLst>
              <a:ext uri="{FF2B5EF4-FFF2-40B4-BE49-F238E27FC236}">
                <a16:creationId xmlns:a16="http://schemas.microsoft.com/office/drawing/2014/main" xmlns="" id="{6DD70973-DFAC-45E5-BC2B-7BDC67ECC299}"/>
              </a:ext>
            </a:extLst>
          </p:cNvPr>
          <p:cNvGraphicFramePr>
            <a:graphicFrameLocks noGrp="1"/>
          </p:cNvGraphicFramePr>
          <p:nvPr>
            <p:extLst/>
          </p:nvPr>
        </p:nvGraphicFramePr>
        <p:xfrm>
          <a:off x="838200"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(’Track2’’,</a:t>
                      </a:r>
                      <a:r>
                        <a:rPr lang="it-IT" sz="1400" baseline="0" dirty="0" smtClean="0">
                          <a:solidFill>
                            <a:srgbClr val="E96B56"/>
                          </a:solidFill>
                        </a:rPr>
                        <a:t> 2</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(’Track3’’,</a:t>
                      </a:r>
                      <a:r>
                        <a:rPr lang="it-IT" sz="1400" baseline="0" dirty="0" smtClean="0">
                          <a:solidFill>
                            <a:srgbClr val="E96B56"/>
                          </a:solidFill>
                        </a:rPr>
                        <a:t> 1</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sp>
        <p:nvSpPr>
          <p:cNvPr id="22" name="Cloud 21">
            <a:extLst>
              <a:ext uri="{FF2B5EF4-FFF2-40B4-BE49-F238E27FC236}">
                <a16:creationId xmlns:a16="http://schemas.microsoft.com/office/drawing/2014/main" xmlns=""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10" name="TextBox 9"/>
          <p:cNvSpPr txBox="1"/>
          <p:nvPr/>
        </p:nvSpPr>
        <p:spPr>
          <a:xfrm>
            <a:off x="2012211" y="5501529"/>
            <a:ext cx="2024743" cy="646331"/>
          </a:xfrm>
          <a:prstGeom prst="rect">
            <a:avLst/>
          </a:prstGeom>
          <a:noFill/>
        </p:spPr>
        <p:txBody>
          <a:bodyPr wrap="square" rtlCol="0">
            <a:spAutoFit/>
          </a:bodyPr>
          <a:lstStyle/>
          <a:p>
            <a:pPr algn="ctr"/>
            <a:r>
              <a:rPr lang="it-IT" dirty="0" smtClean="0">
                <a:solidFill>
                  <a:srgbClr val="445469"/>
                </a:solidFill>
              </a:rPr>
              <a:t>1 </a:t>
            </a:r>
            <a:r>
              <a:rPr lang="it-IT" dirty="0" err="1" smtClean="0">
                <a:solidFill>
                  <a:srgbClr val="445469"/>
                </a:solidFill>
              </a:rPr>
              <a:t>Rows</a:t>
            </a:r>
            <a:r>
              <a:rPr lang="it-IT" dirty="0" smtClean="0">
                <a:solidFill>
                  <a:srgbClr val="445469"/>
                </a:solidFill>
              </a:rPr>
              <a:t> for </a:t>
            </a:r>
            <a:r>
              <a:rPr lang="it-IT" dirty="0" err="1" smtClean="0">
                <a:solidFill>
                  <a:srgbClr val="445469"/>
                </a:solidFill>
              </a:rPr>
              <a:t>each</a:t>
            </a:r>
            <a:r>
              <a:rPr lang="it-IT" dirty="0" smtClean="0">
                <a:solidFill>
                  <a:srgbClr val="445469"/>
                </a:solidFill>
              </a:rPr>
              <a:t> </a:t>
            </a:r>
            <a:r>
              <a:rPr lang="it-IT" dirty="0" err="1" smtClean="0">
                <a:solidFill>
                  <a:srgbClr val="445469"/>
                </a:solidFill>
              </a:rPr>
              <a:t>couple</a:t>
            </a:r>
            <a:r>
              <a:rPr lang="it-IT" dirty="0" smtClean="0">
                <a:solidFill>
                  <a:srgbClr val="445469"/>
                </a:solidFill>
              </a:rPr>
              <a:t> User-Song</a:t>
            </a:r>
            <a:endParaRPr lang="en-US" dirty="0">
              <a:solidFill>
                <a:srgbClr val="445469"/>
              </a:solidFill>
            </a:endParaRPr>
          </a:p>
        </p:txBody>
      </p:sp>
      <p:sp>
        <p:nvSpPr>
          <p:cNvPr id="11" name="TextBox 10"/>
          <p:cNvSpPr txBox="1"/>
          <p:nvPr/>
        </p:nvSpPr>
        <p:spPr>
          <a:xfrm>
            <a:off x="7783204" y="5501682"/>
            <a:ext cx="2024743" cy="923330"/>
          </a:xfrm>
          <a:prstGeom prst="rect">
            <a:avLst/>
          </a:prstGeom>
          <a:noFill/>
        </p:spPr>
        <p:txBody>
          <a:bodyPr wrap="square" rtlCol="0">
            <a:spAutoFit/>
          </a:bodyPr>
          <a:lstStyle/>
          <a:p>
            <a:pPr algn="ctr"/>
            <a:r>
              <a:rPr lang="it-IT" dirty="0">
                <a:solidFill>
                  <a:srgbClr val="445469"/>
                </a:solidFill>
              </a:rPr>
              <a:t>1 </a:t>
            </a:r>
            <a:r>
              <a:rPr lang="it-IT" dirty="0" err="1">
                <a:solidFill>
                  <a:srgbClr val="445469"/>
                </a:solidFill>
              </a:rPr>
              <a:t>Rows</a:t>
            </a:r>
            <a:r>
              <a:rPr lang="it-IT" dirty="0">
                <a:solidFill>
                  <a:srgbClr val="445469"/>
                </a:solidFill>
              </a:rPr>
              <a:t> for </a:t>
            </a:r>
            <a:r>
              <a:rPr lang="it-IT" dirty="0" err="1">
                <a:solidFill>
                  <a:srgbClr val="445469"/>
                </a:solidFill>
              </a:rPr>
              <a:t>each</a:t>
            </a:r>
            <a:r>
              <a:rPr lang="it-IT" dirty="0">
                <a:solidFill>
                  <a:srgbClr val="445469"/>
                </a:solidFill>
              </a:rPr>
              <a:t> </a:t>
            </a:r>
            <a:r>
              <a:rPr lang="it-IT" dirty="0" err="1">
                <a:solidFill>
                  <a:srgbClr val="445469"/>
                </a:solidFill>
              </a:rPr>
              <a:t>couple</a:t>
            </a:r>
            <a:r>
              <a:rPr lang="it-IT" dirty="0">
                <a:solidFill>
                  <a:srgbClr val="445469"/>
                </a:solidFill>
              </a:rPr>
              <a:t> User-Song</a:t>
            </a:r>
            <a:endParaRPr lang="en-US" dirty="0">
              <a:solidFill>
                <a:srgbClr val="445469"/>
              </a:solidFill>
            </a:endParaRPr>
          </a:p>
          <a:p>
            <a:pPr algn="ctr"/>
            <a:r>
              <a:rPr lang="it-IT" dirty="0" smtClean="0">
                <a:solidFill>
                  <a:srgbClr val="445469"/>
                </a:solidFill>
              </a:rPr>
              <a:t> </a:t>
            </a:r>
            <a:r>
              <a:rPr lang="it-IT" dirty="0" err="1" smtClean="0">
                <a:solidFill>
                  <a:srgbClr val="445469"/>
                </a:solidFill>
              </a:rPr>
              <a:t>listened</a:t>
            </a:r>
            <a:r>
              <a:rPr lang="it-IT" dirty="0" smtClean="0">
                <a:solidFill>
                  <a:srgbClr val="445469"/>
                </a:solidFill>
              </a:rPr>
              <a:t> 2+ </a:t>
            </a:r>
            <a:r>
              <a:rPr lang="it-IT" dirty="0" err="1" smtClean="0">
                <a:solidFill>
                  <a:srgbClr val="445469"/>
                </a:solidFill>
              </a:rPr>
              <a:t>times</a:t>
            </a:r>
            <a:endParaRPr lang="en-US" dirty="0">
              <a:solidFill>
                <a:srgbClr val="445469"/>
              </a:solidFill>
            </a:endParaRPr>
          </a:p>
        </p:txBody>
      </p:sp>
    </p:spTree>
    <p:extLst>
      <p:ext uri="{BB962C8B-B14F-4D97-AF65-F5344CB8AC3E}">
        <p14:creationId xmlns:p14="http://schemas.microsoft.com/office/powerpoint/2010/main" val="1642054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64CEADE-23C4-47FC-B32D-701E14E26699}"/>
              </a:ext>
            </a:extLst>
          </p:cNvPr>
          <p:cNvSpPr>
            <a:spLocks noGrp="1"/>
          </p:cNvSpPr>
          <p:nvPr>
            <p:ph type="body" sz="quarter" idx="11"/>
          </p:nvPr>
        </p:nvSpPr>
        <p:spPr/>
        <p:txBody>
          <a:bodyPr/>
          <a:lstStyle/>
          <a:p>
            <a:pPr marL="0" indent="0">
              <a:buNone/>
            </a:pPr>
            <a:r>
              <a:rPr lang="en-US" dirty="0"/>
              <a:t>Map Reduce </a:t>
            </a:r>
            <a:r>
              <a:rPr lang="it-IT" dirty="0"/>
              <a:t>– </a:t>
            </a:r>
            <a:r>
              <a:rPr lang="it-IT" dirty="0" err="1"/>
              <a:t>Histogram</a:t>
            </a:r>
            <a:endParaRPr lang="en-US" dirty="0"/>
          </a:p>
        </p:txBody>
      </p:sp>
      <p:grpSp>
        <p:nvGrpSpPr>
          <p:cNvPr id="20" name="Group 19">
            <a:extLst>
              <a:ext uri="{FF2B5EF4-FFF2-40B4-BE49-F238E27FC236}">
                <a16:creationId xmlns:a16="http://schemas.microsoft.com/office/drawing/2014/main" xmlns=""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a16="http://schemas.microsoft.com/office/drawing/2014/main" xmlns=""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smtClean="0"/>
                <a:t>Reduce</a:t>
              </a:r>
              <a:endParaRPr lang="en-US" dirty="0"/>
            </a:p>
          </p:txBody>
        </p:sp>
        <p:sp>
          <p:nvSpPr>
            <p:cNvPr id="16" name="Rectangle: Rounded Corners 15">
              <a:extLst>
                <a:ext uri="{FF2B5EF4-FFF2-40B4-BE49-F238E27FC236}">
                  <a16:creationId xmlns:a16="http://schemas.microsoft.com/office/drawing/2014/main" xmlns=""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t>
              </a:r>
              <a:r>
                <a:rPr lang="it-IT" sz="1200" dirty="0" smtClean="0">
                  <a:solidFill>
                    <a:srgbClr val="E96B56"/>
                  </a:solidFill>
                </a:rPr>
                <a:t>ambda x: ?</a:t>
              </a:r>
              <a:endParaRPr lang="en-US" sz="1200" dirty="0">
                <a:solidFill>
                  <a:srgbClr val="E96B56"/>
                </a:solidFill>
              </a:endParaRPr>
            </a:p>
          </p:txBody>
        </p:sp>
      </p:grpSp>
      <p:sp>
        <p:nvSpPr>
          <p:cNvPr id="21" name="Cloud 20">
            <a:extLst>
              <a:ext uri="{FF2B5EF4-FFF2-40B4-BE49-F238E27FC236}">
                <a16:creationId xmlns:a16="http://schemas.microsoft.com/office/drawing/2014/main" xmlns=""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3" name="Table 22">
            <a:extLst>
              <a:ext uri="{FF2B5EF4-FFF2-40B4-BE49-F238E27FC236}">
                <a16:creationId xmlns:a16="http://schemas.microsoft.com/office/drawing/2014/main" xmlns="" id="{78E25490-ADD1-4A6E-9E93-8C7F03071D1C}"/>
              </a:ext>
            </a:extLst>
          </p:cNvPr>
          <p:cNvGraphicFramePr>
            <a:graphicFrameLocks noGrp="1"/>
          </p:cNvGraphicFramePr>
          <p:nvPr>
            <p:extLst/>
          </p:nvPr>
        </p:nvGraphicFramePr>
        <p:xfrm>
          <a:off x="6609193" y="3428999"/>
          <a:ext cx="4372767" cy="200152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pPr algn="ctr"/>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(’Track1’’,</a:t>
                      </a:r>
                      <a:r>
                        <a:rPr lang="it-IT" sz="1400" baseline="0" dirty="0" smtClean="0">
                          <a:solidFill>
                            <a:srgbClr val="E96B56"/>
                          </a:solidFill>
                        </a:rPr>
                        <a:t> 150</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(’Track2’’,</a:t>
                      </a:r>
                      <a:r>
                        <a:rPr lang="it-IT" sz="1400" baseline="0" dirty="0" smtClean="0">
                          <a:solidFill>
                            <a:srgbClr val="E96B56"/>
                          </a:solidFill>
                        </a:rPr>
                        <a:t> 760</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(’Track3’’,</a:t>
                      </a:r>
                      <a:r>
                        <a:rPr lang="it-IT" sz="1400" baseline="0" dirty="0" smtClean="0">
                          <a:solidFill>
                            <a:srgbClr val="E96B56"/>
                          </a:solidFill>
                        </a:rPr>
                        <a:t> 635</a:t>
                      </a:r>
                      <a:r>
                        <a:rPr lang="it-IT" sz="1400" dirty="0" smtClean="0">
                          <a:solidFill>
                            <a:srgbClr val="E96B56"/>
                          </a:solidFill>
                        </a:rPr>
                        <a:t>)</a:t>
                      </a:r>
                      <a:endParaRPr lang="en-US" sz="1400" dirty="0" smtClean="0">
                        <a:solidFill>
                          <a:srgbClr val="E96B5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graphicFrame>
        <p:nvGraphicFramePr>
          <p:cNvPr id="19" name="Table 18">
            <a:extLst>
              <a:ext uri="{FF2B5EF4-FFF2-40B4-BE49-F238E27FC236}">
                <a16:creationId xmlns:a16="http://schemas.microsoft.com/office/drawing/2014/main" xmlns="" id="{6DD70973-DFAC-45E5-BC2B-7BDC67ECC299}"/>
              </a:ext>
            </a:extLst>
          </p:cNvPr>
          <p:cNvGraphicFramePr>
            <a:graphicFrameLocks noGrp="1"/>
          </p:cNvGraphicFramePr>
          <p:nvPr>
            <p:extLst/>
          </p:nvPr>
        </p:nvGraphicFramePr>
        <p:xfrm>
          <a:off x="838200"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(’Track2’’,</a:t>
                      </a:r>
                      <a:r>
                        <a:rPr lang="it-IT" sz="1400" baseline="0" dirty="0" smtClean="0">
                          <a:solidFill>
                            <a:srgbClr val="E96B56"/>
                          </a:solidFill>
                        </a:rPr>
                        <a:t> 2</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sp>
        <p:nvSpPr>
          <p:cNvPr id="22" name="Cloud 21">
            <a:extLst>
              <a:ext uri="{FF2B5EF4-FFF2-40B4-BE49-F238E27FC236}">
                <a16:creationId xmlns:a16="http://schemas.microsoft.com/office/drawing/2014/main" xmlns=""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3" name="TextBox 2"/>
          <p:cNvSpPr txBox="1"/>
          <p:nvPr/>
        </p:nvSpPr>
        <p:spPr>
          <a:xfrm>
            <a:off x="2012211" y="5501529"/>
            <a:ext cx="2024743" cy="923330"/>
          </a:xfrm>
          <a:prstGeom prst="rect">
            <a:avLst/>
          </a:prstGeom>
          <a:noFill/>
        </p:spPr>
        <p:txBody>
          <a:bodyPr wrap="square" rtlCol="0">
            <a:spAutoFit/>
          </a:bodyPr>
          <a:lstStyle/>
          <a:p>
            <a:pPr algn="ctr"/>
            <a:r>
              <a:rPr lang="it-IT" dirty="0">
                <a:solidFill>
                  <a:srgbClr val="445469"/>
                </a:solidFill>
              </a:rPr>
              <a:t>1 </a:t>
            </a:r>
            <a:r>
              <a:rPr lang="it-IT" dirty="0" err="1">
                <a:solidFill>
                  <a:srgbClr val="445469"/>
                </a:solidFill>
              </a:rPr>
              <a:t>Rows</a:t>
            </a:r>
            <a:r>
              <a:rPr lang="it-IT" dirty="0">
                <a:solidFill>
                  <a:srgbClr val="445469"/>
                </a:solidFill>
              </a:rPr>
              <a:t> for </a:t>
            </a:r>
            <a:r>
              <a:rPr lang="it-IT" dirty="0" err="1">
                <a:solidFill>
                  <a:srgbClr val="445469"/>
                </a:solidFill>
              </a:rPr>
              <a:t>each</a:t>
            </a:r>
            <a:r>
              <a:rPr lang="it-IT" dirty="0">
                <a:solidFill>
                  <a:srgbClr val="445469"/>
                </a:solidFill>
              </a:rPr>
              <a:t> </a:t>
            </a:r>
            <a:r>
              <a:rPr lang="it-IT" dirty="0" err="1">
                <a:solidFill>
                  <a:srgbClr val="445469"/>
                </a:solidFill>
              </a:rPr>
              <a:t>couple</a:t>
            </a:r>
            <a:r>
              <a:rPr lang="it-IT" dirty="0">
                <a:solidFill>
                  <a:srgbClr val="445469"/>
                </a:solidFill>
              </a:rPr>
              <a:t> User-Song</a:t>
            </a:r>
            <a:endParaRPr lang="en-US" dirty="0">
              <a:solidFill>
                <a:srgbClr val="445469"/>
              </a:solidFill>
            </a:endParaRPr>
          </a:p>
          <a:p>
            <a:pPr algn="ctr"/>
            <a:r>
              <a:rPr lang="it-IT" dirty="0">
                <a:solidFill>
                  <a:srgbClr val="445469"/>
                </a:solidFill>
              </a:rPr>
              <a:t> </a:t>
            </a:r>
            <a:r>
              <a:rPr lang="it-IT" dirty="0" err="1">
                <a:solidFill>
                  <a:srgbClr val="445469"/>
                </a:solidFill>
              </a:rPr>
              <a:t>listened</a:t>
            </a:r>
            <a:r>
              <a:rPr lang="it-IT" dirty="0">
                <a:solidFill>
                  <a:srgbClr val="445469"/>
                </a:solidFill>
              </a:rPr>
              <a:t> 2+ </a:t>
            </a:r>
            <a:r>
              <a:rPr lang="it-IT" dirty="0" err="1">
                <a:solidFill>
                  <a:srgbClr val="445469"/>
                </a:solidFill>
              </a:rPr>
              <a:t>times</a:t>
            </a:r>
            <a:endParaRPr lang="en-US" dirty="0">
              <a:solidFill>
                <a:srgbClr val="445469"/>
              </a:solidFill>
            </a:endParaRPr>
          </a:p>
        </p:txBody>
      </p:sp>
      <p:sp>
        <p:nvSpPr>
          <p:cNvPr id="11" name="TextBox 10"/>
          <p:cNvSpPr txBox="1"/>
          <p:nvPr/>
        </p:nvSpPr>
        <p:spPr>
          <a:xfrm>
            <a:off x="7783204" y="5501682"/>
            <a:ext cx="2024743" cy="646331"/>
          </a:xfrm>
          <a:prstGeom prst="rect">
            <a:avLst/>
          </a:prstGeom>
          <a:noFill/>
        </p:spPr>
        <p:txBody>
          <a:bodyPr wrap="square" rtlCol="0">
            <a:spAutoFit/>
          </a:bodyPr>
          <a:lstStyle/>
          <a:p>
            <a:pPr algn="ctr"/>
            <a:r>
              <a:rPr lang="it-IT" dirty="0" smtClean="0">
                <a:solidFill>
                  <a:srgbClr val="445469"/>
                </a:solidFill>
              </a:rPr>
              <a:t>1 </a:t>
            </a:r>
            <a:r>
              <a:rPr lang="it-IT" dirty="0" err="1" smtClean="0">
                <a:solidFill>
                  <a:srgbClr val="445469"/>
                </a:solidFill>
              </a:rPr>
              <a:t>Rows</a:t>
            </a:r>
            <a:r>
              <a:rPr lang="it-IT" dirty="0" smtClean="0">
                <a:solidFill>
                  <a:srgbClr val="445469"/>
                </a:solidFill>
              </a:rPr>
              <a:t> for </a:t>
            </a:r>
            <a:r>
              <a:rPr lang="it-IT" dirty="0" err="1" smtClean="0">
                <a:solidFill>
                  <a:srgbClr val="445469"/>
                </a:solidFill>
              </a:rPr>
              <a:t>each</a:t>
            </a:r>
            <a:r>
              <a:rPr lang="it-IT" dirty="0" smtClean="0">
                <a:solidFill>
                  <a:srgbClr val="445469"/>
                </a:solidFill>
              </a:rPr>
              <a:t> Song</a:t>
            </a:r>
            <a:endParaRPr lang="en-US" dirty="0">
              <a:solidFill>
                <a:srgbClr val="445469"/>
              </a:solidFill>
            </a:endParaRPr>
          </a:p>
        </p:txBody>
      </p:sp>
    </p:spTree>
    <p:extLst>
      <p:ext uri="{BB962C8B-B14F-4D97-AF65-F5344CB8AC3E}">
        <p14:creationId xmlns:p14="http://schemas.microsoft.com/office/powerpoint/2010/main" val="3663336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64CEADE-23C4-47FC-B32D-701E14E26699}"/>
              </a:ext>
            </a:extLst>
          </p:cNvPr>
          <p:cNvSpPr>
            <a:spLocks noGrp="1"/>
          </p:cNvSpPr>
          <p:nvPr>
            <p:ph type="body" sz="quarter" idx="11"/>
          </p:nvPr>
        </p:nvSpPr>
        <p:spPr/>
        <p:txBody>
          <a:bodyPr/>
          <a:lstStyle/>
          <a:p>
            <a:pPr marL="0" indent="0">
              <a:buNone/>
            </a:pPr>
            <a:r>
              <a:rPr lang="en-US" dirty="0"/>
              <a:t>Map Reduce </a:t>
            </a:r>
            <a:r>
              <a:rPr lang="it-IT" dirty="0"/>
              <a:t>– </a:t>
            </a:r>
            <a:r>
              <a:rPr lang="it-IT" dirty="0" err="1"/>
              <a:t>Histogram</a:t>
            </a:r>
            <a:endParaRPr lang="en-US" dirty="0"/>
          </a:p>
        </p:txBody>
      </p:sp>
      <p:grpSp>
        <p:nvGrpSpPr>
          <p:cNvPr id="20" name="Group 19">
            <a:extLst>
              <a:ext uri="{FF2B5EF4-FFF2-40B4-BE49-F238E27FC236}">
                <a16:creationId xmlns:a16="http://schemas.microsoft.com/office/drawing/2014/main" xmlns=""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a16="http://schemas.microsoft.com/office/drawing/2014/main" xmlns=""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smtClean="0"/>
                <a:t>Reduce</a:t>
              </a:r>
              <a:endParaRPr lang="en-US" dirty="0"/>
            </a:p>
          </p:txBody>
        </p:sp>
        <p:sp>
          <p:nvSpPr>
            <p:cNvPr id="16" name="Rectangle: Rounded Corners 15">
              <a:extLst>
                <a:ext uri="{FF2B5EF4-FFF2-40B4-BE49-F238E27FC236}">
                  <a16:creationId xmlns:a16="http://schemas.microsoft.com/office/drawing/2014/main" xmlns=""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t>
              </a:r>
              <a:r>
                <a:rPr lang="it-IT" sz="1200" dirty="0" smtClean="0">
                  <a:solidFill>
                    <a:srgbClr val="E96B56"/>
                  </a:solidFill>
                </a:rPr>
                <a:t>ambda x: ?</a:t>
              </a:r>
              <a:endParaRPr lang="en-US" sz="1200" dirty="0">
                <a:solidFill>
                  <a:srgbClr val="E96B56"/>
                </a:solidFill>
              </a:endParaRPr>
            </a:p>
          </p:txBody>
        </p:sp>
      </p:grpSp>
      <p:sp>
        <p:nvSpPr>
          <p:cNvPr id="21" name="Cloud 20">
            <a:extLst>
              <a:ext uri="{FF2B5EF4-FFF2-40B4-BE49-F238E27FC236}">
                <a16:creationId xmlns:a16="http://schemas.microsoft.com/office/drawing/2014/main" xmlns=""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3" name="Table 22">
            <a:extLst>
              <a:ext uri="{FF2B5EF4-FFF2-40B4-BE49-F238E27FC236}">
                <a16:creationId xmlns:a16="http://schemas.microsoft.com/office/drawing/2014/main" xmlns="" id="{78E25490-ADD1-4A6E-9E93-8C7F03071D1C}"/>
              </a:ext>
            </a:extLst>
          </p:cNvPr>
          <p:cNvGraphicFramePr>
            <a:graphicFrameLocks noGrp="1"/>
          </p:cNvGraphicFramePr>
          <p:nvPr>
            <p:extLst/>
          </p:nvPr>
        </p:nvGraphicFramePr>
        <p:xfrm>
          <a:off x="6609193" y="3428999"/>
          <a:ext cx="4372767" cy="200152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pPr algn="ctr"/>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aseline="0" dirty="0" smtClean="0">
                          <a:solidFill>
                            <a:srgbClr val="E96B56"/>
                          </a:solidFill>
                        </a:rPr>
                        <a:t>(150,1)</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aseline="0" dirty="0" smtClean="0">
                          <a:solidFill>
                            <a:srgbClr val="E96B56"/>
                          </a:solidFill>
                        </a:rPr>
                        <a:t>(760,1)</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r>
                        <a:rPr lang="it-IT" sz="1400" baseline="0" dirty="0" smtClean="0">
                          <a:solidFill>
                            <a:srgbClr val="E96B56"/>
                          </a:solidFill>
                        </a:rPr>
                        <a:t>635,1</a:t>
                      </a:r>
                      <a:r>
                        <a:rPr lang="it-IT" sz="1400" dirty="0" smtClean="0">
                          <a:solidFill>
                            <a:srgbClr val="E96B56"/>
                          </a:solidFill>
                        </a:rPr>
                        <a:t>)</a:t>
                      </a:r>
                      <a:endParaRPr lang="en-US" sz="1400" dirty="0" smtClean="0">
                        <a:solidFill>
                          <a:srgbClr val="E96B5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graphicFrame>
        <p:nvGraphicFramePr>
          <p:cNvPr id="19" name="Table 18">
            <a:extLst>
              <a:ext uri="{FF2B5EF4-FFF2-40B4-BE49-F238E27FC236}">
                <a16:creationId xmlns:a16="http://schemas.microsoft.com/office/drawing/2014/main" xmlns="" id="{6DD70973-DFAC-45E5-BC2B-7BDC67ECC299}"/>
              </a:ext>
            </a:extLst>
          </p:cNvPr>
          <p:cNvGraphicFramePr>
            <a:graphicFrameLocks noGrp="1"/>
          </p:cNvGraphicFramePr>
          <p:nvPr>
            <p:extLst/>
          </p:nvPr>
        </p:nvGraphicFramePr>
        <p:xfrm>
          <a:off x="838200"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(’Track1’’,</a:t>
                      </a:r>
                      <a:r>
                        <a:rPr lang="it-IT" sz="1400" baseline="0" dirty="0" smtClean="0">
                          <a:solidFill>
                            <a:srgbClr val="E96B56"/>
                          </a:solidFill>
                        </a:rPr>
                        <a:t> 150</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(’Track2’’,</a:t>
                      </a:r>
                      <a:r>
                        <a:rPr lang="it-IT" sz="1400" baseline="0" dirty="0" smtClean="0">
                          <a:solidFill>
                            <a:srgbClr val="E96B56"/>
                          </a:solidFill>
                        </a:rPr>
                        <a:t> 760</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(’Track3’’,</a:t>
                      </a:r>
                      <a:r>
                        <a:rPr lang="it-IT" sz="1400" baseline="0" dirty="0" smtClean="0">
                          <a:solidFill>
                            <a:srgbClr val="E96B56"/>
                          </a:solidFill>
                        </a:rPr>
                        <a:t> 635</a:t>
                      </a:r>
                      <a:r>
                        <a:rPr lang="it-IT" sz="1400" dirty="0" smtClean="0">
                          <a:solidFill>
                            <a:srgbClr val="E96B56"/>
                          </a:solidFill>
                        </a:rPr>
                        <a:t>)</a:t>
                      </a:r>
                      <a:endParaRPr lang="en-US" sz="1400" dirty="0" smtClean="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sp>
        <p:nvSpPr>
          <p:cNvPr id="22" name="Cloud 21">
            <a:extLst>
              <a:ext uri="{FF2B5EF4-FFF2-40B4-BE49-F238E27FC236}">
                <a16:creationId xmlns:a16="http://schemas.microsoft.com/office/drawing/2014/main" xmlns=""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3" name="TextBox 2"/>
          <p:cNvSpPr txBox="1"/>
          <p:nvPr/>
        </p:nvSpPr>
        <p:spPr>
          <a:xfrm>
            <a:off x="2012211" y="5501529"/>
            <a:ext cx="2024743" cy="646331"/>
          </a:xfrm>
          <a:prstGeom prst="rect">
            <a:avLst/>
          </a:prstGeom>
          <a:noFill/>
        </p:spPr>
        <p:txBody>
          <a:bodyPr wrap="square" rtlCol="0">
            <a:spAutoFit/>
          </a:bodyPr>
          <a:lstStyle/>
          <a:p>
            <a:pPr algn="ctr"/>
            <a:r>
              <a:rPr lang="it-IT" dirty="0">
                <a:solidFill>
                  <a:srgbClr val="445469"/>
                </a:solidFill>
              </a:rPr>
              <a:t>1 </a:t>
            </a:r>
            <a:r>
              <a:rPr lang="it-IT" dirty="0" err="1">
                <a:solidFill>
                  <a:srgbClr val="445469"/>
                </a:solidFill>
              </a:rPr>
              <a:t>Rows</a:t>
            </a:r>
            <a:r>
              <a:rPr lang="it-IT" dirty="0">
                <a:solidFill>
                  <a:srgbClr val="445469"/>
                </a:solidFill>
              </a:rPr>
              <a:t> for </a:t>
            </a:r>
            <a:r>
              <a:rPr lang="it-IT" dirty="0" err="1">
                <a:solidFill>
                  <a:srgbClr val="445469"/>
                </a:solidFill>
              </a:rPr>
              <a:t>each</a:t>
            </a:r>
            <a:r>
              <a:rPr lang="it-IT" dirty="0">
                <a:solidFill>
                  <a:srgbClr val="445469"/>
                </a:solidFill>
              </a:rPr>
              <a:t> Song</a:t>
            </a:r>
            <a:endParaRPr lang="en-US" dirty="0">
              <a:solidFill>
                <a:srgbClr val="445469"/>
              </a:solidFill>
            </a:endParaRPr>
          </a:p>
        </p:txBody>
      </p:sp>
      <p:sp>
        <p:nvSpPr>
          <p:cNvPr id="11" name="TextBox 10"/>
          <p:cNvSpPr txBox="1"/>
          <p:nvPr/>
        </p:nvSpPr>
        <p:spPr>
          <a:xfrm>
            <a:off x="7783204" y="5501682"/>
            <a:ext cx="2024743" cy="646331"/>
          </a:xfrm>
          <a:prstGeom prst="rect">
            <a:avLst/>
          </a:prstGeom>
          <a:noFill/>
        </p:spPr>
        <p:txBody>
          <a:bodyPr wrap="square" rtlCol="0">
            <a:spAutoFit/>
          </a:bodyPr>
          <a:lstStyle/>
          <a:p>
            <a:pPr algn="ctr"/>
            <a:r>
              <a:rPr lang="it-IT" dirty="0" smtClean="0">
                <a:solidFill>
                  <a:srgbClr val="445469"/>
                </a:solidFill>
              </a:rPr>
              <a:t>1 </a:t>
            </a:r>
            <a:r>
              <a:rPr lang="it-IT" dirty="0" err="1" smtClean="0">
                <a:solidFill>
                  <a:srgbClr val="445469"/>
                </a:solidFill>
              </a:rPr>
              <a:t>Rows</a:t>
            </a:r>
            <a:r>
              <a:rPr lang="it-IT" dirty="0" smtClean="0">
                <a:solidFill>
                  <a:srgbClr val="445469"/>
                </a:solidFill>
              </a:rPr>
              <a:t> for </a:t>
            </a:r>
            <a:r>
              <a:rPr lang="it-IT" dirty="0" err="1" smtClean="0">
                <a:solidFill>
                  <a:srgbClr val="445469"/>
                </a:solidFill>
              </a:rPr>
              <a:t>each</a:t>
            </a:r>
            <a:r>
              <a:rPr lang="it-IT" dirty="0" smtClean="0">
                <a:solidFill>
                  <a:srgbClr val="445469"/>
                </a:solidFill>
              </a:rPr>
              <a:t> Song</a:t>
            </a:r>
            <a:endParaRPr lang="en-US" dirty="0">
              <a:solidFill>
                <a:srgbClr val="445469"/>
              </a:solidFill>
            </a:endParaRPr>
          </a:p>
        </p:txBody>
      </p:sp>
    </p:spTree>
    <p:extLst>
      <p:ext uri="{BB962C8B-B14F-4D97-AF65-F5344CB8AC3E}">
        <p14:creationId xmlns:p14="http://schemas.microsoft.com/office/powerpoint/2010/main" val="3981341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64CEADE-23C4-47FC-B32D-701E14E26699}"/>
              </a:ext>
            </a:extLst>
          </p:cNvPr>
          <p:cNvSpPr>
            <a:spLocks noGrp="1"/>
          </p:cNvSpPr>
          <p:nvPr>
            <p:ph type="body" sz="quarter" idx="11"/>
          </p:nvPr>
        </p:nvSpPr>
        <p:spPr/>
        <p:txBody>
          <a:bodyPr/>
          <a:lstStyle/>
          <a:p>
            <a:pPr marL="0" indent="0">
              <a:buNone/>
            </a:pPr>
            <a:r>
              <a:rPr lang="en-US" dirty="0"/>
              <a:t>Map Reduce </a:t>
            </a:r>
            <a:r>
              <a:rPr lang="it-IT" dirty="0"/>
              <a:t>– </a:t>
            </a:r>
            <a:r>
              <a:rPr lang="it-IT" dirty="0" err="1"/>
              <a:t>Histogram</a:t>
            </a:r>
            <a:endParaRPr lang="en-US" dirty="0"/>
          </a:p>
        </p:txBody>
      </p:sp>
      <p:grpSp>
        <p:nvGrpSpPr>
          <p:cNvPr id="20" name="Group 19">
            <a:extLst>
              <a:ext uri="{FF2B5EF4-FFF2-40B4-BE49-F238E27FC236}">
                <a16:creationId xmlns:a16="http://schemas.microsoft.com/office/drawing/2014/main" xmlns=""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a16="http://schemas.microsoft.com/office/drawing/2014/main" xmlns=""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smtClean="0"/>
                <a:t>Reduce</a:t>
              </a:r>
              <a:endParaRPr lang="en-US" dirty="0"/>
            </a:p>
          </p:txBody>
        </p:sp>
        <p:sp>
          <p:nvSpPr>
            <p:cNvPr id="16" name="Rectangle: Rounded Corners 15">
              <a:extLst>
                <a:ext uri="{FF2B5EF4-FFF2-40B4-BE49-F238E27FC236}">
                  <a16:creationId xmlns:a16="http://schemas.microsoft.com/office/drawing/2014/main" xmlns=""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t>
              </a:r>
              <a:r>
                <a:rPr lang="it-IT" sz="1200" dirty="0" smtClean="0">
                  <a:solidFill>
                    <a:srgbClr val="E96B56"/>
                  </a:solidFill>
                </a:rPr>
                <a:t>ambda x: ?</a:t>
              </a:r>
              <a:endParaRPr lang="en-US" sz="1200" dirty="0">
                <a:solidFill>
                  <a:srgbClr val="E96B56"/>
                </a:solidFill>
              </a:endParaRPr>
            </a:p>
          </p:txBody>
        </p:sp>
      </p:grpSp>
      <p:sp>
        <p:nvSpPr>
          <p:cNvPr id="21" name="Cloud 20">
            <a:extLst>
              <a:ext uri="{FF2B5EF4-FFF2-40B4-BE49-F238E27FC236}">
                <a16:creationId xmlns:a16="http://schemas.microsoft.com/office/drawing/2014/main" xmlns=""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3" name="Table 22">
            <a:extLst>
              <a:ext uri="{FF2B5EF4-FFF2-40B4-BE49-F238E27FC236}">
                <a16:creationId xmlns:a16="http://schemas.microsoft.com/office/drawing/2014/main" xmlns="" id="{78E25490-ADD1-4A6E-9E93-8C7F03071D1C}"/>
              </a:ext>
            </a:extLst>
          </p:cNvPr>
          <p:cNvGraphicFramePr>
            <a:graphicFrameLocks noGrp="1"/>
          </p:cNvGraphicFramePr>
          <p:nvPr>
            <p:extLst/>
          </p:nvPr>
        </p:nvGraphicFramePr>
        <p:xfrm>
          <a:off x="6609193" y="3428999"/>
          <a:ext cx="4372767" cy="200152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pPr algn="ctr"/>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aseline="0" dirty="0" smtClean="0">
                          <a:solidFill>
                            <a:srgbClr val="E96B56"/>
                          </a:solidFill>
                        </a:rPr>
                        <a:t>(150,40)</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aseline="0" dirty="0" smtClean="0">
                          <a:solidFill>
                            <a:srgbClr val="E96B56"/>
                          </a:solidFill>
                        </a:rPr>
                        <a:t>(760,30)</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r>
                        <a:rPr lang="it-IT" sz="1400" baseline="0" dirty="0" smtClean="0">
                          <a:solidFill>
                            <a:srgbClr val="E96B56"/>
                          </a:solidFill>
                        </a:rPr>
                        <a:t>635,50</a:t>
                      </a:r>
                      <a:r>
                        <a:rPr lang="it-IT" sz="1400" dirty="0" smtClean="0">
                          <a:solidFill>
                            <a:srgbClr val="E96B56"/>
                          </a:solidFill>
                        </a:rPr>
                        <a:t>)</a:t>
                      </a:r>
                      <a:endParaRPr lang="en-US" sz="1400" dirty="0" smtClean="0">
                        <a:solidFill>
                          <a:srgbClr val="E96B5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graphicFrame>
        <p:nvGraphicFramePr>
          <p:cNvPr id="19" name="Table 18">
            <a:extLst>
              <a:ext uri="{FF2B5EF4-FFF2-40B4-BE49-F238E27FC236}">
                <a16:creationId xmlns:a16="http://schemas.microsoft.com/office/drawing/2014/main" xmlns="" id="{6DD70973-DFAC-45E5-BC2B-7BDC67ECC299}"/>
              </a:ext>
            </a:extLst>
          </p:cNvPr>
          <p:cNvGraphicFramePr>
            <a:graphicFrameLocks noGrp="1"/>
          </p:cNvGraphicFramePr>
          <p:nvPr>
            <p:extLst/>
          </p:nvPr>
        </p:nvGraphicFramePr>
        <p:xfrm>
          <a:off x="838200"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pPr algn="ctr"/>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aseline="0" dirty="0" smtClean="0">
                          <a:solidFill>
                            <a:srgbClr val="E96B56"/>
                          </a:solidFill>
                        </a:rPr>
                        <a:t>(150,1)</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aseline="0" dirty="0" smtClean="0">
                          <a:solidFill>
                            <a:srgbClr val="E96B56"/>
                          </a:solidFill>
                        </a:rPr>
                        <a:t>(760,1)</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r>
                        <a:rPr lang="it-IT" sz="1400" baseline="0" dirty="0" smtClean="0">
                          <a:solidFill>
                            <a:srgbClr val="E96B56"/>
                          </a:solidFill>
                        </a:rPr>
                        <a:t>635,1</a:t>
                      </a:r>
                      <a:r>
                        <a:rPr lang="it-IT" sz="1400" dirty="0" smtClean="0">
                          <a:solidFill>
                            <a:srgbClr val="E96B56"/>
                          </a:solidFill>
                        </a:rPr>
                        <a:t>)</a:t>
                      </a:r>
                      <a:endParaRPr lang="en-US" sz="1400" dirty="0" smtClean="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sp>
        <p:nvSpPr>
          <p:cNvPr id="22" name="Cloud 21">
            <a:extLst>
              <a:ext uri="{FF2B5EF4-FFF2-40B4-BE49-F238E27FC236}">
                <a16:creationId xmlns:a16="http://schemas.microsoft.com/office/drawing/2014/main" xmlns=""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3" name="TextBox 2"/>
          <p:cNvSpPr txBox="1"/>
          <p:nvPr/>
        </p:nvSpPr>
        <p:spPr>
          <a:xfrm>
            <a:off x="2012211" y="5501529"/>
            <a:ext cx="2024743" cy="646331"/>
          </a:xfrm>
          <a:prstGeom prst="rect">
            <a:avLst/>
          </a:prstGeom>
          <a:noFill/>
        </p:spPr>
        <p:txBody>
          <a:bodyPr wrap="square" rtlCol="0">
            <a:spAutoFit/>
          </a:bodyPr>
          <a:lstStyle/>
          <a:p>
            <a:pPr algn="ctr"/>
            <a:r>
              <a:rPr lang="it-IT" dirty="0">
                <a:solidFill>
                  <a:srgbClr val="445469"/>
                </a:solidFill>
              </a:rPr>
              <a:t>1 </a:t>
            </a:r>
            <a:r>
              <a:rPr lang="it-IT" dirty="0" err="1">
                <a:solidFill>
                  <a:srgbClr val="445469"/>
                </a:solidFill>
              </a:rPr>
              <a:t>Rows</a:t>
            </a:r>
            <a:r>
              <a:rPr lang="it-IT" dirty="0">
                <a:solidFill>
                  <a:srgbClr val="445469"/>
                </a:solidFill>
              </a:rPr>
              <a:t> for </a:t>
            </a:r>
            <a:r>
              <a:rPr lang="it-IT" dirty="0" err="1">
                <a:solidFill>
                  <a:srgbClr val="445469"/>
                </a:solidFill>
              </a:rPr>
              <a:t>each</a:t>
            </a:r>
            <a:r>
              <a:rPr lang="it-IT" dirty="0">
                <a:solidFill>
                  <a:srgbClr val="445469"/>
                </a:solidFill>
              </a:rPr>
              <a:t> Song</a:t>
            </a:r>
            <a:endParaRPr lang="en-US" dirty="0">
              <a:solidFill>
                <a:srgbClr val="445469"/>
              </a:solidFill>
            </a:endParaRPr>
          </a:p>
        </p:txBody>
      </p:sp>
      <p:sp>
        <p:nvSpPr>
          <p:cNvPr id="11" name="TextBox 10"/>
          <p:cNvSpPr txBox="1"/>
          <p:nvPr/>
        </p:nvSpPr>
        <p:spPr>
          <a:xfrm>
            <a:off x="7165141" y="5501682"/>
            <a:ext cx="3260869" cy="369332"/>
          </a:xfrm>
          <a:prstGeom prst="rect">
            <a:avLst/>
          </a:prstGeom>
          <a:noFill/>
        </p:spPr>
        <p:txBody>
          <a:bodyPr wrap="square" rtlCol="0">
            <a:spAutoFit/>
          </a:bodyPr>
          <a:lstStyle/>
          <a:p>
            <a:pPr algn="ctr"/>
            <a:r>
              <a:rPr lang="it-IT" dirty="0" err="1" smtClean="0">
                <a:solidFill>
                  <a:srgbClr val="445469"/>
                </a:solidFill>
              </a:rPr>
              <a:t>Histogram</a:t>
            </a:r>
            <a:endParaRPr lang="en-US" dirty="0">
              <a:solidFill>
                <a:srgbClr val="445469"/>
              </a:solidFill>
            </a:endParaRPr>
          </a:p>
        </p:txBody>
      </p:sp>
    </p:spTree>
    <p:extLst>
      <p:ext uri="{BB962C8B-B14F-4D97-AF65-F5344CB8AC3E}">
        <p14:creationId xmlns:p14="http://schemas.microsoft.com/office/powerpoint/2010/main" val="1180139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64CEADE-23C4-47FC-B32D-701E14E26699}"/>
              </a:ext>
            </a:extLst>
          </p:cNvPr>
          <p:cNvSpPr>
            <a:spLocks noGrp="1"/>
          </p:cNvSpPr>
          <p:nvPr>
            <p:ph type="body" sz="quarter" idx="11"/>
          </p:nvPr>
        </p:nvSpPr>
        <p:spPr/>
        <p:txBody>
          <a:bodyPr/>
          <a:lstStyle/>
          <a:p>
            <a:pPr marL="0" indent="0">
              <a:buNone/>
            </a:pPr>
            <a:r>
              <a:rPr lang="en-US" dirty="0"/>
              <a:t>Map Reduce </a:t>
            </a:r>
            <a:r>
              <a:rPr lang="it-IT" dirty="0"/>
              <a:t>– </a:t>
            </a:r>
            <a:r>
              <a:rPr lang="it-IT" dirty="0" err="1"/>
              <a:t>Histogram</a:t>
            </a:r>
            <a:endParaRPr lang="en-US" dirty="0"/>
          </a:p>
        </p:txBody>
      </p:sp>
      <p:grpSp>
        <p:nvGrpSpPr>
          <p:cNvPr id="20" name="Group 19">
            <a:extLst>
              <a:ext uri="{FF2B5EF4-FFF2-40B4-BE49-F238E27FC236}">
                <a16:creationId xmlns:a16="http://schemas.microsoft.com/office/drawing/2014/main" xmlns=""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a16="http://schemas.microsoft.com/office/drawing/2014/main" xmlns=""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err="1" smtClean="0"/>
                <a:t>Map</a:t>
              </a:r>
              <a:endParaRPr lang="en-US" dirty="0"/>
            </a:p>
          </p:txBody>
        </p:sp>
        <p:sp>
          <p:nvSpPr>
            <p:cNvPr id="16" name="Rectangle: Rounded Corners 15">
              <a:extLst>
                <a:ext uri="{FF2B5EF4-FFF2-40B4-BE49-F238E27FC236}">
                  <a16:creationId xmlns:a16="http://schemas.microsoft.com/office/drawing/2014/main" xmlns=""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t>
              </a:r>
              <a:r>
                <a:rPr lang="it-IT" sz="1200" dirty="0" smtClean="0">
                  <a:solidFill>
                    <a:srgbClr val="E96B56"/>
                  </a:solidFill>
                </a:rPr>
                <a:t>ambda x: x</a:t>
              </a:r>
              <a:endParaRPr lang="en-US" sz="1200" dirty="0">
                <a:solidFill>
                  <a:srgbClr val="E96B56"/>
                </a:solidFill>
              </a:endParaRPr>
            </a:p>
          </p:txBody>
        </p:sp>
      </p:grpSp>
      <p:sp>
        <p:nvSpPr>
          <p:cNvPr id="21" name="Cloud 20">
            <a:extLst>
              <a:ext uri="{FF2B5EF4-FFF2-40B4-BE49-F238E27FC236}">
                <a16:creationId xmlns:a16="http://schemas.microsoft.com/office/drawing/2014/main" xmlns=""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3" name="Table 22">
            <a:extLst>
              <a:ext uri="{FF2B5EF4-FFF2-40B4-BE49-F238E27FC236}">
                <a16:creationId xmlns:a16="http://schemas.microsoft.com/office/drawing/2014/main" xmlns="" id="{78E25490-ADD1-4A6E-9E93-8C7F03071D1C}"/>
              </a:ext>
            </a:extLst>
          </p:cNvPr>
          <p:cNvGraphicFramePr>
            <a:graphicFrameLocks noGrp="1"/>
          </p:cNvGraphicFramePr>
          <p:nvPr>
            <p:extLst/>
          </p:nvPr>
        </p:nvGraphicFramePr>
        <p:xfrm>
          <a:off x="6609193"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r>
                        <a:rPr lang="it-IT" sz="1400" dirty="0">
                          <a:solidFill>
                            <a:srgbClr val="E96B56"/>
                          </a:solidFill>
                        </a:rPr>
                        <a:t>’userId’’:’’User01’’ , </a:t>
                      </a:r>
                      <a:r>
                        <a:rPr lang="it-IT" sz="1400" dirty="0" smtClean="0">
                          <a:solidFill>
                            <a:srgbClr val="E96B56"/>
                          </a:solidFill>
                        </a:rPr>
                        <a:t>‘track’‘:’Track1’’,</a:t>
                      </a:r>
                      <a:r>
                        <a:rPr lang="it-IT" sz="1400" baseline="0" dirty="0" smtClean="0">
                          <a:solidFill>
                            <a:srgbClr val="E96B56"/>
                          </a:solidFill>
                        </a:rPr>
                        <a:t> ‘’cnt’’:</a:t>
                      </a:r>
                      <a:r>
                        <a:rPr lang="it-IT" sz="1400" dirty="0" smtClean="0">
                          <a:solidFill>
                            <a:srgbClr val="E96B56"/>
                          </a:solidFill>
                        </a:rPr>
                        <a:t>0}</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{‘’userId’’:’’User01’’ , ‘track’‘:’Track2’’,</a:t>
                      </a:r>
                      <a:r>
                        <a:rPr lang="it-IT" sz="1400" baseline="0" dirty="0" smtClean="0">
                          <a:solidFill>
                            <a:srgbClr val="E96B56"/>
                          </a:solidFill>
                        </a:rPr>
                        <a:t> ‘’cnt’’:2</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{‘’userId’’:’’User01’’ , ‘track’‘:’Track3’’,</a:t>
                      </a:r>
                      <a:r>
                        <a:rPr lang="it-IT" sz="1400" baseline="0" dirty="0" smtClean="0">
                          <a:solidFill>
                            <a:srgbClr val="E96B56"/>
                          </a:solidFill>
                        </a:rPr>
                        <a:t> ‘’cnt’’:1</a:t>
                      </a: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graphicFrame>
        <p:nvGraphicFramePr>
          <p:cNvPr id="19" name="Table 18">
            <a:extLst>
              <a:ext uri="{FF2B5EF4-FFF2-40B4-BE49-F238E27FC236}">
                <a16:creationId xmlns:a16="http://schemas.microsoft.com/office/drawing/2014/main" xmlns="" id="{6DD70973-DFAC-45E5-BC2B-7BDC67ECC299}"/>
              </a:ext>
            </a:extLst>
          </p:cNvPr>
          <p:cNvGraphicFramePr>
            <a:graphicFrameLocks noGrp="1"/>
          </p:cNvGraphicFramePr>
          <p:nvPr>
            <p:extLst/>
          </p:nvPr>
        </p:nvGraphicFramePr>
        <p:xfrm>
          <a:off x="838200" y="3428999"/>
          <a:ext cx="4372767" cy="2214880"/>
        </p:xfrm>
        <a:graphic>
          <a:graphicData uri="http://schemas.openxmlformats.org/drawingml/2006/table">
            <a:tbl>
              <a:tblPr firstRow="1" bandRow="1">
                <a:tableStyleId>{5C22544A-7EE6-4342-B048-85BDC9FD1C3A}</a:tableStyleId>
              </a:tblPr>
              <a:tblGrid>
                <a:gridCol w="612697">
                  <a:extLst>
                    <a:ext uri="{9D8B030D-6E8A-4147-A177-3AD203B41FA5}">
                      <a16:colId xmlns:a16="http://schemas.microsoft.com/office/drawing/2014/main" xmlns="" val="3135443583"/>
                    </a:ext>
                  </a:extLst>
                </a:gridCol>
                <a:gridCol w="3760070">
                  <a:extLst>
                    <a:ext uri="{9D8B030D-6E8A-4147-A177-3AD203B41FA5}">
                      <a16:colId xmlns:a16="http://schemas.microsoft.com/office/drawing/2014/main" xmlns=""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a16="http://schemas.microsoft.com/office/drawing/2014/main" xmlns=""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r>
                        <a:rPr lang="it-IT" sz="1400" dirty="0">
                          <a:solidFill>
                            <a:srgbClr val="E96B56"/>
                          </a:solidFill>
                        </a:rPr>
                        <a:t>’userId’’:’’User01’’ , </a:t>
                      </a:r>
                      <a:r>
                        <a:rPr lang="it-IT" sz="1400" dirty="0" smtClean="0">
                          <a:solidFill>
                            <a:srgbClr val="E96B56"/>
                          </a:solidFill>
                        </a:rPr>
                        <a:t>‘track’‘:’Track1’’,</a:t>
                      </a:r>
                      <a:r>
                        <a:rPr lang="it-IT" sz="1400" baseline="0" dirty="0" smtClean="0">
                          <a:solidFill>
                            <a:srgbClr val="E96B56"/>
                          </a:solidFill>
                        </a:rPr>
                        <a:t> ‘’cnt’’:</a:t>
                      </a:r>
                      <a:r>
                        <a:rPr lang="it-IT" sz="1400" dirty="0" smtClean="0">
                          <a:solidFill>
                            <a:srgbClr val="E96B56"/>
                          </a:solidFill>
                        </a:rPr>
                        <a:t>0}, {‘’userId’’:’’User01’’ , ‘track’‘:’Track2’’,</a:t>
                      </a:r>
                      <a:r>
                        <a:rPr lang="it-IT" sz="1400" baseline="0" dirty="0" smtClean="0">
                          <a:solidFill>
                            <a:srgbClr val="E96B56"/>
                          </a:solidFill>
                        </a:rPr>
                        <a:t> ‘’cnt’’:2</a:t>
                      </a:r>
                      <a:r>
                        <a:rPr lang="it-IT" sz="1400" dirty="0" smtClean="0">
                          <a:solidFill>
                            <a:srgbClr val="E96B56"/>
                          </a:solidFill>
                        </a:rPr>
                        <a:t>}, {‘’userId’’:’’User01’’ , ‘track’‘:’Track3’’,</a:t>
                      </a:r>
                      <a:r>
                        <a:rPr lang="it-IT" sz="1400" baseline="0" dirty="0" smtClean="0">
                          <a:solidFill>
                            <a:srgbClr val="E96B56"/>
                          </a:solidFill>
                        </a:rPr>
                        <a:t> ‘’cnt’’:1</a:t>
                      </a:r>
                      <a:r>
                        <a:rPr lang="it-IT" sz="1400" dirty="0" smtClean="0">
                          <a:solidFill>
                            <a:srgbClr val="E96B56"/>
                          </a:solidFill>
                        </a:rPr>
                        <a:t>}) </a:t>
                      </a:r>
                      <a:endParaRPr lang="en-US" sz="1400" dirty="0">
                        <a:solidFill>
                          <a:srgbClr val="E96B56"/>
                        </a:solidFill>
                      </a:endParaRPr>
                    </a:p>
                  </a:txBody>
                  <a:tcPr>
                    <a:noFill/>
                  </a:tcPr>
                </a:tc>
                <a:extLst>
                  <a:ext uri="{0D108BD9-81ED-4DB2-BD59-A6C34878D82A}">
                    <a16:rowId xmlns:a16="http://schemas.microsoft.com/office/drawing/2014/main" xmlns=""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a16="http://schemas.microsoft.com/office/drawing/2014/main" xmlns="" val="3731983518"/>
                  </a:ext>
                </a:extLst>
              </a:tr>
            </a:tbl>
          </a:graphicData>
        </a:graphic>
      </p:graphicFrame>
      <p:sp>
        <p:nvSpPr>
          <p:cNvPr id="22" name="Cloud 21">
            <a:extLst>
              <a:ext uri="{FF2B5EF4-FFF2-40B4-BE49-F238E27FC236}">
                <a16:creationId xmlns:a16="http://schemas.microsoft.com/office/drawing/2014/main" xmlns=""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10" name="TextBox 9"/>
          <p:cNvSpPr txBox="1"/>
          <p:nvPr/>
        </p:nvSpPr>
        <p:spPr>
          <a:xfrm>
            <a:off x="2012211" y="5501529"/>
            <a:ext cx="2024743" cy="646331"/>
          </a:xfrm>
          <a:prstGeom prst="rect">
            <a:avLst/>
          </a:prstGeom>
          <a:noFill/>
        </p:spPr>
        <p:txBody>
          <a:bodyPr wrap="square" rtlCol="0">
            <a:spAutoFit/>
          </a:bodyPr>
          <a:lstStyle/>
          <a:p>
            <a:pPr algn="ctr"/>
            <a:r>
              <a:rPr lang="it-IT" dirty="0" smtClean="0">
                <a:solidFill>
                  <a:srgbClr val="445469"/>
                </a:solidFill>
              </a:rPr>
              <a:t>1 </a:t>
            </a:r>
            <a:r>
              <a:rPr lang="it-IT" dirty="0" err="1" smtClean="0">
                <a:solidFill>
                  <a:srgbClr val="445469"/>
                </a:solidFill>
              </a:rPr>
              <a:t>Rows</a:t>
            </a:r>
            <a:r>
              <a:rPr lang="it-IT" dirty="0" smtClean="0">
                <a:solidFill>
                  <a:srgbClr val="445469"/>
                </a:solidFill>
              </a:rPr>
              <a:t> for </a:t>
            </a:r>
            <a:r>
              <a:rPr lang="it-IT" dirty="0" err="1" smtClean="0">
                <a:solidFill>
                  <a:srgbClr val="445469"/>
                </a:solidFill>
              </a:rPr>
              <a:t>each</a:t>
            </a:r>
            <a:r>
              <a:rPr lang="it-IT" dirty="0" smtClean="0">
                <a:solidFill>
                  <a:srgbClr val="445469"/>
                </a:solidFill>
              </a:rPr>
              <a:t> User</a:t>
            </a:r>
            <a:endParaRPr lang="en-US" dirty="0">
              <a:solidFill>
                <a:srgbClr val="445469"/>
              </a:solidFill>
            </a:endParaRPr>
          </a:p>
        </p:txBody>
      </p:sp>
      <p:sp>
        <p:nvSpPr>
          <p:cNvPr id="11" name="TextBox 10"/>
          <p:cNvSpPr txBox="1"/>
          <p:nvPr/>
        </p:nvSpPr>
        <p:spPr>
          <a:xfrm>
            <a:off x="7783204" y="5501682"/>
            <a:ext cx="2024743" cy="646331"/>
          </a:xfrm>
          <a:prstGeom prst="rect">
            <a:avLst/>
          </a:prstGeom>
          <a:noFill/>
        </p:spPr>
        <p:txBody>
          <a:bodyPr wrap="square" rtlCol="0">
            <a:spAutoFit/>
          </a:bodyPr>
          <a:lstStyle/>
          <a:p>
            <a:pPr algn="ctr"/>
            <a:r>
              <a:rPr lang="it-IT" dirty="0">
                <a:solidFill>
                  <a:srgbClr val="445469"/>
                </a:solidFill>
              </a:rPr>
              <a:t>1 </a:t>
            </a:r>
            <a:r>
              <a:rPr lang="it-IT" dirty="0" err="1">
                <a:solidFill>
                  <a:srgbClr val="445469"/>
                </a:solidFill>
              </a:rPr>
              <a:t>Rows</a:t>
            </a:r>
            <a:r>
              <a:rPr lang="it-IT" dirty="0">
                <a:solidFill>
                  <a:srgbClr val="445469"/>
                </a:solidFill>
              </a:rPr>
              <a:t> for </a:t>
            </a:r>
            <a:r>
              <a:rPr lang="it-IT" dirty="0" err="1">
                <a:solidFill>
                  <a:srgbClr val="445469"/>
                </a:solidFill>
              </a:rPr>
              <a:t>each</a:t>
            </a:r>
            <a:r>
              <a:rPr lang="it-IT" dirty="0">
                <a:solidFill>
                  <a:srgbClr val="445469"/>
                </a:solidFill>
              </a:rPr>
              <a:t> </a:t>
            </a:r>
            <a:r>
              <a:rPr lang="it-IT" dirty="0" err="1">
                <a:solidFill>
                  <a:srgbClr val="445469"/>
                </a:solidFill>
              </a:rPr>
              <a:t>couple</a:t>
            </a:r>
            <a:r>
              <a:rPr lang="it-IT" dirty="0">
                <a:solidFill>
                  <a:srgbClr val="445469"/>
                </a:solidFill>
              </a:rPr>
              <a:t> User-Song</a:t>
            </a:r>
            <a:endParaRPr lang="en-US" dirty="0">
              <a:solidFill>
                <a:srgbClr val="445469"/>
              </a:solidFill>
            </a:endParaRPr>
          </a:p>
        </p:txBody>
      </p:sp>
    </p:spTree>
    <p:extLst>
      <p:ext uri="{BB962C8B-B14F-4D97-AF65-F5344CB8AC3E}">
        <p14:creationId xmlns:p14="http://schemas.microsoft.com/office/powerpoint/2010/main" val="2355724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1B65CFD-81EB-47E6-979A-73A5214BA009}"/>
              </a:ext>
            </a:extLst>
          </p:cNvPr>
          <p:cNvSpPr>
            <a:spLocks noGrp="1"/>
          </p:cNvSpPr>
          <p:nvPr>
            <p:ph type="body" sz="quarter" idx="11"/>
          </p:nvPr>
        </p:nvSpPr>
        <p:spPr/>
        <p:txBody>
          <a:bodyPr>
            <a:normAutofit/>
          </a:bodyPr>
          <a:lstStyle/>
          <a:p>
            <a:pPr marL="0" indent="0">
              <a:buNone/>
            </a:pPr>
            <a:r>
              <a:rPr lang="en-US" i="0" dirty="0"/>
              <a:t>The 23 Classical Patterns by Type</a:t>
            </a:r>
          </a:p>
        </p:txBody>
      </p:sp>
      <p:sp>
        <p:nvSpPr>
          <p:cNvPr id="5" name="Rectangle 4">
            <a:extLst>
              <a:ext uri="{FF2B5EF4-FFF2-40B4-BE49-F238E27FC236}">
                <a16:creationId xmlns:a16="http://schemas.microsoft.com/office/drawing/2014/main" xmlns="" id="{26A8C949-5006-4193-8D7A-1142820BF2C9}"/>
              </a:ext>
            </a:extLst>
          </p:cNvPr>
          <p:cNvSpPr/>
          <p:nvPr/>
        </p:nvSpPr>
        <p:spPr>
          <a:xfrm>
            <a:off x="270436" y="1553884"/>
            <a:ext cx="3685988" cy="4984375"/>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b="1" dirty="0" err="1">
                <a:solidFill>
                  <a:srgbClr val="E96B56"/>
                </a:solidFill>
              </a:rPr>
              <a:t>Creational</a:t>
            </a:r>
            <a:endParaRPr lang="it-IT" sz="2800" b="1" dirty="0">
              <a:solidFill>
                <a:srgbClr val="E96B56"/>
              </a:solidFill>
            </a:endParaRPr>
          </a:p>
          <a:p>
            <a:r>
              <a:rPr lang="en-US" sz="2000" i="1" dirty="0">
                <a:solidFill>
                  <a:srgbClr val="E96B56"/>
                </a:solidFill>
              </a:rPr>
              <a:t>Creating an object rather than instantiate it directly</a:t>
            </a:r>
            <a:endParaRPr lang="en-US" sz="2800" i="1" dirty="0">
              <a:solidFill>
                <a:srgbClr val="E96B56"/>
              </a:solidFill>
            </a:endParaRPr>
          </a:p>
        </p:txBody>
      </p:sp>
      <p:sp>
        <p:nvSpPr>
          <p:cNvPr id="8" name="Rectangle 7">
            <a:extLst>
              <a:ext uri="{FF2B5EF4-FFF2-40B4-BE49-F238E27FC236}">
                <a16:creationId xmlns:a16="http://schemas.microsoft.com/office/drawing/2014/main" xmlns="" id="{4E214CFA-3C16-460B-8273-E308429737DD}"/>
              </a:ext>
            </a:extLst>
          </p:cNvPr>
          <p:cNvSpPr/>
          <p:nvPr/>
        </p:nvSpPr>
        <p:spPr>
          <a:xfrm>
            <a:off x="270436" y="2745950"/>
            <a:ext cx="3685988" cy="3293209"/>
          </a:xfrm>
          <a:prstGeom prst="rect">
            <a:avLst/>
          </a:prstGeom>
        </p:spPr>
        <p:txBody>
          <a:bodyPr wrap="square">
            <a:spAutoFit/>
          </a:bodyPr>
          <a:lstStyle/>
          <a:p>
            <a:pPr marL="285750" indent="-285750">
              <a:buFont typeface="Wingdings" panose="05000000000000000000" pitchFamily="2" charset="2"/>
              <a:buChar char="q"/>
            </a:pPr>
            <a:r>
              <a:rPr lang="en-US" sz="1600" b="1" dirty="0">
                <a:solidFill>
                  <a:srgbClr val="445469"/>
                </a:solidFill>
                <a:latin typeface="Arial" panose="020B0604020202020204" pitchFamily="34" charset="0"/>
              </a:rPr>
              <a:t>Abstract factory </a:t>
            </a:r>
            <a:r>
              <a:rPr lang="en-US" sz="1600" dirty="0">
                <a:solidFill>
                  <a:srgbClr val="445469"/>
                </a:solidFill>
                <a:latin typeface="Arial" panose="020B0604020202020204" pitchFamily="34" charset="0"/>
              </a:rPr>
              <a:t>groups object factories that have a common theme.</a:t>
            </a:r>
          </a:p>
          <a:p>
            <a:pPr marL="285750" indent="-285750">
              <a:buFont typeface="Wingdings" panose="05000000000000000000" pitchFamily="2" charset="2"/>
              <a:buChar char="q"/>
            </a:pPr>
            <a:r>
              <a:rPr lang="en-US" sz="1600" b="1" dirty="0">
                <a:solidFill>
                  <a:srgbClr val="445469"/>
                </a:solidFill>
                <a:latin typeface="Arial" panose="020B0604020202020204" pitchFamily="34" charset="0"/>
              </a:rPr>
              <a:t>Builder</a:t>
            </a:r>
            <a:r>
              <a:rPr lang="en-US" sz="1600" dirty="0">
                <a:solidFill>
                  <a:srgbClr val="445469"/>
                </a:solidFill>
                <a:latin typeface="Arial" panose="020B0604020202020204" pitchFamily="34" charset="0"/>
              </a:rPr>
              <a:t> constructs complex objects by separating construction and representation.</a:t>
            </a:r>
          </a:p>
          <a:p>
            <a:pPr marL="285750" indent="-285750">
              <a:buFont typeface="Wingdings" panose="05000000000000000000" pitchFamily="2" charset="2"/>
              <a:buChar char="q"/>
            </a:pPr>
            <a:r>
              <a:rPr lang="en-US" sz="1600" b="1" dirty="0">
                <a:solidFill>
                  <a:srgbClr val="445469"/>
                </a:solidFill>
                <a:latin typeface="Arial" panose="020B0604020202020204" pitchFamily="34" charset="0"/>
              </a:rPr>
              <a:t>Factory</a:t>
            </a:r>
            <a:r>
              <a:rPr lang="en-US" sz="1600" dirty="0">
                <a:solidFill>
                  <a:srgbClr val="445469"/>
                </a:solidFill>
                <a:latin typeface="Arial" panose="020B0604020202020204" pitchFamily="34" charset="0"/>
              </a:rPr>
              <a:t> method creates objects without specifying the exact class to create.</a:t>
            </a:r>
          </a:p>
          <a:p>
            <a:pPr marL="285750" indent="-285750">
              <a:buFont typeface="Wingdings" panose="05000000000000000000" pitchFamily="2" charset="2"/>
              <a:buChar char="q"/>
            </a:pPr>
            <a:r>
              <a:rPr lang="en-US" sz="1600" b="1" dirty="0">
                <a:solidFill>
                  <a:srgbClr val="445469"/>
                </a:solidFill>
                <a:latin typeface="Arial" panose="020B0604020202020204" pitchFamily="34" charset="0"/>
              </a:rPr>
              <a:t>Prototype</a:t>
            </a:r>
            <a:r>
              <a:rPr lang="en-US" sz="1600" dirty="0">
                <a:solidFill>
                  <a:srgbClr val="445469"/>
                </a:solidFill>
                <a:latin typeface="Arial" panose="020B0604020202020204" pitchFamily="34" charset="0"/>
              </a:rPr>
              <a:t> creates objects by cloning an existing object.</a:t>
            </a:r>
          </a:p>
          <a:p>
            <a:pPr marL="285750" indent="-285750">
              <a:buFont typeface="Wingdings" panose="05000000000000000000" pitchFamily="2" charset="2"/>
              <a:buChar char="q"/>
            </a:pPr>
            <a:r>
              <a:rPr lang="en-US" sz="1600" b="1" dirty="0">
                <a:solidFill>
                  <a:srgbClr val="445469"/>
                </a:solidFill>
                <a:latin typeface="Arial" panose="020B0604020202020204" pitchFamily="34" charset="0"/>
              </a:rPr>
              <a:t>Singleton</a:t>
            </a:r>
            <a:r>
              <a:rPr lang="en-US" sz="1600" dirty="0">
                <a:solidFill>
                  <a:srgbClr val="445469"/>
                </a:solidFill>
                <a:latin typeface="Arial" panose="020B0604020202020204" pitchFamily="34" charset="0"/>
              </a:rPr>
              <a:t> restricts object creation for a class to only one instance.</a:t>
            </a:r>
            <a:endParaRPr lang="en-US" sz="1600" b="0" i="0" dirty="0">
              <a:solidFill>
                <a:srgbClr val="445469"/>
              </a:solidFill>
              <a:effectLst/>
              <a:latin typeface="Arial" panose="020B0604020202020204" pitchFamily="34" charset="0"/>
            </a:endParaRPr>
          </a:p>
        </p:txBody>
      </p:sp>
      <p:sp>
        <p:nvSpPr>
          <p:cNvPr id="11" name="Rectangle 10">
            <a:extLst>
              <a:ext uri="{FF2B5EF4-FFF2-40B4-BE49-F238E27FC236}">
                <a16:creationId xmlns:a16="http://schemas.microsoft.com/office/drawing/2014/main" xmlns="" id="{D52B72F1-5C9C-4631-83EB-22F9B219FE61}"/>
              </a:ext>
            </a:extLst>
          </p:cNvPr>
          <p:cNvSpPr/>
          <p:nvPr/>
        </p:nvSpPr>
        <p:spPr>
          <a:xfrm>
            <a:off x="4260475" y="1553884"/>
            <a:ext cx="3685988" cy="4984375"/>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b="1" dirty="0" err="1">
                <a:solidFill>
                  <a:srgbClr val="E96B56"/>
                </a:solidFill>
              </a:rPr>
              <a:t>Structural</a:t>
            </a:r>
            <a:endParaRPr lang="it-IT" sz="2800" b="1" dirty="0">
              <a:solidFill>
                <a:srgbClr val="E96B56"/>
              </a:solidFill>
            </a:endParaRPr>
          </a:p>
          <a:p>
            <a:r>
              <a:rPr lang="en-US" sz="2000" i="1" dirty="0">
                <a:solidFill>
                  <a:srgbClr val="E96B56"/>
                </a:solidFill>
              </a:rPr>
              <a:t>Using inheritance to compose new objects</a:t>
            </a:r>
            <a:endParaRPr lang="en-US" sz="2800" i="1" dirty="0">
              <a:solidFill>
                <a:srgbClr val="E96B56"/>
              </a:solidFill>
            </a:endParaRPr>
          </a:p>
        </p:txBody>
      </p:sp>
      <p:sp>
        <p:nvSpPr>
          <p:cNvPr id="12" name="Rectangle 11">
            <a:extLst>
              <a:ext uri="{FF2B5EF4-FFF2-40B4-BE49-F238E27FC236}">
                <a16:creationId xmlns:a16="http://schemas.microsoft.com/office/drawing/2014/main" xmlns="" id="{0FE915BC-F786-42EF-AF29-F082734BAE40}"/>
              </a:ext>
            </a:extLst>
          </p:cNvPr>
          <p:cNvSpPr/>
          <p:nvPr/>
        </p:nvSpPr>
        <p:spPr>
          <a:xfrm>
            <a:off x="4260475" y="2745950"/>
            <a:ext cx="3685988" cy="3600986"/>
          </a:xfrm>
          <a:prstGeom prst="rect">
            <a:avLst/>
          </a:prstGeom>
        </p:spPr>
        <p:txBody>
          <a:bodyPr wrap="square">
            <a:spAutoFit/>
          </a:bodyPr>
          <a:lstStyle/>
          <a:p>
            <a:pPr marL="285750" indent="-285750">
              <a:buFont typeface="Wingdings" panose="05000000000000000000" pitchFamily="2" charset="2"/>
              <a:buChar char="q"/>
            </a:pPr>
            <a:r>
              <a:rPr lang="en-US" sz="1200" b="1" dirty="0">
                <a:solidFill>
                  <a:srgbClr val="445469"/>
                </a:solidFill>
                <a:latin typeface="Arial" panose="020B0604020202020204" pitchFamily="34" charset="0"/>
              </a:rPr>
              <a:t>Adapter </a:t>
            </a:r>
            <a:r>
              <a:rPr lang="en-US" sz="1200" dirty="0">
                <a:solidFill>
                  <a:srgbClr val="445469"/>
                </a:solidFill>
                <a:latin typeface="Arial" panose="020B0604020202020204" pitchFamily="34" charset="0"/>
              </a:rPr>
              <a:t>allows</a:t>
            </a:r>
            <a:r>
              <a:rPr lang="en-US" sz="1200" b="1" dirty="0">
                <a:solidFill>
                  <a:srgbClr val="445469"/>
                </a:solidFill>
                <a:latin typeface="Arial" panose="020B0604020202020204" pitchFamily="34" charset="0"/>
              </a:rPr>
              <a:t> </a:t>
            </a:r>
            <a:r>
              <a:rPr lang="en-US" sz="1200" dirty="0">
                <a:solidFill>
                  <a:srgbClr val="445469"/>
                </a:solidFill>
                <a:latin typeface="Arial" panose="020B0604020202020204" pitchFamily="34" charset="0"/>
              </a:rPr>
              <a:t>classes with incompatible interfaces to work together by wrapping its own interface around that of an already existing class.</a:t>
            </a:r>
          </a:p>
          <a:p>
            <a:pPr marL="285750" indent="-285750">
              <a:buFont typeface="Wingdings" panose="05000000000000000000" pitchFamily="2" charset="2"/>
              <a:buChar char="q"/>
            </a:pPr>
            <a:r>
              <a:rPr lang="en-US" sz="1200" b="1" dirty="0">
                <a:solidFill>
                  <a:srgbClr val="445469"/>
                </a:solidFill>
                <a:latin typeface="Arial" panose="020B0604020202020204" pitchFamily="34" charset="0"/>
              </a:rPr>
              <a:t>Bridge </a:t>
            </a:r>
            <a:r>
              <a:rPr lang="en-US" sz="1200" dirty="0">
                <a:solidFill>
                  <a:srgbClr val="445469"/>
                </a:solidFill>
                <a:latin typeface="Arial" panose="020B0604020202020204" pitchFamily="34" charset="0"/>
              </a:rPr>
              <a:t>decouples an abstraction from its implementation so that the two can vary independently.</a:t>
            </a:r>
          </a:p>
          <a:p>
            <a:pPr marL="285750" indent="-285750">
              <a:buFont typeface="Wingdings" panose="05000000000000000000" pitchFamily="2" charset="2"/>
              <a:buChar char="q"/>
            </a:pPr>
            <a:r>
              <a:rPr lang="en-US" sz="1200" b="1" dirty="0">
                <a:solidFill>
                  <a:srgbClr val="445469"/>
                </a:solidFill>
                <a:latin typeface="Arial" panose="020B0604020202020204" pitchFamily="34" charset="0"/>
              </a:rPr>
              <a:t>Composite</a:t>
            </a:r>
            <a:r>
              <a:rPr lang="en-US" sz="1200" dirty="0">
                <a:solidFill>
                  <a:srgbClr val="445469"/>
                </a:solidFill>
                <a:latin typeface="Arial" panose="020B0604020202020204" pitchFamily="34" charset="0"/>
              </a:rPr>
              <a:t> composes zero-or-more similar objects so that they can be manipulated as one object.</a:t>
            </a:r>
          </a:p>
          <a:p>
            <a:pPr marL="285750" indent="-285750">
              <a:buFont typeface="Wingdings" panose="05000000000000000000" pitchFamily="2" charset="2"/>
              <a:buChar char="q"/>
            </a:pPr>
            <a:r>
              <a:rPr lang="en-US" sz="1200" b="1" dirty="0">
                <a:solidFill>
                  <a:srgbClr val="445469"/>
                </a:solidFill>
                <a:latin typeface="Arial" panose="020B0604020202020204" pitchFamily="34" charset="0"/>
              </a:rPr>
              <a:t>Decorator </a:t>
            </a:r>
            <a:r>
              <a:rPr lang="en-US" sz="1200" dirty="0">
                <a:solidFill>
                  <a:srgbClr val="445469"/>
                </a:solidFill>
                <a:latin typeface="Arial" panose="020B0604020202020204" pitchFamily="34" charset="0"/>
              </a:rPr>
              <a:t>dynamically adds/overrides behavior in an existing method of an object.</a:t>
            </a:r>
          </a:p>
          <a:p>
            <a:pPr marL="285750" indent="-285750">
              <a:buFont typeface="Wingdings" panose="05000000000000000000" pitchFamily="2" charset="2"/>
              <a:buChar char="q"/>
            </a:pPr>
            <a:r>
              <a:rPr lang="en-US" sz="1200" b="1" dirty="0">
                <a:solidFill>
                  <a:srgbClr val="445469"/>
                </a:solidFill>
                <a:latin typeface="Arial" panose="020B0604020202020204" pitchFamily="34" charset="0"/>
              </a:rPr>
              <a:t>Facade </a:t>
            </a:r>
            <a:r>
              <a:rPr lang="en-US" sz="1200" dirty="0">
                <a:solidFill>
                  <a:srgbClr val="445469"/>
                </a:solidFill>
                <a:latin typeface="Arial" panose="020B0604020202020204" pitchFamily="34" charset="0"/>
              </a:rPr>
              <a:t>provides a simplified interface to a large body of code.</a:t>
            </a:r>
          </a:p>
          <a:p>
            <a:pPr marL="285750" indent="-285750">
              <a:buFont typeface="Wingdings" panose="05000000000000000000" pitchFamily="2" charset="2"/>
              <a:buChar char="q"/>
            </a:pPr>
            <a:r>
              <a:rPr lang="en-US" sz="1200" b="1" dirty="0">
                <a:solidFill>
                  <a:srgbClr val="445469"/>
                </a:solidFill>
                <a:latin typeface="Arial" panose="020B0604020202020204" pitchFamily="34" charset="0"/>
              </a:rPr>
              <a:t>Flyweight </a:t>
            </a:r>
            <a:r>
              <a:rPr lang="en-US" sz="1200" dirty="0">
                <a:solidFill>
                  <a:srgbClr val="445469"/>
                </a:solidFill>
                <a:latin typeface="Arial" panose="020B0604020202020204" pitchFamily="34" charset="0"/>
              </a:rPr>
              <a:t>reduces the cost of creating and manipulating a large number of similar objects.</a:t>
            </a:r>
          </a:p>
          <a:p>
            <a:pPr marL="285750" indent="-285750">
              <a:buFont typeface="Wingdings" panose="05000000000000000000" pitchFamily="2" charset="2"/>
              <a:buChar char="q"/>
            </a:pPr>
            <a:r>
              <a:rPr lang="en-US" sz="1200" b="1" dirty="0">
                <a:solidFill>
                  <a:srgbClr val="445469"/>
                </a:solidFill>
                <a:latin typeface="Arial" panose="020B0604020202020204" pitchFamily="34" charset="0"/>
              </a:rPr>
              <a:t>Proxy </a:t>
            </a:r>
            <a:r>
              <a:rPr lang="en-US" sz="1200" dirty="0">
                <a:solidFill>
                  <a:srgbClr val="445469"/>
                </a:solidFill>
                <a:latin typeface="Arial" panose="020B0604020202020204" pitchFamily="34" charset="0"/>
              </a:rPr>
              <a:t>provides a placeholder for another object to control access, reduce cost, and reduce complexity.</a:t>
            </a:r>
            <a:endParaRPr lang="en-US" sz="1200" i="0" dirty="0">
              <a:solidFill>
                <a:srgbClr val="445469"/>
              </a:solidFill>
              <a:effectLst/>
              <a:latin typeface="Arial" panose="020B0604020202020204" pitchFamily="34" charset="0"/>
            </a:endParaRPr>
          </a:p>
        </p:txBody>
      </p:sp>
      <p:sp>
        <p:nvSpPr>
          <p:cNvPr id="14" name="Rectangle 13">
            <a:extLst>
              <a:ext uri="{FF2B5EF4-FFF2-40B4-BE49-F238E27FC236}">
                <a16:creationId xmlns:a16="http://schemas.microsoft.com/office/drawing/2014/main" xmlns="" id="{803B16B8-BD17-4973-96A9-4884512A604B}"/>
              </a:ext>
            </a:extLst>
          </p:cNvPr>
          <p:cNvSpPr/>
          <p:nvPr/>
        </p:nvSpPr>
        <p:spPr>
          <a:xfrm>
            <a:off x="8250514" y="1553884"/>
            <a:ext cx="3685988" cy="4984375"/>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b="1" dirty="0" err="1">
                <a:solidFill>
                  <a:srgbClr val="E96B56"/>
                </a:solidFill>
              </a:rPr>
              <a:t>Behavioral</a:t>
            </a:r>
            <a:endParaRPr lang="it-IT" sz="2800" b="1" dirty="0">
              <a:solidFill>
                <a:srgbClr val="E96B56"/>
              </a:solidFill>
            </a:endParaRPr>
          </a:p>
          <a:p>
            <a:r>
              <a:rPr lang="en-US" sz="2000" i="1" dirty="0">
                <a:solidFill>
                  <a:srgbClr val="E96B56"/>
                </a:solidFill>
              </a:rPr>
              <a:t>Defining how objects can communicate</a:t>
            </a:r>
            <a:endParaRPr lang="en-US" sz="2800" i="1" dirty="0">
              <a:solidFill>
                <a:srgbClr val="E96B56"/>
              </a:solidFill>
            </a:endParaRPr>
          </a:p>
        </p:txBody>
      </p:sp>
      <p:sp>
        <p:nvSpPr>
          <p:cNvPr id="15" name="Rectangle 14">
            <a:extLst>
              <a:ext uri="{FF2B5EF4-FFF2-40B4-BE49-F238E27FC236}">
                <a16:creationId xmlns:a16="http://schemas.microsoft.com/office/drawing/2014/main" xmlns="" id="{C0218535-A241-41A6-ACFD-2ABBC75FCDEA}"/>
              </a:ext>
            </a:extLst>
          </p:cNvPr>
          <p:cNvSpPr/>
          <p:nvPr/>
        </p:nvSpPr>
        <p:spPr>
          <a:xfrm>
            <a:off x="8250514" y="2745950"/>
            <a:ext cx="3685988" cy="3631763"/>
          </a:xfrm>
          <a:prstGeom prst="rect">
            <a:avLst/>
          </a:prstGeom>
        </p:spPr>
        <p:txBody>
          <a:bodyPr wrap="square">
            <a:spAutoFit/>
          </a:bodyPr>
          <a:lstStyle/>
          <a:p>
            <a:pPr marL="285750" indent="-285750">
              <a:buFont typeface="Wingdings" panose="05000000000000000000" pitchFamily="2" charset="2"/>
              <a:buChar char="q"/>
            </a:pPr>
            <a:r>
              <a:rPr lang="en-US" sz="1000" b="1" dirty="0">
                <a:solidFill>
                  <a:srgbClr val="445469"/>
                </a:solidFill>
                <a:latin typeface="Arial" panose="020B0604020202020204" pitchFamily="34" charset="0"/>
              </a:rPr>
              <a:t>Chain of responsibility </a:t>
            </a:r>
            <a:r>
              <a:rPr lang="en-US" sz="1000" dirty="0">
                <a:solidFill>
                  <a:srgbClr val="445469"/>
                </a:solidFill>
                <a:latin typeface="Arial" panose="020B0604020202020204" pitchFamily="34" charset="0"/>
              </a:rPr>
              <a:t>delegates commands to a chain of processing objects.</a:t>
            </a:r>
          </a:p>
          <a:p>
            <a:pPr marL="285750" indent="-285750">
              <a:buFont typeface="Wingdings" panose="05000000000000000000" pitchFamily="2" charset="2"/>
              <a:buChar char="q"/>
            </a:pPr>
            <a:r>
              <a:rPr lang="en-US" sz="1000" b="1" dirty="0">
                <a:solidFill>
                  <a:srgbClr val="445469"/>
                </a:solidFill>
                <a:latin typeface="Arial" panose="020B0604020202020204" pitchFamily="34" charset="0"/>
              </a:rPr>
              <a:t>Command </a:t>
            </a:r>
            <a:r>
              <a:rPr lang="en-US" sz="1000" dirty="0">
                <a:solidFill>
                  <a:srgbClr val="445469"/>
                </a:solidFill>
                <a:latin typeface="Arial" panose="020B0604020202020204" pitchFamily="34" charset="0"/>
              </a:rPr>
              <a:t>creates objects which encapsulate actions and parameters.</a:t>
            </a:r>
          </a:p>
          <a:p>
            <a:pPr marL="285750" indent="-285750">
              <a:buFont typeface="Wingdings" panose="05000000000000000000" pitchFamily="2" charset="2"/>
              <a:buChar char="q"/>
            </a:pPr>
            <a:r>
              <a:rPr lang="en-US" sz="1000" b="1" dirty="0">
                <a:solidFill>
                  <a:srgbClr val="445469"/>
                </a:solidFill>
                <a:latin typeface="Arial" panose="020B0604020202020204" pitchFamily="34" charset="0"/>
              </a:rPr>
              <a:t>Interpreter </a:t>
            </a:r>
            <a:r>
              <a:rPr lang="en-US" sz="1000" dirty="0">
                <a:solidFill>
                  <a:srgbClr val="445469"/>
                </a:solidFill>
                <a:latin typeface="Arial" panose="020B0604020202020204" pitchFamily="34" charset="0"/>
              </a:rPr>
              <a:t>implements a specialized language.</a:t>
            </a:r>
          </a:p>
          <a:p>
            <a:pPr marL="285750" indent="-285750">
              <a:buFont typeface="Wingdings" panose="05000000000000000000" pitchFamily="2" charset="2"/>
              <a:buChar char="q"/>
            </a:pPr>
            <a:r>
              <a:rPr lang="en-US" sz="1000" b="1" dirty="0">
                <a:solidFill>
                  <a:srgbClr val="445469"/>
                </a:solidFill>
                <a:latin typeface="Arial" panose="020B0604020202020204" pitchFamily="34" charset="0"/>
              </a:rPr>
              <a:t>Iterator </a:t>
            </a:r>
            <a:r>
              <a:rPr lang="en-US" sz="1000" dirty="0">
                <a:solidFill>
                  <a:srgbClr val="445469"/>
                </a:solidFill>
                <a:latin typeface="Arial" panose="020B0604020202020204" pitchFamily="34" charset="0"/>
              </a:rPr>
              <a:t>accesses the elements of an object sequentially without exposing its underlying representation.</a:t>
            </a:r>
          </a:p>
          <a:p>
            <a:pPr marL="285750" indent="-285750">
              <a:buFont typeface="Wingdings" panose="05000000000000000000" pitchFamily="2" charset="2"/>
              <a:buChar char="q"/>
            </a:pPr>
            <a:r>
              <a:rPr lang="en-US" sz="1000" b="1" dirty="0">
                <a:solidFill>
                  <a:srgbClr val="445469"/>
                </a:solidFill>
                <a:latin typeface="Arial" panose="020B0604020202020204" pitchFamily="34" charset="0"/>
              </a:rPr>
              <a:t>Mediator </a:t>
            </a:r>
            <a:r>
              <a:rPr lang="en-US" sz="1000" dirty="0">
                <a:solidFill>
                  <a:srgbClr val="445469"/>
                </a:solidFill>
                <a:latin typeface="Arial" panose="020B0604020202020204" pitchFamily="34" charset="0"/>
              </a:rPr>
              <a:t>allows loose coupling between classes by being the only class that has detailed knowledge of their methods.</a:t>
            </a:r>
          </a:p>
          <a:p>
            <a:pPr marL="285750" indent="-285750">
              <a:buFont typeface="Wingdings" panose="05000000000000000000" pitchFamily="2" charset="2"/>
              <a:buChar char="q"/>
            </a:pPr>
            <a:r>
              <a:rPr lang="en-US" sz="1000" b="1" dirty="0">
                <a:solidFill>
                  <a:srgbClr val="445469"/>
                </a:solidFill>
                <a:latin typeface="Arial" panose="020B0604020202020204" pitchFamily="34" charset="0"/>
              </a:rPr>
              <a:t>Memento </a:t>
            </a:r>
            <a:r>
              <a:rPr lang="en-US" sz="1000" dirty="0">
                <a:solidFill>
                  <a:srgbClr val="445469"/>
                </a:solidFill>
                <a:latin typeface="Arial" panose="020B0604020202020204" pitchFamily="34" charset="0"/>
              </a:rPr>
              <a:t>provides the ability to restore an object to its previous state (undo).</a:t>
            </a:r>
          </a:p>
          <a:p>
            <a:pPr marL="285750" indent="-285750">
              <a:buFont typeface="Wingdings" panose="05000000000000000000" pitchFamily="2" charset="2"/>
              <a:buChar char="q"/>
            </a:pPr>
            <a:r>
              <a:rPr lang="en-US" sz="1000" b="1" dirty="0">
                <a:solidFill>
                  <a:srgbClr val="445469"/>
                </a:solidFill>
                <a:latin typeface="Arial" panose="020B0604020202020204" pitchFamily="34" charset="0"/>
              </a:rPr>
              <a:t>Observer </a:t>
            </a:r>
            <a:r>
              <a:rPr lang="en-US" sz="1000" dirty="0">
                <a:solidFill>
                  <a:srgbClr val="445469"/>
                </a:solidFill>
                <a:latin typeface="Arial" panose="020B0604020202020204" pitchFamily="34" charset="0"/>
              </a:rPr>
              <a:t>is a publish/subscribe pattern which allows a number of observer objects to see an event.</a:t>
            </a:r>
          </a:p>
          <a:p>
            <a:pPr marL="285750" indent="-285750">
              <a:buFont typeface="Wingdings" panose="05000000000000000000" pitchFamily="2" charset="2"/>
              <a:buChar char="q"/>
            </a:pPr>
            <a:r>
              <a:rPr lang="en-US" sz="1000" b="1" dirty="0">
                <a:solidFill>
                  <a:srgbClr val="445469"/>
                </a:solidFill>
                <a:latin typeface="Arial" panose="020B0604020202020204" pitchFamily="34" charset="0"/>
              </a:rPr>
              <a:t>State </a:t>
            </a:r>
            <a:r>
              <a:rPr lang="en-US" sz="1000" dirty="0">
                <a:solidFill>
                  <a:srgbClr val="445469"/>
                </a:solidFill>
                <a:latin typeface="Arial" panose="020B0604020202020204" pitchFamily="34" charset="0"/>
              </a:rPr>
              <a:t>allows an object to alter its behavior when its internal state changes.</a:t>
            </a:r>
          </a:p>
          <a:p>
            <a:pPr marL="285750" indent="-285750">
              <a:buFont typeface="Wingdings" panose="05000000000000000000" pitchFamily="2" charset="2"/>
              <a:buChar char="q"/>
            </a:pPr>
            <a:r>
              <a:rPr lang="en-US" sz="1000" b="1" dirty="0">
                <a:solidFill>
                  <a:srgbClr val="445469"/>
                </a:solidFill>
                <a:latin typeface="Arial" panose="020B0604020202020204" pitchFamily="34" charset="0"/>
              </a:rPr>
              <a:t>Strategy </a:t>
            </a:r>
            <a:r>
              <a:rPr lang="en-US" sz="1000" dirty="0">
                <a:solidFill>
                  <a:srgbClr val="445469"/>
                </a:solidFill>
                <a:latin typeface="Arial" panose="020B0604020202020204" pitchFamily="34" charset="0"/>
              </a:rPr>
              <a:t>allows one of a family of algorithms to be selected on-the-fly at runtime.</a:t>
            </a:r>
          </a:p>
          <a:p>
            <a:pPr marL="285750" indent="-285750">
              <a:buFont typeface="Wingdings" panose="05000000000000000000" pitchFamily="2" charset="2"/>
              <a:buChar char="q"/>
            </a:pPr>
            <a:r>
              <a:rPr lang="en-US" sz="1000" b="1" dirty="0">
                <a:solidFill>
                  <a:srgbClr val="445469"/>
                </a:solidFill>
                <a:latin typeface="Arial" panose="020B0604020202020204" pitchFamily="34" charset="0"/>
              </a:rPr>
              <a:t>Template </a:t>
            </a:r>
            <a:r>
              <a:rPr lang="en-US" sz="1000" dirty="0">
                <a:solidFill>
                  <a:srgbClr val="445469"/>
                </a:solidFill>
                <a:latin typeface="Arial" panose="020B0604020202020204" pitchFamily="34" charset="0"/>
              </a:rPr>
              <a:t>method defines the skeleton of an algorithm as an abstract class, allowing its subclasses to provide concrete behavior.</a:t>
            </a:r>
          </a:p>
          <a:p>
            <a:pPr marL="285750" indent="-285750">
              <a:buFont typeface="Wingdings" panose="05000000000000000000" pitchFamily="2" charset="2"/>
              <a:buChar char="q"/>
            </a:pPr>
            <a:r>
              <a:rPr lang="en-US" sz="1000" b="1" dirty="0">
                <a:solidFill>
                  <a:srgbClr val="445469"/>
                </a:solidFill>
                <a:latin typeface="Arial" panose="020B0604020202020204" pitchFamily="34" charset="0"/>
              </a:rPr>
              <a:t>Visitor </a:t>
            </a:r>
            <a:r>
              <a:rPr lang="en-US" sz="1000" dirty="0">
                <a:solidFill>
                  <a:srgbClr val="445469"/>
                </a:solidFill>
                <a:latin typeface="Arial" panose="020B0604020202020204" pitchFamily="34" charset="0"/>
              </a:rPr>
              <a:t>separates an algorithm from an object structure by moving the hierarchy of methods into one object.</a:t>
            </a:r>
            <a:endParaRPr lang="en-US" sz="1000" i="0" dirty="0">
              <a:solidFill>
                <a:srgbClr val="445469"/>
              </a:solidFill>
              <a:effectLst/>
              <a:latin typeface="Arial" panose="020B0604020202020204" pitchFamily="34" charset="0"/>
            </a:endParaRPr>
          </a:p>
        </p:txBody>
      </p:sp>
    </p:spTree>
    <p:extLst>
      <p:ext uri="{BB962C8B-B14F-4D97-AF65-F5344CB8AC3E}">
        <p14:creationId xmlns:p14="http://schemas.microsoft.com/office/powerpoint/2010/main" val="12449626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3600" b="1" dirty="0" smtClean="0"/>
              <a:t>So </a:t>
            </a:r>
            <a:r>
              <a:rPr lang="en-US" sz="3600" b="1" dirty="0"/>
              <a:t>Far So </a:t>
            </a:r>
            <a:r>
              <a:rPr lang="en-US" sz="3600" b="1" dirty="0" smtClean="0"/>
              <a:t>Good?</a:t>
            </a:r>
          </a:p>
          <a:p>
            <a:r>
              <a:rPr lang="en-US" sz="3600" b="1" dirty="0" smtClean="0"/>
              <a:t>Machine Learning Scalable Applications part – 1 </a:t>
            </a:r>
            <a:endParaRPr lang="it-IT" sz="3600" b="1" dirty="0" smtClean="0"/>
          </a:p>
          <a:p>
            <a:pPr marL="514350" indent="-514350" algn="l">
              <a:buFont typeface="+mj-lt"/>
              <a:buAutoNum type="arabicPeriod"/>
            </a:pPr>
            <a:r>
              <a:rPr lang="it-IT" dirty="0" smtClean="0"/>
              <a:t>The </a:t>
            </a:r>
            <a:r>
              <a:rPr lang="it-IT" dirty="0" err="1" smtClean="0"/>
              <a:t>traditional</a:t>
            </a:r>
            <a:r>
              <a:rPr lang="it-IT" dirty="0" smtClean="0"/>
              <a:t> ETL </a:t>
            </a:r>
            <a:r>
              <a:rPr lang="it-IT" dirty="0" err="1" smtClean="0"/>
              <a:t>becomes</a:t>
            </a:r>
            <a:r>
              <a:rPr lang="it-IT" dirty="0" smtClean="0"/>
              <a:t> </a:t>
            </a:r>
            <a:r>
              <a:rPr lang="it-IT" b="1" dirty="0" smtClean="0">
                <a:solidFill>
                  <a:srgbClr val="E96B56"/>
                </a:solidFill>
              </a:rPr>
              <a:t>ET-TL</a:t>
            </a:r>
          </a:p>
          <a:p>
            <a:pPr marL="514350" indent="-514350" algn="l">
              <a:buFont typeface="+mj-lt"/>
              <a:buAutoNum type="arabicPeriod"/>
            </a:pPr>
            <a:r>
              <a:rPr lang="it-IT" dirty="0" smtClean="0"/>
              <a:t>To </a:t>
            </a:r>
            <a:r>
              <a:rPr lang="it-IT" dirty="0" err="1" smtClean="0"/>
              <a:t>move</a:t>
            </a:r>
            <a:r>
              <a:rPr lang="it-IT" dirty="0" smtClean="0"/>
              <a:t> data from </a:t>
            </a:r>
            <a:r>
              <a:rPr lang="it-IT" dirty="0" err="1" smtClean="0"/>
              <a:t>sources</a:t>
            </a:r>
            <a:r>
              <a:rPr lang="it-IT" dirty="0" smtClean="0"/>
              <a:t> to a common </a:t>
            </a:r>
            <a:r>
              <a:rPr lang="it-IT" dirty="0" err="1" smtClean="0"/>
              <a:t>place</a:t>
            </a:r>
            <a:r>
              <a:rPr lang="it-IT" dirty="0" smtClean="0"/>
              <a:t> – ET – the </a:t>
            </a:r>
            <a:r>
              <a:rPr lang="it-IT" b="1" dirty="0" smtClean="0">
                <a:solidFill>
                  <a:srgbClr val="E96B56"/>
                </a:solidFill>
              </a:rPr>
              <a:t>data </a:t>
            </a:r>
            <a:r>
              <a:rPr lang="it-IT" b="1" dirty="0" err="1" smtClean="0">
                <a:solidFill>
                  <a:srgbClr val="E96B56"/>
                </a:solidFill>
              </a:rPr>
              <a:t>hammer</a:t>
            </a:r>
            <a:r>
              <a:rPr lang="it-IT" b="1" dirty="0" smtClean="0">
                <a:solidFill>
                  <a:srgbClr val="E96B56"/>
                </a:solidFill>
              </a:rPr>
              <a:t> </a:t>
            </a:r>
            <a:r>
              <a:rPr lang="it-IT" sz="2400" dirty="0">
                <a:cs typeface="+mn-cs"/>
              </a:rPr>
              <a:t>pattern</a:t>
            </a:r>
            <a:r>
              <a:rPr lang="it-IT" b="1" dirty="0" smtClean="0">
                <a:solidFill>
                  <a:srgbClr val="E96B56"/>
                </a:solidFill>
              </a:rPr>
              <a:t> </a:t>
            </a:r>
            <a:r>
              <a:rPr lang="it-IT" dirty="0" err="1" smtClean="0"/>
              <a:t>could</a:t>
            </a:r>
            <a:r>
              <a:rPr lang="it-IT" dirty="0" smtClean="0"/>
              <a:t> be </a:t>
            </a:r>
            <a:r>
              <a:rPr lang="it-IT" dirty="0" err="1" smtClean="0"/>
              <a:t>used</a:t>
            </a:r>
            <a:endParaRPr lang="it-IT" dirty="0" smtClean="0"/>
          </a:p>
          <a:p>
            <a:pPr marL="514350" indent="-514350" algn="l">
              <a:buFont typeface="+mj-lt"/>
              <a:buAutoNum type="arabicPeriod"/>
            </a:pPr>
            <a:r>
              <a:rPr lang="it-IT" dirty="0" err="1" smtClean="0"/>
              <a:t>This</a:t>
            </a:r>
            <a:r>
              <a:rPr lang="it-IT" dirty="0" smtClean="0"/>
              <a:t> common </a:t>
            </a:r>
            <a:r>
              <a:rPr lang="it-IT" dirty="0" err="1" smtClean="0"/>
              <a:t>place</a:t>
            </a:r>
            <a:r>
              <a:rPr lang="it-IT" dirty="0" smtClean="0"/>
              <a:t> </a:t>
            </a:r>
            <a:r>
              <a:rPr lang="it-IT" dirty="0" err="1" smtClean="0"/>
              <a:t>is</a:t>
            </a:r>
            <a:r>
              <a:rPr lang="it-IT" dirty="0" smtClean="0"/>
              <a:t> the </a:t>
            </a:r>
            <a:r>
              <a:rPr lang="it-IT" b="1" dirty="0" smtClean="0">
                <a:solidFill>
                  <a:srgbClr val="E96B56"/>
                </a:solidFill>
              </a:rPr>
              <a:t>Data Lake</a:t>
            </a:r>
          </a:p>
          <a:p>
            <a:pPr marL="1200150" lvl="1" indent="-514350">
              <a:buFont typeface="+mj-lt"/>
              <a:buAutoNum type="arabicPeriod"/>
            </a:pPr>
            <a:r>
              <a:rPr lang="it-IT" dirty="0" err="1" smtClean="0">
                <a:solidFill>
                  <a:schemeClr val="bg1"/>
                </a:solidFill>
              </a:rPr>
              <a:t>When</a:t>
            </a:r>
            <a:r>
              <a:rPr lang="it-IT" dirty="0" smtClean="0">
                <a:solidFill>
                  <a:schemeClr val="bg1"/>
                </a:solidFill>
              </a:rPr>
              <a:t> I deal with </a:t>
            </a:r>
            <a:r>
              <a:rPr lang="it-IT" dirty="0" err="1" smtClean="0">
                <a:solidFill>
                  <a:schemeClr val="bg1"/>
                </a:solidFill>
              </a:rPr>
              <a:t>very</a:t>
            </a:r>
            <a:r>
              <a:rPr lang="it-IT" dirty="0" smtClean="0">
                <a:solidFill>
                  <a:schemeClr val="bg1"/>
                </a:solidFill>
              </a:rPr>
              <a:t> time </a:t>
            </a:r>
            <a:r>
              <a:rPr lang="it-IT" dirty="0" err="1" smtClean="0">
                <a:solidFill>
                  <a:schemeClr val="bg1"/>
                </a:solidFill>
              </a:rPr>
              <a:t>consuming</a:t>
            </a:r>
            <a:r>
              <a:rPr lang="it-IT" dirty="0" smtClean="0">
                <a:solidFill>
                  <a:schemeClr val="bg1"/>
                </a:solidFill>
              </a:rPr>
              <a:t> </a:t>
            </a:r>
            <a:r>
              <a:rPr lang="it-IT" dirty="0" err="1" smtClean="0">
                <a:solidFill>
                  <a:schemeClr val="bg1"/>
                </a:solidFill>
              </a:rPr>
              <a:t>transportation</a:t>
            </a:r>
            <a:r>
              <a:rPr lang="it-IT" dirty="0" smtClean="0">
                <a:solidFill>
                  <a:schemeClr val="bg1"/>
                </a:solidFill>
              </a:rPr>
              <a:t> time, I </a:t>
            </a:r>
            <a:r>
              <a:rPr lang="it-IT" dirty="0" err="1" smtClean="0">
                <a:solidFill>
                  <a:schemeClr val="bg1"/>
                </a:solidFill>
              </a:rPr>
              <a:t>should</a:t>
            </a:r>
            <a:r>
              <a:rPr lang="it-IT" dirty="0" smtClean="0">
                <a:solidFill>
                  <a:schemeClr val="bg1"/>
                </a:solidFill>
              </a:rPr>
              <a:t> </a:t>
            </a:r>
            <a:r>
              <a:rPr lang="it-IT" dirty="0" err="1" smtClean="0">
                <a:solidFill>
                  <a:schemeClr val="bg1"/>
                </a:solidFill>
              </a:rPr>
              <a:t>ensure</a:t>
            </a:r>
            <a:r>
              <a:rPr lang="it-IT" dirty="0" smtClean="0">
                <a:solidFill>
                  <a:schemeClr val="bg1"/>
                </a:solidFill>
              </a:rPr>
              <a:t> </a:t>
            </a:r>
            <a:r>
              <a:rPr lang="it-IT" dirty="0" err="1" smtClean="0">
                <a:solidFill>
                  <a:schemeClr val="bg1"/>
                </a:solidFill>
              </a:rPr>
              <a:t>consistency</a:t>
            </a:r>
            <a:r>
              <a:rPr lang="it-IT" dirty="0" smtClean="0">
                <a:solidFill>
                  <a:schemeClr val="bg1"/>
                </a:solidFill>
              </a:rPr>
              <a:t> </a:t>
            </a:r>
            <a:r>
              <a:rPr lang="it-IT" dirty="0" err="1" smtClean="0">
                <a:solidFill>
                  <a:schemeClr val="bg1"/>
                </a:solidFill>
              </a:rPr>
              <a:t>using</a:t>
            </a:r>
            <a:r>
              <a:rPr lang="it-IT" dirty="0" smtClean="0">
                <a:solidFill>
                  <a:schemeClr val="bg1"/>
                </a:solidFill>
              </a:rPr>
              <a:t> the </a:t>
            </a:r>
            <a:r>
              <a:rPr lang="it-IT" b="1" dirty="0" err="1" smtClean="0">
                <a:solidFill>
                  <a:srgbClr val="E96B56"/>
                </a:solidFill>
              </a:rPr>
              <a:t>Move</a:t>
            </a:r>
            <a:r>
              <a:rPr lang="it-IT" b="1" dirty="0" smtClean="0">
                <a:solidFill>
                  <a:srgbClr val="E96B56"/>
                </a:solidFill>
              </a:rPr>
              <a:t> and </a:t>
            </a:r>
            <a:r>
              <a:rPr lang="it-IT" b="1" dirty="0" err="1" smtClean="0">
                <a:solidFill>
                  <a:srgbClr val="E96B56"/>
                </a:solidFill>
              </a:rPr>
              <a:t>Rename</a:t>
            </a:r>
            <a:r>
              <a:rPr lang="it-IT" b="1" dirty="0" smtClean="0">
                <a:solidFill>
                  <a:srgbClr val="E96B56"/>
                </a:solidFill>
              </a:rPr>
              <a:t> </a:t>
            </a:r>
            <a:r>
              <a:rPr lang="it-IT" dirty="0" smtClean="0">
                <a:solidFill>
                  <a:schemeClr val="bg1"/>
                </a:solidFill>
              </a:rPr>
              <a:t>pattern</a:t>
            </a:r>
          </a:p>
          <a:p>
            <a:pPr marL="1200150" lvl="1" indent="-514350">
              <a:buFont typeface="+mj-lt"/>
              <a:buAutoNum type="arabicPeriod"/>
            </a:pPr>
            <a:r>
              <a:rPr lang="it-IT" dirty="0" smtClean="0">
                <a:solidFill>
                  <a:schemeClr val="bg1"/>
                </a:solidFill>
              </a:rPr>
              <a:t>To </a:t>
            </a:r>
            <a:r>
              <a:rPr lang="it-IT" dirty="0" err="1" smtClean="0">
                <a:solidFill>
                  <a:schemeClr val="bg1"/>
                </a:solidFill>
              </a:rPr>
              <a:t>avoid</a:t>
            </a:r>
            <a:r>
              <a:rPr lang="it-IT" dirty="0" smtClean="0">
                <a:solidFill>
                  <a:schemeClr val="bg1"/>
                </a:solidFill>
              </a:rPr>
              <a:t> to stress the </a:t>
            </a:r>
            <a:r>
              <a:rPr lang="it-IT" dirty="0" err="1" smtClean="0">
                <a:solidFill>
                  <a:schemeClr val="bg1"/>
                </a:solidFill>
              </a:rPr>
              <a:t>system</a:t>
            </a:r>
            <a:r>
              <a:rPr lang="it-IT" dirty="0" smtClean="0">
                <a:solidFill>
                  <a:schemeClr val="bg1"/>
                </a:solidFill>
              </a:rPr>
              <a:t>, a </a:t>
            </a:r>
            <a:r>
              <a:rPr lang="it-IT" b="1" dirty="0" err="1" smtClean="0">
                <a:solidFill>
                  <a:srgbClr val="E96B56"/>
                </a:solidFill>
              </a:rPr>
              <a:t>Diff</a:t>
            </a:r>
            <a:r>
              <a:rPr lang="it-IT" b="1" dirty="0" smtClean="0">
                <a:solidFill>
                  <a:srgbClr val="E96B56"/>
                </a:solidFill>
              </a:rPr>
              <a:t> and </a:t>
            </a:r>
            <a:r>
              <a:rPr lang="it-IT" b="1" dirty="0" err="1" smtClean="0">
                <a:solidFill>
                  <a:srgbClr val="E96B56"/>
                </a:solidFill>
              </a:rPr>
              <a:t>Where</a:t>
            </a:r>
            <a:r>
              <a:rPr lang="it-IT" b="1" dirty="0" smtClean="0">
                <a:solidFill>
                  <a:srgbClr val="E96B56"/>
                </a:solidFill>
              </a:rPr>
              <a:t> </a:t>
            </a:r>
            <a:r>
              <a:rPr lang="it-IT" dirty="0">
                <a:solidFill>
                  <a:schemeClr val="bg1"/>
                </a:solidFill>
              </a:rPr>
              <a:t>pattern </a:t>
            </a:r>
            <a:r>
              <a:rPr lang="it-IT" dirty="0" err="1" smtClean="0">
                <a:solidFill>
                  <a:schemeClr val="bg1"/>
                </a:solidFill>
              </a:rPr>
              <a:t>could</a:t>
            </a:r>
            <a:r>
              <a:rPr lang="it-IT" dirty="0" smtClean="0">
                <a:solidFill>
                  <a:schemeClr val="bg1"/>
                </a:solidFill>
              </a:rPr>
              <a:t> be </a:t>
            </a:r>
            <a:r>
              <a:rPr lang="it-IT" dirty="0" err="1" smtClean="0">
                <a:solidFill>
                  <a:schemeClr val="bg1"/>
                </a:solidFill>
              </a:rPr>
              <a:t>used</a:t>
            </a:r>
            <a:r>
              <a:rPr lang="it-IT" dirty="0" smtClean="0">
                <a:solidFill>
                  <a:schemeClr val="bg1"/>
                </a:solidFill>
              </a:rPr>
              <a:t> to </a:t>
            </a:r>
            <a:r>
              <a:rPr lang="it-IT" dirty="0" err="1" smtClean="0">
                <a:solidFill>
                  <a:schemeClr val="bg1"/>
                </a:solidFill>
              </a:rPr>
              <a:t>move</a:t>
            </a:r>
            <a:r>
              <a:rPr lang="it-IT" dirty="0" smtClean="0">
                <a:solidFill>
                  <a:schemeClr val="bg1"/>
                </a:solidFill>
              </a:rPr>
              <a:t> </a:t>
            </a:r>
            <a:r>
              <a:rPr lang="it-IT" dirty="0" err="1" smtClean="0">
                <a:solidFill>
                  <a:schemeClr val="bg1"/>
                </a:solidFill>
              </a:rPr>
              <a:t>only</a:t>
            </a:r>
            <a:r>
              <a:rPr lang="it-IT" dirty="0" smtClean="0">
                <a:solidFill>
                  <a:schemeClr val="bg1"/>
                </a:solidFill>
              </a:rPr>
              <a:t> </a:t>
            </a:r>
            <a:r>
              <a:rPr lang="it-IT" dirty="0" err="1" smtClean="0">
                <a:solidFill>
                  <a:schemeClr val="bg1"/>
                </a:solidFill>
              </a:rPr>
              <a:t>deltas</a:t>
            </a:r>
            <a:endParaRPr lang="it-IT" dirty="0" smtClean="0">
              <a:solidFill>
                <a:schemeClr val="bg1"/>
              </a:solidFill>
            </a:endParaRPr>
          </a:p>
          <a:p>
            <a:pPr marL="514350" indent="-514350" algn="l">
              <a:buFont typeface="+mj-lt"/>
              <a:buAutoNum type="arabicPeriod"/>
            </a:pPr>
            <a:r>
              <a:rPr lang="it-IT" dirty="0" smtClean="0"/>
              <a:t>Once data </a:t>
            </a:r>
            <a:r>
              <a:rPr lang="it-IT" dirty="0" err="1" smtClean="0"/>
              <a:t>is</a:t>
            </a:r>
            <a:r>
              <a:rPr lang="it-IT" dirty="0" smtClean="0"/>
              <a:t> on the Data Lake, I </a:t>
            </a:r>
            <a:r>
              <a:rPr lang="it-IT" dirty="0" err="1" smtClean="0"/>
              <a:t>need</a:t>
            </a:r>
            <a:r>
              <a:rPr lang="it-IT" dirty="0" smtClean="0"/>
              <a:t> to </a:t>
            </a:r>
            <a:r>
              <a:rPr lang="it-IT" b="1" dirty="0" smtClean="0">
                <a:solidFill>
                  <a:srgbClr val="E96B56"/>
                </a:solidFill>
              </a:rPr>
              <a:t>decorate</a:t>
            </a:r>
            <a:r>
              <a:rPr lang="it-IT" dirty="0" smtClean="0">
                <a:solidFill>
                  <a:srgbClr val="E96B56"/>
                </a:solidFill>
              </a:rPr>
              <a:t> </a:t>
            </a:r>
            <a:r>
              <a:rPr lang="it-IT" dirty="0" smtClean="0"/>
              <a:t>data to </a:t>
            </a:r>
            <a:r>
              <a:rPr lang="it-IT" dirty="0" err="1" smtClean="0"/>
              <a:t>extract</a:t>
            </a:r>
            <a:r>
              <a:rPr lang="it-IT" dirty="0" smtClean="0"/>
              <a:t> </a:t>
            </a:r>
            <a:r>
              <a:rPr lang="it-IT" dirty="0" err="1" smtClean="0"/>
              <a:t>features</a:t>
            </a:r>
            <a:endParaRPr lang="it-IT" dirty="0" smtClean="0"/>
          </a:p>
          <a:p>
            <a:pPr marL="514350" indent="-514350" algn="l">
              <a:buFont typeface="+mj-lt"/>
              <a:buAutoNum type="arabicPeriod"/>
            </a:pPr>
            <a:r>
              <a:rPr lang="it-IT" dirty="0" smtClean="0">
                <a:solidFill>
                  <a:schemeClr val="bg1"/>
                </a:solidFill>
              </a:rPr>
              <a:t>To </a:t>
            </a:r>
            <a:r>
              <a:rPr lang="it-IT" dirty="0" err="1" smtClean="0">
                <a:solidFill>
                  <a:schemeClr val="bg1"/>
                </a:solidFill>
              </a:rPr>
              <a:t>distribute</a:t>
            </a:r>
            <a:r>
              <a:rPr lang="it-IT" dirty="0" smtClean="0">
                <a:solidFill>
                  <a:schemeClr val="bg1"/>
                </a:solidFill>
              </a:rPr>
              <a:t> </a:t>
            </a:r>
            <a:r>
              <a:rPr lang="it-IT" dirty="0" err="1" smtClean="0">
                <a:solidFill>
                  <a:schemeClr val="bg1"/>
                </a:solidFill>
              </a:rPr>
              <a:t>decoration</a:t>
            </a:r>
            <a:r>
              <a:rPr lang="it-IT" dirty="0" smtClean="0">
                <a:solidFill>
                  <a:schemeClr val="bg1"/>
                </a:solidFill>
              </a:rPr>
              <a:t> </a:t>
            </a:r>
            <a:r>
              <a:rPr lang="it-IT" dirty="0" err="1" smtClean="0">
                <a:solidFill>
                  <a:schemeClr val="bg1"/>
                </a:solidFill>
              </a:rPr>
              <a:t>operation</a:t>
            </a:r>
            <a:r>
              <a:rPr lang="it-IT" dirty="0" smtClean="0">
                <a:solidFill>
                  <a:schemeClr val="bg1"/>
                </a:solidFill>
              </a:rPr>
              <a:t>, </a:t>
            </a:r>
            <a:r>
              <a:rPr lang="it-IT" b="1" dirty="0" err="1" smtClean="0">
                <a:solidFill>
                  <a:srgbClr val="E96B56"/>
                </a:solidFill>
              </a:rPr>
              <a:t>map</a:t>
            </a:r>
            <a:r>
              <a:rPr lang="it-IT" b="1" dirty="0" smtClean="0">
                <a:solidFill>
                  <a:srgbClr val="E96B56"/>
                </a:solidFill>
              </a:rPr>
              <a:t>-reduce model </a:t>
            </a:r>
            <a:r>
              <a:rPr lang="it-IT" dirty="0" err="1" smtClean="0">
                <a:solidFill>
                  <a:schemeClr val="bg1"/>
                </a:solidFill>
              </a:rPr>
              <a:t>could</a:t>
            </a:r>
            <a:r>
              <a:rPr lang="it-IT" dirty="0" smtClean="0">
                <a:solidFill>
                  <a:schemeClr val="bg1"/>
                </a:solidFill>
              </a:rPr>
              <a:t> be </a:t>
            </a:r>
            <a:r>
              <a:rPr lang="it-IT" dirty="0" err="1" smtClean="0">
                <a:solidFill>
                  <a:schemeClr val="bg1"/>
                </a:solidFill>
              </a:rPr>
              <a:t>used</a:t>
            </a:r>
            <a:endParaRPr lang="it-IT" dirty="0" smtClean="0">
              <a:solidFill>
                <a:schemeClr val="bg1"/>
              </a:solidFill>
            </a:endParaRPr>
          </a:p>
        </p:txBody>
      </p:sp>
    </p:spTree>
    <p:extLst>
      <p:ext uri="{BB962C8B-B14F-4D97-AF65-F5344CB8AC3E}">
        <p14:creationId xmlns:p14="http://schemas.microsoft.com/office/powerpoint/2010/main" val="248907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it-IT" dirty="0" err="1" smtClean="0"/>
              <a:t>Scheduling</a:t>
            </a:r>
            <a:r>
              <a:rPr lang="it-IT" dirty="0" smtClean="0"/>
              <a:t> </a:t>
            </a:r>
            <a:r>
              <a:rPr lang="it-IT" dirty="0" err="1" smtClean="0"/>
              <a:t>Patterns</a:t>
            </a:r>
            <a:r>
              <a:rPr lang="it-IT" dirty="0" smtClean="0"/>
              <a:t> – </a:t>
            </a:r>
            <a:r>
              <a:rPr lang="it-IT" dirty="0" err="1" smtClean="0"/>
              <a:t>Main</a:t>
            </a:r>
            <a:r>
              <a:rPr lang="it-IT" dirty="0" smtClean="0"/>
              <a:t> </a:t>
            </a:r>
            <a:r>
              <a:rPr lang="it-IT" dirty="0" err="1" smtClean="0"/>
              <a:t>concepts</a:t>
            </a:r>
            <a:endParaRPr lang="en-US" dirty="0"/>
          </a:p>
        </p:txBody>
      </p:sp>
      <p:sp>
        <p:nvSpPr>
          <p:cNvPr id="20" name="Flowchart: Magnetic Disk 19">
            <a:extLst>
              <a:ext uri="{FF2B5EF4-FFF2-40B4-BE49-F238E27FC236}">
                <a16:creationId xmlns:a16="http://schemas.microsoft.com/office/drawing/2014/main" xmlns="" id="{A8EEA189-4340-4770-B834-B8A5F6223A36}"/>
              </a:ext>
            </a:extLst>
          </p:cNvPr>
          <p:cNvSpPr/>
          <p:nvPr/>
        </p:nvSpPr>
        <p:spPr>
          <a:xfrm>
            <a:off x="4462497" y="2272170"/>
            <a:ext cx="1571812" cy="108358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Structured</a:t>
            </a:r>
            <a:r>
              <a:rPr lang="it-IT" dirty="0"/>
              <a:t> Data</a:t>
            </a:r>
            <a:endParaRPr lang="en-US" dirty="0"/>
          </a:p>
        </p:txBody>
      </p:sp>
      <p:sp>
        <p:nvSpPr>
          <p:cNvPr id="21" name="Cloud 20">
            <a:extLst>
              <a:ext uri="{FF2B5EF4-FFF2-40B4-BE49-F238E27FC236}">
                <a16:creationId xmlns:a16="http://schemas.microsoft.com/office/drawing/2014/main" xmlns="" id="{53539C3E-BFBB-4351-BD2E-6365B32E3A5E}"/>
              </a:ext>
            </a:extLst>
          </p:cNvPr>
          <p:cNvSpPr/>
          <p:nvPr/>
        </p:nvSpPr>
        <p:spPr>
          <a:xfrm>
            <a:off x="952488" y="2272170"/>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Unstructured</a:t>
            </a:r>
            <a:r>
              <a:rPr lang="it-IT" dirty="0"/>
              <a:t> Data</a:t>
            </a:r>
            <a:endParaRPr lang="en-US" dirty="0"/>
          </a:p>
        </p:txBody>
      </p:sp>
      <p:sp>
        <p:nvSpPr>
          <p:cNvPr id="22" name="Flowchart: Magnetic Disk 21">
            <a:extLst>
              <a:ext uri="{FF2B5EF4-FFF2-40B4-BE49-F238E27FC236}">
                <a16:creationId xmlns:a16="http://schemas.microsoft.com/office/drawing/2014/main" xmlns="" id="{24FC09B1-8725-45C7-9BB1-A82C39C8FFC1}"/>
              </a:ext>
            </a:extLst>
          </p:cNvPr>
          <p:cNvSpPr/>
          <p:nvPr/>
        </p:nvSpPr>
        <p:spPr>
          <a:xfrm>
            <a:off x="7498968" y="2488703"/>
            <a:ext cx="1571812" cy="70126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Model Ready Data</a:t>
            </a:r>
            <a:endParaRPr lang="en-US" sz="1400" dirty="0"/>
          </a:p>
        </p:txBody>
      </p:sp>
      <p:sp>
        <p:nvSpPr>
          <p:cNvPr id="23" name="Rectangle: Rounded Corners 5">
            <a:extLst>
              <a:ext uri="{FF2B5EF4-FFF2-40B4-BE49-F238E27FC236}">
                <a16:creationId xmlns:a16="http://schemas.microsoft.com/office/drawing/2014/main" xmlns="" id="{4226046C-1316-484F-9093-4B0D0A50879F}"/>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Extract</a:t>
            </a:r>
            <a:r>
              <a:rPr lang="it-IT" dirty="0"/>
              <a:t> </a:t>
            </a:r>
            <a:r>
              <a:rPr lang="it-IT" strike="sngStrike" dirty="0" err="1"/>
              <a:t>Transform</a:t>
            </a:r>
            <a:r>
              <a:rPr lang="it-IT" dirty="0"/>
              <a:t> </a:t>
            </a:r>
            <a:r>
              <a:rPr lang="it-IT" dirty="0" err="1"/>
              <a:t>Load</a:t>
            </a:r>
            <a:endParaRPr lang="en-US" dirty="0"/>
          </a:p>
        </p:txBody>
      </p:sp>
      <p:sp>
        <p:nvSpPr>
          <p:cNvPr id="24" name="Flowchart: Manual Operation 23">
            <a:extLst>
              <a:ext uri="{FF2B5EF4-FFF2-40B4-BE49-F238E27FC236}">
                <a16:creationId xmlns:a16="http://schemas.microsoft.com/office/drawing/2014/main" xmlns="" id="{C6F56309-29BA-4BBB-95CC-EE5C3D4DFA91}"/>
              </a:ext>
            </a:extLst>
          </p:cNvPr>
          <p:cNvSpPr/>
          <p:nvPr/>
        </p:nvSpPr>
        <p:spPr>
          <a:xfrm rot="16200000">
            <a:off x="6224845" y="2204832"/>
            <a:ext cx="1083588" cy="1218306"/>
          </a:xfrm>
          <a:prstGeom prst="flowChartManualOperation">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strike="sngStrike" dirty="0" err="1"/>
              <a:t>Extract</a:t>
            </a:r>
            <a:r>
              <a:rPr lang="it-IT" dirty="0"/>
              <a:t> </a:t>
            </a:r>
            <a:r>
              <a:rPr lang="it-IT" dirty="0" err="1"/>
              <a:t>Transform</a:t>
            </a:r>
            <a:r>
              <a:rPr lang="it-IT" dirty="0"/>
              <a:t> </a:t>
            </a:r>
            <a:r>
              <a:rPr lang="it-IT" dirty="0" err="1"/>
              <a:t>Load</a:t>
            </a:r>
            <a:endParaRPr lang="en-US" dirty="0"/>
          </a:p>
        </p:txBody>
      </p:sp>
      <p:sp>
        <p:nvSpPr>
          <p:cNvPr id="27" name="Rectangle: Rounded Corners 17">
            <a:extLst>
              <a:ext uri="{FF2B5EF4-FFF2-40B4-BE49-F238E27FC236}">
                <a16:creationId xmlns:a16="http://schemas.microsoft.com/office/drawing/2014/main" xmlns="" id="{32F77D56-0D26-478A-880D-30B70D0F5E70}"/>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Connect</a:t>
            </a:r>
          </a:p>
          <a:p>
            <a:pPr algn="ctr"/>
            <a:r>
              <a:rPr lang="it-IT" dirty="0"/>
              <a:t>Parse</a:t>
            </a:r>
          </a:p>
          <a:p>
            <a:pPr algn="ctr"/>
            <a:r>
              <a:rPr lang="it-IT" dirty="0" err="1"/>
              <a:t>Serialize</a:t>
            </a:r>
            <a:endParaRPr lang="en-US" dirty="0"/>
          </a:p>
        </p:txBody>
      </p:sp>
      <p:sp>
        <p:nvSpPr>
          <p:cNvPr id="31" name="TextBox 30"/>
          <p:cNvSpPr txBox="1"/>
          <p:nvPr/>
        </p:nvSpPr>
        <p:spPr>
          <a:xfrm>
            <a:off x="838200" y="3627549"/>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a:t>
            </a:r>
            <a:endParaRPr lang="en-US" dirty="0">
              <a:solidFill>
                <a:schemeClr val="bg1"/>
              </a:solidFill>
            </a:endParaRPr>
          </a:p>
        </p:txBody>
      </p:sp>
      <p:sp>
        <p:nvSpPr>
          <p:cNvPr id="35" name="TextBox 34"/>
          <p:cNvSpPr txBox="1"/>
          <p:nvPr/>
        </p:nvSpPr>
        <p:spPr>
          <a:xfrm>
            <a:off x="838200" y="4195430"/>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a:t>
            </a:r>
            <a:r>
              <a:rPr lang="it-IT" dirty="0" err="1" smtClean="0">
                <a:solidFill>
                  <a:schemeClr val="bg1"/>
                </a:solidFill>
              </a:rPr>
              <a:t>Scheduler</a:t>
            </a:r>
            <a:endParaRPr lang="en-US" dirty="0">
              <a:solidFill>
                <a:schemeClr val="bg1"/>
              </a:solidFill>
            </a:endParaRPr>
          </a:p>
        </p:txBody>
      </p:sp>
      <p:sp>
        <p:nvSpPr>
          <p:cNvPr id="37" name="TextBox 36"/>
          <p:cNvSpPr txBox="1"/>
          <p:nvPr/>
        </p:nvSpPr>
        <p:spPr>
          <a:xfrm>
            <a:off x="838200" y="5331192"/>
            <a:ext cx="2743200" cy="369332"/>
          </a:xfrm>
          <a:prstGeom prst="rect">
            <a:avLst/>
          </a:prstGeom>
          <a:solidFill>
            <a:srgbClr val="E96B56"/>
          </a:solidFill>
          <a:ln>
            <a:solidFill>
              <a:srgbClr val="445469"/>
            </a:solidFill>
          </a:ln>
        </p:spPr>
        <p:txBody>
          <a:bodyPr wrap="square" rtlCol="0">
            <a:spAutoFit/>
          </a:bodyPr>
          <a:lstStyle/>
          <a:p>
            <a:pPr algn="ctr"/>
            <a:r>
              <a:rPr lang="it-IT" dirty="0">
                <a:solidFill>
                  <a:schemeClr val="bg1"/>
                </a:solidFill>
              </a:rPr>
              <a:t>Job </a:t>
            </a:r>
            <a:r>
              <a:rPr lang="it-IT" dirty="0" err="1">
                <a:solidFill>
                  <a:schemeClr val="bg1"/>
                </a:solidFill>
              </a:rPr>
              <a:t>Impersonation</a:t>
            </a:r>
            <a:endParaRPr lang="en-US" dirty="0">
              <a:solidFill>
                <a:schemeClr val="bg1"/>
              </a:solidFill>
            </a:endParaRPr>
          </a:p>
        </p:txBody>
      </p:sp>
      <p:sp>
        <p:nvSpPr>
          <p:cNvPr id="26" name="TextBox 25"/>
          <p:cNvSpPr txBox="1"/>
          <p:nvPr/>
        </p:nvSpPr>
        <p:spPr>
          <a:xfrm>
            <a:off x="838200" y="4763311"/>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Queue</a:t>
            </a:r>
            <a:endParaRPr lang="en-US" dirty="0">
              <a:solidFill>
                <a:schemeClr val="bg1"/>
              </a:solidFill>
            </a:endParaRPr>
          </a:p>
        </p:txBody>
      </p:sp>
      <p:sp>
        <p:nvSpPr>
          <p:cNvPr id="33" name="TextBox 32"/>
          <p:cNvSpPr txBox="1"/>
          <p:nvPr/>
        </p:nvSpPr>
        <p:spPr>
          <a:xfrm>
            <a:off x="838200" y="5899074"/>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a:t>
            </a:r>
            <a:r>
              <a:rPr lang="it-IT" dirty="0" err="1" smtClean="0">
                <a:solidFill>
                  <a:schemeClr val="bg1"/>
                </a:solidFill>
              </a:rPr>
              <a:t>Concurrency</a:t>
            </a:r>
            <a:endParaRPr lang="en-US" dirty="0">
              <a:solidFill>
                <a:schemeClr val="bg1"/>
              </a:solidFill>
            </a:endParaRPr>
          </a:p>
        </p:txBody>
      </p:sp>
      <p:sp>
        <p:nvSpPr>
          <p:cNvPr id="39" name="Rectangle 38">
            <a:extLst>
              <a:ext uri="{FF2B5EF4-FFF2-40B4-BE49-F238E27FC236}">
                <a16:creationId xmlns:a16="http://schemas.microsoft.com/office/drawing/2014/main" xmlns="" id="{47AE2493-B841-48B3-8895-B0D21B17B69A}"/>
              </a:ext>
            </a:extLst>
          </p:cNvPr>
          <p:cNvSpPr/>
          <p:nvPr/>
        </p:nvSpPr>
        <p:spPr>
          <a:xfrm>
            <a:off x="838200" y="1553882"/>
            <a:ext cx="8377518" cy="1875118"/>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dirty="0">
                <a:solidFill>
                  <a:schemeClr val="accent2">
                    <a:lumMod val="75000"/>
                  </a:schemeClr>
                </a:solidFill>
              </a:rPr>
              <a:t>EL-TL Pattern</a:t>
            </a:r>
            <a:endParaRPr lang="en-US" sz="2800" dirty="0">
              <a:solidFill>
                <a:schemeClr val="accent2">
                  <a:lumMod val="75000"/>
                </a:schemeClr>
              </a:solidFill>
            </a:endParaRPr>
          </a:p>
        </p:txBody>
      </p:sp>
      <p:sp>
        <p:nvSpPr>
          <p:cNvPr id="25" name="Rectangle 24">
            <a:extLst>
              <a:ext uri="{FF2B5EF4-FFF2-40B4-BE49-F238E27FC236}">
                <a16:creationId xmlns:a16="http://schemas.microsoft.com/office/drawing/2014/main" xmlns="" id="{47AE2493-B841-48B3-8895-B0D21B17B69A}"/>
              </a:ext>
            </a:extLst>
          </p:cNvPr>
          <p:cNvSpPr/>
          <p:nvPr/>
        </p:nvSpPr>
        <p:spPr>
          <a:xfrm>
            <a:off x="838200" y="1553882"/>
            <a:ext cx="8377518" cy="1875118"/>
          </a:xfrm>
          <a:prstGeom prst="rect">
            <a:avLst/>
          </a:prstGeom>
          <a:solidFill>
            <a:srgbClr val="E96B56"/>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solidFill>
                  <a:schemeClr val="bg1"/>
                </a:solidFill>
              </a:rPr>
              <a:t>JOB</a:t>
            </a:r>
            <a:endParaRPr lang="en-US" sz="4000" dirty="0">
              <a:solidFill>
                <a:schemeClr val="bg1"/>
              </a:solidFill>
            </a:endParaRPr>
          </a:p>
        </p:txBody>
      </p:sp>
    </p:spTree>
    <p:extLst>
      <p:ext uri="{BB962C8B-B14F-4D97-AF65-F5344CB8AC3E}">
        <p14:creationId xmlns:p14="http://schemas.microsoft.com/office/powerpoint/2010/main" val="44329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37" grpId="0" animBg="1"/>
      <p:bldP spid="26" grpId="0" animBg="1"/>
      <p:bldP spid="33"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it-IT" dirty="0" err="1" smtClean="0"/>
              <a:t>Scheduling</a:t>
            </a:r>
            <a:r>
              <a:rPr lang="it-IT" dirty="0" smtClean="0"/>
              <a:t> </a:t>
            </a:r>
            <a:r>
              <a:rPr lang="it-IT" dirty="0" err="1" smtClean="0"/>
              <a:t>Patterns</a:t>
            </a:r>
            <a:r>
              <a:rPr lang="it-IT" dirty="0" smtClean="0"/>
              <a:t> – </a:t>
            </a:r>
            <a:r>
              <a:rPr lang="it-IT" dirty="0" err="1" smtClean="0"/>
              <a:t>Main</a:t>
            </a:r>
            <a:r>
              <a:rPr lang="it-IT" dirty="0" smtClean="0"/>
              <a:t> </a:t>
            </a:r>
            <a:r>
              <a:rPr lang="it-IT" dirty="0" err="1" smtClean="0"/>
              <a:t>concepts</a:t>
            </a:r>
            <a:endParaRPr lang="en-US" dirty="0"/>
          </a:p>
        </p:txBody>
      </p:sp>
      <p:sp>
        <p:nvSpPr>
          <p:cNvPr id="20" name="Flowchart: Magnetic Disk 19">
            <a:extLst>
              <a:ext uri="{FF2B5EF4-FFF2-40B4-BE49-F238E27FC236}">
                <a16:creationId xmlns:a16="http://schemas.microsoft.com/office/drawing/2014/main" xmlns="" id="{A8EEA189-4340-4770-B834-B8A5F6223A36}"/>
              </a:ext>
            </a:extLst>
          </p:cNvPr>
          <p:cNvSpPr/>
          <p:nvPr/>
        </p:nvSpPr>
        <p:spPr>
          <a:xfrm>
            <a:off x="4462497" y="2272170"/>
            <a:ext cx="1571812" cy="108358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Structured</a:t>
            </a:r>
            <a:r>
              <a:rPr lang="it-IT" dirty="0"/>
              <a:t> Data</a:t>
            </a:r>
            <a:endParaRPr lang="en-US" dirty="0"/>
          </a:p>
        </p:txBody>
      </p:sp>
      <p:sp>
        <p:nvSpPr>
          <p:cNvPr id="21" name="Cloud 20">
            <a:extLst>
              <a:ext uri="{FF2B5EF4-FFF2-40B4-BE49-F238E27FC236}">
                <a16:creationId xmlns:a16="http://schemas.microsoft.com/office/drawing/2014/main" xmlns="" id="{53539C3E-BFBB-4351-BD2E-6365B32E3A5E}"/>
              </a:ext>
            </a:extLst>
          </p:cNvPr>
          <p:cNvSpPr/>
          <p:nvPr/>
        </p:nvSpPr>
        <p:spPr>
          <a:xfrm>
            <a:off x="952488" y="2272170"/>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Unstructured</a:t>
            </a:r>
            <a:r>
              <a:rPr lang="it-IT" dirty="0"/>
              <a:t> Data</a:t>
            </a:r>
            <a:endParaRPr lang="en-US" dirty="0"/>
          </a:p>
        </p:txBody>
      </p:sp>
      <p:sp>
        <p:nvSpPr>
          <p:cNvPr id="22" name="Flowchart: Magnetic Disk 21">
            <a:extLst>
              <a:ext uri="{FF2B5EF4-FFF2-40B4-BE49-F238E27FC236}">
                <a16:creationId xmlns:a16="http://schemas.microsoft.com/office/drawing/2014/main" xmlns="" id="{24FC09B1-8725-45C7-9BB1-A82C39C8FFC1}"/>
              </a:ext>
            </a:extLst>
          </p:cNvPr>
          <p:cNvSpPr/>
          <p:nvPr/>
        </p:nvSpPr>
        <p:spPr>
          <a:xfrm>
            <a:off x="7498968" y="2488703"/>
            <a:ext cx="1571812" cy="70126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Model Ready Data</a:t>
            </a:r>
            <a:endParaRPr lang="en-US" sz="1400" dirty="0"/>
          </a:p>
        </p:txBody>
      </p:sp>
      <p:sp>
        <p:nvSpPr>
          <p:cNvPr id="23" name="Rectangle: Rounded Corners 5">
            <a:extLst>
              <a:ext uri="{FF2B5EF4-FFF2-40B4-BE49-F238E27FC236}">
                <a16:creationId xmlns:a16="http://schemas.microsoft.com/office/drawing/2014/main" xmlns="" id="{4226046C-1316-484F-9093-4B0D0A50879F}"/>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Extract</a:t>
            </a:r>
            <a:r>
              <a:rPr lang="it-IT" dirty="0"/>
              <a:t> </a:t>
            </a:r>
            <a:r>
              <a:rPr lang="it-IT" strike="sngStrike" dirty="0" err="1"/>
              <a:t>Transform</a:t>
            </a:r>
            <a:r>
              <a:rPr lang="it-IT" dirty="0"/>
              <a:t> </a:t>
            </a:r>
            <a:r>
              <a:rPr lang="it-IT" dirty="0" err="1"/>
              <a:t>Load</a:t>
            </a:r>
            <a:endParaRPr lang="en-US" dirty="0"/>
          </a:p>
        </p:txBody>
      </p:sp>
      <p:sp>
        <p:nvSpPr>
          <p:cNvPr id="24" name="Flowchart: Manual Operation 23">
            <a:extLst>
              <a:ext uri="{FF2B5EF4-FFF2-40B4-BE49-F238E27FC236}">
                <a16:creationId xmlns:a16="http://schemas.microsoft.com/office/drawing/2014/main" xmlns="" id="{C6F56309-29BA-4BBB-95CC-EE5C3D4DFA91}"/>
              </a:ext>
            </a:extLst>
          </p:cNvPr>
          <p:cNvSpPr/>
          <p:nvPr/>
        </p:nvSpPr>
        <p:spPr>
          <a:xfrm rot="16200000">
            <a:off x="6224845" y="2204832"/>
            <a:ext cx="1083588" cy="1218306"/>
          </a:xfrm>
          <a:prstGeom prst="flowChartManualOperation">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strike="sngStrike" dirty="0" err="1"/>
              <a:t>Extract</a:t>
            </a:r>
            <a:r>
              <a:rPr lang="it-IT" dirty="0"/>
              <a:t> </a:t>
            </a:r>
            <a:r>
              <a:rPr lang="it-IT" dirty="0" err="1"/>
              <a:t>Transform</a:t>
            </a:r>
            <a:r>
              <a:rPr lang="it-IT" dirty="0"/>
              <a:t> </a:t>
            </a:r>
            <a:r>
              <a:rPr lang="it-IT" dirty="0" err="1"/>
              <a:t>Load</a:t>
            </a:r>
            <a:endParaRPr lang="en-US" dirty="0"/>
          </a:p>
        </p:txBody>
      </p:sp>
      <p:sp>
        <p:nvSpPr>
          <p:cNvPr id="25" name="Rectangle 24">
            <a:extLst>
              <a:ext uri="{FF2B5EF4-FFF2-40B4-BE49-F238E27FC236}">
                <a16:creationId xmlns:a16="http://schemas.microsoft.com/office/drawing/2014/main" xmlns="" id="{47AE2493-B841-48B3-8895-B0D21B17B69A}"/>
              </a:ext>
            </a:extLst>
          </p:cNvPr>
          <p:cNvSpPr/>
          <p:nvPr/>
        </p:nvSpPr>
        <p:spPr>
          <a:xfrm>
            <a:off x="838200" y="1553882"/>
            <a:ext cx="8377518" cy="1875118"/>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dirty="0">
                <a:solidFill>
                  <a:schemeClr val="accent2">
                    <a:lumMod val="75000"/>
                  </a:schemeClr>
                </a:solidFill>
              </a:rPr>
              <a:t>EL-TL Pattern</a:t>
            </a:r>
            <a:endParaRPr lang="en-US" sz="2800" dirty="0">
              <a:solidFill>
                <a:schemeClr val="accent2">
                  <a:lumMod val="75000"/>
                </a:schemeClr>
              </a:solidFill>
            </a:endParaRPr>
          </a:p>
        </p:txBody>
      </p:sp>
      <p:sp>
        <p:nvSpPr>
          <p:cNvPr id="27" name="Rectangle: Rounded Corners 17">
            <a:extLst>
              <a:ext uri="{FF2B5EF4-FFF2-40B4-BE49-F238E27FC236}">
                <a16:creationId xmlns:a16="http://schemas.microsoft.com/office/drawing/2014/main" xmlns="" id="{32F77D56-0D26-478A-880D-30B70D0F5E70}"/>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Connect</a:t>
            </a:r>
          </a:p>
          <a:p>
            <a:pPr algn="ctr"/>
            <a:r>
              <a:rPr lang="it-IT" dirty="0"/>
              <a:t>Parse</a:t>
            </a:r>
          </a:p>
          <a:p>
            <a:pPr algn="ctr"/>
            <a:r>
              <a:rPr lang="it-IT" dirty="0" err="1"/>
              <a:t>Serialize</a:t>
            </a:r>
            <a:endParaRPr lang="en-US" dirty="0"/>
          </a:p>
        </p:txBody>
      </p:sp>
      <p:sp>
        <p:nvSpPr>
          <p:cNvPr id="32" name="TextBox 31"/>
          <p:cNvSpPr txBox="1"/>
          <p:nvPr/>
        </p:nvSpPr>
        <p:spPr>
          <a:xfrm>
            <a:off x="4201885" y="3627550"/>
            <a:ext cx="7271657" cy="2958308"/>
          </a:xfrm>
          <a:prstGeom prst="rect">
            <a:avLst/>
          </a:prstGeom>
          <a:noFill/>
          <a:ln>
            <a:solidFill>
              <a:srgbClr val="445469"/>
            </a:solidFill>
          </a:ln>
        </p:spPr>
        <p:txBody>
          <a:bodyPr wrap="square" rtlCol="0">
            <a:noAutofit/>
          </a:bodyPr>
          <a:lstStyle/>
          <a:p>
            <a:r>
              <a:rPr lang="en-US" dirty="0" smtClean="0">
                <a:solidFill>
                  <a:srgbClr val="445469"/>
                </a:solidFill>
              </a:rPr>
              <a:t>A job </a:t>
            </a:r>
            <a:r>
              <a:rPr lang="en-US" dirty="0">
                <a:solidFill>
                  <a:srgbClr val="445469"/>
                </a:solidFill>
              </a:rPr>
              <a:t>is </a:t>
            </a:r>
            <a:r>
              <a:rPr lang="en-US" b="1" dirty="0" smtClean="0">
                <a:solidFill>
                  <a:srgbClr val="E96B56"/>
                </a:solidFill>
              </a:rPr>
              <a:t>an atomic piece of work</a:t>
            </a:r>
            <a:r>
              <a:rPr lang="en-US" dirty="0" smtClean="0">
                <a:solidFill>
                  <a:srgbClr val="445469"/>
                </a:solidFill>
              </a:rPr>
              <a:t>. Each job is composed by a set of </a:t>
            </a:r>
            <a:r>
              <a:rPr lang="en-US" dirty="0">
                <a:solidFill>
                  <a:srgbClr val="445469"/>
                </a:solidFill>
              </a:rPr>
              <a:t>task </a:t>
            </a:r>
            <a:r>
              <a:rPr lang="en-US" dirty="0" smtClean="0">
                <a:solidFill>
                  <a:srgbClr val="445469"/>
                </a:solidFill>
              </a:rPr>
              <a:t>(or steps) and could be identified </a:t>
            </a:r>
            <a:r>
              <a:rPr lang="en-US" dirty="0">
                <a:solidFill>
                  <a:srgbClr val="445469"/>
                </a:solidFill>
              </a:rPr>
              <a:t>with a </a:t>
            </a:r>
            <a:r>
              <a:rPr lang="en-US" b="1" dirty="0">
                <a:solidFill>
                  <a:srgbClr val="E96B56"/>
                </a:solidFill>
              </a:rPr>
              <a:t>single</a:t>
            </a:r>
            <a:r>
              <a:rPr lang="en-US" dirty="0">
                <a:solidFill>
                  <a:srgbClr val="E96B56"/>
                </a:solidFill>
              </a:rPr>
              <a:t> </a:t>
            </a:r>
            <a:r>
              <a:rPr lang="en-US" b="1" dirty="0" smtClean="0">
                <a:solidFill>
                  <a:srgbClr val="E96B56"/>
                </a:solidFill>
              </a:rPr>
              <a:t>process</a:t>
            </a:r>
            <a:r>
              <a:rPr lang="en-US" dirty="0" smtClean="0">
                <a:solidFill>
                  <a:srgbClr val="445469"/>
                </a:solidFill>
              </a:rPr>
              <a:t>. </a:t>
            </a:r>
          </a:p>
          <a:p>
            <a:r>
              <a:rPr lang="en-US" dirty="0" smtClean="0">
                <a:solidFill>
                  <a:srgbClr val="445469"/>
                </a:solidFill>
              </a:rPr>
              <a:t>Jobs </a:t>
            </a:r>
            <a:r>
              <a:rPr lang="en-US" dirty="0">
                <a:solidFill>
                  <a:srgbClr val="445469"/>
                </a:solidFill>
              </a:rPr>
              <a:t>can be </a:t>
            </a:r>
            <a:r>
              <a:rPr lang="en-US" b="1" dirty="0">
                <a:solidFill>
                  <a:srgbClr val="E96B56"/>
                </a:solidFill>
              </a:rPr>
              <a:t>started interactively</a:t>
            </a:r>
            <a:r>
              <a:rPr lang="en-US" dirty="0">
                <a:solidFill>
                  <a:srgbClr val="445469"/>
                </a:solidFill>
              </a:rPr>
              <a:t>, such as from a command line, or </a:t>
            </a:r>
            <a:r>
              <a:rPr lang="en-US" b="1" dirty="0">
                <a:solidFill>
                  <a:srgbClr val="E96B56"/>
                </a:solidFill>
              </a:rPr>
              <a:t>scheduled</a:t>
            </a:r>
            <a:r>
              <a:rPr lang="en-US" dirty="0">
                <a:solidFill>
                  <a:srgbClr val="E96B56"/>
                </a:solidFill>
              </a:rPr>
              <a:t> </a:t>
            </a:r>
            <a:r>
              <a:rPr lang="en-US" dirty="0">
                <a:solidFill>
                  <a:srgbClr val="445469"/>
                </a:solidFill>
              </a:rPr>
              <a:t>for non-interactive execution by a job scheduler, and then controlled via automatic or manual job control. </a:t>
            </a:r>
            <a:endParaRPr lang="en-US" dirty="0" smtClean="0">
              <a:solidFill>
                <a:srgbClr val="445469"/>
              </a:solidFill>
            </a:endParaRPr>
          </a:p>
          <a:p>
            <a:r>
              <a:rPr lang="en-US" dirty="0" smtClean="0">
                <a:solidFill>
                  <a:srgbClr val="445469"/>
                </a:solidFill>
              </a:rPr>
              <a:t>Jobs are described with a </a:t>
            </a:r>
            <a:r>
              <a:rPr lang="en-US" b="1" dirty="0" smtClean="0">
                <a:solidFill>
                  <a:srgbClr val="E96B56"/>
                </a:solidFill>
              </a:rPr>
              <a:t>name</a:t>
            </a:r>
            <a:r>
              <a:rPr lang="en-US" dirty="0" smtClean="0">
                <a:solidFill>
                  <a:srgbClr val="445469"/>
                </a:solidFill>
              </a:rPr>
              <a:t>, once started have an </a:t>
            </a:r>
            <a:r>
              <a:rPr lang="en-US" b="1" dirty="0" smtClean="0">
                <a:solidFill>
                  <a:srgbClr val="E96B56"/>
                </a:solidFill>
              </a:rPr>
              <a:t>unique id</a:t>
            </a:r>
            <a:r>
              <a:rPr lang="en-US" dirty="0" smtClean="0">
                <a:solidFill>
                  <a:srgbClr val="445469"/>
                </a:solidFill>
              </a:rPr>
              <a:t>, which can be used to get the </a:t>
            </a:r>
            <a:r>
              <a:rPr lang="en-US" b="1" dirty="0" smtClean="0">
                <a:solidFill>
                  <a:srgbClr val="E96B56"/>
                </a:solidFill>
              </a:rPr>
              <a:t>status</a:t>
            </a:r>
            <a:r>
              <a:rPr lang="en-US" dirty="0" smtClean="0">
                <a:solidFill>
                  <a:srgbClr val="445469"/>
                </a:solidFill>
              </a:rPr>
              <a:t>. </a:t>
            </a:r>
          </a:p>
          <a:p>
            <a:r>
              <a:rPr lang="en-US" dirty="0" smtClean="0">
                <a:solidFill>
                  <a:srgbClr val="445469"/>
                </a:solidFill>
              </a:rPr>
              <a:t>Jobs could be </a:t>
            </a:r>
          </a:p>
          <a:p>
            <a:pPr marL="742950" lvl="1" indent="-285750">
              <a:buFont typeface="Arial" panose="020B0604020202020204" pitchFamily="34" charset="0"/>
              <a:buChar char="•"/>
            </a:pPr>
            <a:r>
              <a:rPr lang="en-US" b="1" dirty="0" smtClean="0">
                <a:solidFill>
                  <a:srgbClr val="E96B56"/>
                </a:solidFill>
              </a:rPr>
              <a:t>Finite</a:t>
            </a:r>
            <a:r>
              <a:rPr lang="en-US" dirty="0" smtClean="0">
                <a:solidFill>
                  <a:srgbClr val="445469"/>
                </a:solidFill>
              </a:rPr>
              <a:t>: they can complete, fail, or be terminated</a:t>
            </a:r>
            <a:endParaRPr lang="en-US" dirty="0">
              <a:solidFill>
                <a:srgbClr val="445469"/>
              </a:solidFill>
            </a:endParaRPr>
          </a:p>
          <a:p>
            <a:pPr marL="742950" lvl="1" indent="-285750">
              <a:buFont typeface="Arial" panose="020B0604020202020204" pitchFamily="34" charset="0"/>
              <a:buChar char="•"/>
            </a:pPr>
            <a:r>
              <a:rPr lang="it-IT" b="1" dirty="0" smtClean="0">
                <a:solidFill>
                  <a:srgbClr val="E96B56"/>
                </a:solidFill>
              </a:rPr>
              <a:t>Online</a:t>
            </a:r>
            <a:r>
              <a:rPr lang="en-US" dirty="0">
                <a:solidFill>
                  <a:srgbClr val="445469"/>
                </a:solidFill>
              </a:rPr>
              <a:t>: they </a:t>
            </a:r>
            <a:r>
              <a:rPr lang="en-US" dirty="0" smtClean="0">
                <a:solidFill>
                  <a:srgbClr val="445469"/>
                </a:solidFill>
              </a:rPr>
              <a:t>can only be stopped </a:t>
            </a:r>
            <a:r>
              <a:rPr lang="en-US" dirty="0">
                <a:solidFill>
                  <a:srgbClr val="445469"/>
                </a:solidFill>
              </a:rPr>
              <a:t>when </a:t>
            </a:r>
            <a:r>
              <a:rPr lang="en-US" dirty="0" smtClean="0">
                <a:solidFill>
                  <a:srgbClr val="445469"/>
                </a:solidFill>
              </a:rPr>
              <a:t>terminated</a:t>
            </a:r>
            <a:endParaRPr lang="en-US" dirty="0">
              <a:solidFill>
                <a:srgbClr val="445469"/>
              </a:solidFill>
            </a:endParaRPr>
          </a:p>
        </p:txBody>
      </p:sp>
      <p:grpSp>
        <p:nvGrpSpPr>
          <p:cNvPr id="2" name="Group 1"/>
          <p:cNvGrpSpPr/>
          <p:nvPr/>
        </p:nvGrpSpPr>
        <p:grpSpPr>
          <a:xfrm>
            <a:off x="838200" y="3627549"/>
            <a:ext cx="2743200" cy="2640857"/>
            <a:chOff x="838200" y="3627549"/>
            <a:chExt cx="2743200" cy="2640857"/>
          </a:xfrm>
          <a:solidFill>
            <a:schemeClr val="tx1">
              <a:lumMod val="65000"/>
              <a:lumOff val="35000"/>
            </a:schemeClr>
          </a:solidFill>
        </p:grpSpPr>
        <p:sp>
          <p:nvSpPr>
            <p:cNvPr id="31" name="TextBox 30"/>
            <p:cNvSpPr txBox="1"/>
            <p:nvPr/>
          </p:nvSpPr>
          <p:spPr>
            <a:xfrm>
              <a:off x="838200" y="3627549"/>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a:t>
              </a:r>
              <a:endParaRPr lang="en-US" dirty="0">
                <a:solidFill>
                  <a:schemeClr val="bg1"/>
                </a:solidFill>
              </a:endParaRPr>
            </a:p>
          </p:txBody>
        </p:sp>
        <p:sp>
          <p:nvSpPr>
            <p:cNvPr id="35" name="TextBox 34"/>
            <p:cNvSpPr txBox="1"/>
            <p:nvPr/>
          </p:nvSpPr>
          <p:spPr>
            <a:xfrm>
              <a:off x="838200" y="4195430"/>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a:t>
              </a:r>
              <a:r>
                <a:rPr lang="it-IT" dirty="0" err="1" smtClean="0">
                  <a:solidFill>
                    <a:schemeClr val="bg1"/>
                  </a:solidFill>
                </a:rPr>
                <a:t>Scheduler</a:t>
              </a:r>
              <a:endParaRPr lang="en-US" dirty="0">
                <a:solidFill>
                  <a:schemeClr val="bg1"/>
                </a:solidFill>
              </a:endParaRPr>
            </a:p>
          </p:txBody>
        </p:sp>
        <p:sp>
          <p:nvSpPr>
            <p:cNvPr id="37" name="TextBox 36"/>
            <p:cNvSpPr txBox="1"/>
            <p:nvPr/>
          </p:nvSpPr>
          <p:spPr>
            <a:xfrm>
              <a:off x="838200" y="5331192"/>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a:t>
              </a:r>
              <a:r>
                <a:rPr lang="it-IT" dirty="0" err="1" smtClean="0">
                  <a:solidFill>
                    <a:schemeClr val="bg1"/>
                  </a:solidFill>
                </a:rPr>
                <a:t>Impersonification</a:t>
              </a:r>
              <a:endParaRPr lang="en-US" dirty="0">
                <a:solidFill>
                  <a:schemeClr val="bg1"/>
                </a:solidFill>
              </a:endParaRPr>
            </a:p>
          </p:txBody>
        </p:sp>
        <p:sp>
          <p:nvSpPr>
            <p:cNvPr id="26" name="TextBox 25"/>
            <p:cNvSpPr txBox="1"/>
            <p:nvPr/>
          </p:nvSpPr>
          <p:spPr>
            <a:xfrm>
              <a:off x="838200" y="4763311"/>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Queue</a:t>
              </a:r>
              <a:endParaRPr lang="en-US" dirty="0">
                <a:solidFill>
                  <a:schemeClr val="bg1"/>
                </a:solidFill>
              </a:endParaRPr>
            </a:p>
          </p:txBody>
        </p:sp>
        <p:sp>
          <p:nvSpPr>
            <p:cNvPr id="33" name="TextBox 32"/>
            <p:cNvSpPr txBox="1"/>
            <p:nvPr/>
          </p:nvSpPr>
          <p:spPr>
            <a:xfrm>
              <a:off x="838200" y="5899074"/>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a:t>
              </a:r>
              <a:r>
                <a:rPr lang="it-IT" dirty="0" err="1" smtClean="0">
                  <a:solidFill>
                    <a:schemeClr val="bg1"/>
                  </a:solidFill>
                </a:rPr>
                <a:t>Impersonification</a:t>
              </a:r>
              <a:endParaRPr lang="en-US" dirty="0">
                <a:solidFill>
                  <a:schemeClr val="bg1"/>
                </a:solidFill>
              </a:endParaRPr>
            </a:p>
          </p:txBody>
        </p:sp>
      </p:grpSp>
      <p:sp>
        <p:nvSpPr>
          <p:cNvPr id="18" name="TextBox 17"/>
          <p:cNvSpPr txBox="1"/>
          <p:nvPr/>
        </p:nvSpPr>
        <p:spPr>
          <a:xfrm>
            <a:off x="1306287" y="3627549"/>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a:t>
            </a:r>
            <a:endParaRPr lang="en-US" dirty="0">
              <a:solidFill>
                <a:schemeClr val="bg1"/>
              </a:solidFill>
            </a:endParaRPr>
          </a:p>
        </p:txBody>
      </p:sp>
      <p:sp>
        <p:nvSpPr>
          <p:cNvPr id="19" name="TextBox 18"/>
          <p:cNvSpPr txBox="1"/>
          <p:nvPr/>
        </p:nvSpPr>
        <p:spPr>
          <a:xfrm>
            <a:off x="838200" y="4195430"/>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a:t>
            </a:r>
            <a:r>
              <a:rPr lang="it-IT" dirty="0" err="1" smtClean="0">
                <a:solidFill>
                  <a:schemeClr val="bg1"/>
                </a:solidFill>
              </a:rPr>
              <a:t>Scheduler</a:t>
            </a:r>
            <a:endParaRPr lang="en-US" dirty="0">
              <a:solidFill>
                <a:schemeClr val="bg1"/>
              </a:solidFill>
            </a:endParaRPr>
          </a:p>
        </p:txBody>
      </p:sp>
      <p:sp>
        <p:nvSpPr>
          <p:cNvPr id="28" name="TextBox 27"/>
          <p:cNvSpPr txBox="1"/>
          <p:nvPr/>
        </p:nvSpPr>
        <p:spPr>
          <a:xfrm>
            <a:off x="838200" y="5331192"/>
            <a:ext cx="2743200" cy="369332"/>
          </a:xfrm>
          <a:prstGeom prst="rect">
            <a:avLst/>
          </a:prstGeom>
          <a:solidFill>
            <a:srgbClr val="E96B56"/>
          </a:solidFill>
          <a:ln>
            <a:solidFill>
              <a:srgbClr val="445469"/>
            </a:solidFill>
          </a:ln>
        </p:spPr>
        <p:txBody>
          <a:bodyPr wrap="square" rtlCol="0">
            <a:spAutoFit/>
          </a:bodyPr>
          <a:lstStyle/>
          <a:p>
            <a:pPr algn="ctr"/>
            <a:r>
              <a:rPr lang="it-IT" dirty="0">
                <a:solidFill>
                  <a:schemeClr val="bg1"/>
                </a:solidFill>
              </a:rPr>
              <a:t>Job </a:t>
            </a:r>
            <a:r>
              <a:rPr lang="it-IT" dirty="0" err="1" smtClean="0">
                <a:solidFill>
                  <a:schemeClr val="bg1"/>
                </a:solidFill>
              </a:rPr>
              <a:t>Impersonation</a:t>
            </a:r>
            <a:endParaRPr lang="en-US" dirty="0">
              <a:solidFill>
                <a:schemeClr val="bg1"/>
              </a:solidFill>
            </a:endParaRPr>
          </a:p>
        </p:txBody>
      </p:sp>
      <p:sp>
        <p:nvSpPr>
          <p:cNvPr id="29" name="TextBox 28"/>
          <p:cNvSpPr txBox="1"/>
          <p:nvPr/>
        </p:nvSpPr>
        <p:spPr>
          <a:xfrm>
            <a:off x="838200" y="4763311"/>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Queue</a:t>
            </a:r>
            <a:endParaRPr lang="en-US" dirty="0">
              <a:solidFill>
                <a:schemeClr val="bg1"/>
              </a:solidFill>
            </a:endParaRPr>
          </a:p>
        </p:txBody>
      </p:sp>
      <p:sp>
        <p:nvSpPr>
          <p:cNvPr id="30" name="TextBox 29"/>
          <p:cNvSpPr txBox="1"/>
          <p:nvPr/>
        </p:nvSpPr>
        <p:spPr>
          <a:xfrm>
            <a:off x="838200" y="5899074"/>
            <a:ext cx="2743200" cy="369332"/>
          </a:xfrm>
          <a:prstGeom prst="rect">
            <a:avLst/>
          </a:prstGeom>
          <a:solidFill>
            <a:srgbClr val="E96B56"/>
          </a:solidFill>
          <a:ln>
            <a:solidFill>
              <a:srgbClr val="445469"/>
            </a:solidFill>
          </a:ln>
        </p:spPr>
        <p:txBody>
          <a:bodyPr wrap="square" rtlCol="0">
            <a:spAutoFit/>
          </a:bodyPr>
          <a:lstStyle/>
          <a:p>
            <a:pPr algn="ctr"/>
            <a:r>
              <a:rPr lang="it-IT" dirty="0">
                <a:solidFill>
                  <a:schemeClr val="bg1"/>
                </a:solidFill>
              </a:rPr>
              <a:t>Job </a:t>
            </a:r>
            <a:r>
              <a:rPr lang="it-IT" dirty="0" err="1">
                <a:solidFill>
                  <a:schemeClr val="bg1"/>
                </a:solidFill>
              </a:rPr>
              <a:t>Concurrency</a:t>
            </a:r>
            <a:endParaRPr lang="en-US" dirty="0">
              <a:solidFill>
                <a:schemeClr val="bg1"/>
              </a:solidFill>
            </a:endParaRPr>
          </a:p>
        </p:txBody>
      </p:sp>
    </p:spTree>
    <p:extLst>
      <p:ext uri="{BB962C8B-B14F-4D97-AF65-F5344CB8AC3E}">
        <p14:creationId xmlns:p14="http://schemas.microsoft.com/office/powerpoint/2010/main" val="29372498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it-IT" dirty="0" err="1" smtClean="0"/>
              <a:t>Scheduling</a:t>
            </a:r>
            <a:r>
              <a:rPr lang="it-IT" dirty="0" smtClean="0"/>
              <a:t> </a:t>
            </a:r>
            <a:r>
              <a:rPr lang="it-IT" dirty="0" err="1" smtClean="0"/>
              <a:t>Patterns</a:t>
            </a:r>
            <a:r>
              <a:rPr lang="it-IT" dirty="0" smtClean="0"/>
              <a:t> – </a:t>
            </a:r>
            <a:r>
              <a:rPr lang="it-IT" dirty="0" err="1" smtClean="0"/>
              <a:t>Main</a:t>
            </a:r>
            <a:r>
              <a:rPr lang="it-IT" dirty="0" smtClean="0"/>
              <a:t> </a:t>
            </a:r>
            <a:r>
              <a:rPr lang="it-IT" dirty="0" err="1" smtClean="0"/>
              <a:t>concepts</a:t>
            </a:r>
            <a:endParaRPr lang="en-US" dirty="0"/>
          </a:p>
        </p:txBody>
      </p:sp>
      <p:sp>
        <p:nvSpPr>
          <p:cNvPr id="20" name="Flowchart: Magnetic Disk 19">
            <a:extLst>
              <a:ext uri="{FF2B5EF4-FFF2-40B4-BE49-F238E27FC236}">
                <a16:creationId xmlns:a16="http://schemas.microsoft.com/office/drawing/2014/main" xmlns="" id="{A8EEA189-4340-4770-B834-B8A5F6223A36}"/>
              </a:ext>
            </a:extLst>
          </p:cNvPr>
          <p:cNvSpPr/>
          <p:nvPr/>
        </p:nvSpPr>
        <p:spPr>
          <a:xfrm>
            <a:off x="4462497" y="2272170"/>
            <a:ext cx="1571812" cy="108358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Structured</a:t>
            </a:r>
            <a:r>
              <a:rPr lang="it-IT" dirty="0"/>
              <a:t> Data</a:t>
            </a:r>
            <a:endParaRPr lang="en-US" dirty="0"/>
          </a:p>
        </p:txBody>
      </p:sp>
      <p:sp>
        <p:nvSpPr>
          <p:cNvPr id="21" name="Cloud 20">
            <a:extLst>
              <a:ext uri="{FF2B5EF4-FFF2-40B4-BE49-F238E27FC236}">
                <a16:creationId xmlns:a16="http://schemas.microsoft.com/office/drawing/2014/main" xmlns="" id="{53539C3E-BFBB-4351-BD2E-6365B32E3A5E}"/>
              </a:ext>
            </a:extLst>
          </p:cNvPr>
          <p:cNvSpPr/>
          <p:nvPr/>
        </p:nvSpPr>
        <p:spPr>
          <a:xfrm>
            <a:off x="952488" y="2272170"/>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Unstructured</a:t>
            </a:r>
            <a:r>
              <a:rPr lang="it-IT" dirty="0"/>
              <a:t> Data</a:t>
            </a:r>
            <a:endParaRPr lang="en-US" dirty="0"/>
          </a:p>
        </p:txBody>
      </p:sp>
      <p:sp>
        <p:nvSpPr>
          <p:cNvPr id="22" name="Flowchart: Magnetic Disk 21">
            <a:extLst>
              <a:ext uri="{FF2B5EF4-FFF2-40B4-BE49-F238E27FC236}">
                <a16:creationId xmlns:a16="http://schemas.microsoft.com/office/drawing/2014/main" xmlns="" id="{24FC09B1-8725-45C7-9BB1-A82C39C8FFC1}"/>
              </a:ext>
            </a:extLst>
          </p:cNvPr>
          <p:cNvSpPr/>
          <p:nvPr/>
        </p:nvSpPr>
        <p:spPr>
          <a:xfrm>
            <a:off x="7498968" y="2488703"/>
            <a:ext cx="1571812" cy="70126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Model Ready Data</a:t>
            </a:r>
            <a:endParaRPr lang="en-US" sz="1400" dirty="0"/>
          </a:p>
        </p:txBody>
      </p:sp>
      <p:sp>
        <p:nvSpPr>
          <p:cNvPr id="23" name="Rectangle: Rounded Corners 5">
            <a:extLst>
              <a:ext uri="{FF2B5EF4-FFF2-40B4-BE49-F238E27FC236}">
                <a16:creationId xmlns:a16="http://schemas.microsoft.com/office/drawing/2014/main" xmlns="" id="{4226046C-1316-484F-9093-4B0D0A50879F}"/>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Extract</a:t>
            </a:r>
            <a:r>
              <a:rPr lang="it-IT" dirty="0"/>
              <a:t> </a:t>
            </a:r>
            <a:r>
              <a:rPr lang="it-IT" strike="sngStrike" dirty="0" err="1"/>
              <a:t>Transform</a:t>
            </a:r>
            <a:r>
              <a:rPr lang="it-IT" dirty="0"/>
              <a:t> </a:t>
            </a:r>
            <a:r>
              <a:rPr lang="it-IT" dirty="0" err="1"/>
              <a:t>Load</a:t>
            </a:r>
            <a:endParaRPr lang="en-US" dirty="0"/>
          </a:p>
        </p:txBody>
      </p:sp>
      <p:sp>
        <p:nvSpPr>
          <p:cNvPr id="24" name="Flowchart: Manual Operation 23">
            <a:extLst>
              <a:ext uri="{FF2B5EF4-FFF2-40B4-BE49-F238E27FC236}">
                <a16:creationId xmlns:a16="http://schemas.microsoft.com/office/drawing/2014/main" xmlns="" id="{C6F56309-29BA-4BBB-95CC-EE5C3D4DFA91}"/>
              </a:ext>
            </a:extLst>
          </p:cNvPr>
          <p:cNvSpPr/>
          <p:nvPr/>
        </p:nvSpPr>
        <p:spPr>
          <a:xfrm rot="16200000">
            <a:off x="6224845" y="2204832"/>
            <a:ext cx="1083588" cy="1218306"/>
          </a:xfrm>
          <a:prstGeom prst="flowChartManualOperation">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strike="sngStrike" dirty="0" err="1"/>
              <a:t>Extract</a:t>
            </a:r>
            <a:r>
              <a:rPr lang="it-IT" dirty="0"/>
              <a:t> </a:t>
            </a:r>
            <a:r>
              <a:rPr lang="it-IT" dirty="0" err="1"/>
              <a:t>Transform</a:t>
            </a:r>
            <a:r>
              <a:rPr lang="it-IT" dirty="0"/>
              <a:t> </a:t>
            </a:r>
            <a:r>
              <a:rPr lang="it-IT" dirty="0" err="1"/>
              <a:t>Load</a:t>
            </a:r>
            <a:endParaRPr lang="en-US" dirty="0"/>
          </a:p>
        </p:txBody>
      </p:sp>
      <p:sp>
        <p:nvSpPr>
          <p:cNvPr id="25" name="Rectangle 24">
            <a:extLst>
              <a:ext uri="{FF2B5EF4-FFF2-40B4-BE49-F238E27FC236}">
                <a16:creationId xmlns:a16="http://schemas.microsoft.com/office/drawing/2014/main" xmlns="" id="{47AE2493-B841-48B3-8895-B0D21B17B69A}"/>
              </a:ext>
            </a:extLst>
          </p:cNvPr>
          <p:cNvSpPr/>
          <p:nvPr/>
        </p:nvSpPr>
        <p:spPr>
          <a:xfrm>
            <a:off x="838200" y="1553882"/>
            <a:ext cx="8377518" cy="1875118"/>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dirty="0">
                <a:solidFill>
                  <a:schemeClr val="accent2">
                    <a:lumMod val="75000"/>
                  </a:schemeClr>
                </a:solidFill>
              </a:rPr>
              <a:t>EL-TL Pattern</a:t>
            </a:r>
            <a:endParaRPr lang="en-US" sz="2800" dirty="0">
              <a:solidFill>
                <a:schemeClr val="accent2">
                  <a:lumMod val="75000"/>
                </a:schemeClr>
              </a:solidFill>
            </a:endParaRPr>
          </a:p>
        </p:txBody>
      </p:sp>
      <p:sp>
        <p:nvSpPr>
          <p:cNvPr id="27" name="Rectangle: Rounded Corners 17">
            <a:extLst>
              <a:ext uri="{FF2B5EF4-FFF2-40B4-BE49-F238E27FC236}">
                <a16:creationId xmlns:a16="http://schemas.microsoft.com/office/drawing/2014/main" xmlns="" id="{32F77D56-0D26-478A-880D-30B70D0F5E70}"/>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Connect</a:t>
            </a:r>
          </a:p>
          <a:p>
            <a:pPr algn="ctr"/>
            <a:r>
              <a:rPr lang="it-IT" dirty="0"/>
              <a:t>Parse</a:t>
            </a:r>
          </a:p>
          <a:p>
            <a:pPr algn="ctr"/>
            <a:r>
              <a:rPr lang="it-IT" dirty="0" err="1"/>
              <a:t>Serialize</a:t>
            </a:r>
            <a:endParaRPr lang="en-US" dirty="0"/>
          </a:p>
        </p:txBody>
      </p:sp>
      <p:sp>
        <p:nvSpPr>
          <p:cNvPr id="32" name="TextBox 31"/>
          <p:cNvSpPr txBox="1"/>
          <p:nvPr/>
        </p:nvSpPr>
        <p:spPr>
          <a:xfrm>
            <a:off x="4201885" y="3627550"/>
            <a:ext cx="7271657" cy="2958308"/>
          </a:xfrm>
          <a:prstGeom prst="rect">
            <a:avLst/>
          </a:prstGeom>
          <a:noFill/>
          <a:ln>
            <a:solidFill>
              <a:srgbClr val="445469"/>
            </a:solidFill>
          </a:ln>
        </p:spPr>
        <p:txBody>
          <a:bodyPr wrap="square" rtlCol="0">
            <a:noAutofit/>
          </a:bodyPr>
          <a:lstStyle/>
          <a:p>
            <a:r>
              <a:rPr lang="en-US" dirty="0">
                <a:solidFill>
                  <a:srgbClr val="445469"/>
                </a:solidFill>
              </a:rPr>
              <a:t>A job scheduler is an application </a:t>
            </a:r>
            <a:r>
              <a:rPr lang="en-US" b="1" dirty="0">
                <a:solidFill>
                  <a:srgbClr val="E96B56"/>
                </a:solidFill>
              </a:rPr>
              <a:t>for controlling background program execution</a:t>
            </a:r>
            <a:r>
              <a:rPr lang="en-US" dirty="0">
                <a:solidFill>
                  <a:srgbClr val="445469"/>
                </a:solidFill>
              </a:rPr>
              <a:t> of </a:t>
            </a:r>
            <a:r>
              <a:rPr lang="en-US" dirty="0" smtClean="0">
                <a:solidFill>
                  <a:srgbClr val="445469"/>
                </a:solidFill>
              </a:rPr>
              <a:t>jobs: </a:t>
            </a:r>
            <a:r>
              <a:rPr lang="en-US" dirty="0">
                <a:solidFill>
                  <a:srgbClr val="445469"/>
                </a:solidFill>
              </a:rPr>
              <a:t>it manages the execution </a:t>
            </a:r>
            <a:r>
              <a:rPr lang="en-US" dirty="0" smtClean="0">
                <a:solidFill>
                  <a:srgbClr val="445469"/>
                </a:solidFill>
              </a:rPr>
              <a:t>in a </a:t>
            </a:r>
            <a:r>
              <a:rPr lang="en-US" b="1" dirty="0" smtClean="0">
                <a:solidFill>
                  <a:srgbClr val="E96B56"/>
                </a:solidFill>
              </a:rPr>
              <a:t>non-interactive</a:t>
            </a:r>
            <a:r>
              <a:rPr lang="en-US" dirty="0" smtClean="0">
                <a:solidFill>
                  <a:srgbClr val="445469"/>
                </a:solidFill>
              </a:rPr>
              <a:t> way. </a:t>
            </a:r>
          </a:p>
          <a:p>
            <a:r>
              <a:rPr lang="en-US" dirty="0" smtClean="0">
                <a:solidFill>
                  <a:srgbClr val="445469"/>
                </a:solidFill>
              </a:rPr>
              <a:t>If </a:t>
            </a:r>
            <a:r>
              <a:rPr lang="en-US" dirty="0">
                <a:solidFill>
                  <a:srgbClr val="445469"/>
                </a:solidFill>
              </a:rPr>
              <a:t>it </a:t>
            </a:r>
            <a:r>
              <a:rPr lang="en-US" dirty="0" smtClean="0">
                <a:solidFill>
                  <a:srgbClr val="445469"/>
                </a:solidFill>
              </a:rPr>
              <a:t>works using a temporal-based </a:t>
            </a:r>
            <a:r>
              <a:rPr lang="en-US" dirty="0">
                <a:solidFill>
                  <a:srgbClr val="445469"/>
                </a:solidFill>
              </a:rPr>
              <a:t>scheduling, is commonly called </a:t>
            </a:r>
            <a:r>
              <a:rPr lang="en-US" b="1" dirty="0">
                <a:solidFill>
                  <a:srgbClr val="E96B56"/>
                </a:solidFill>
              </a:rPr>
              <a:t>batch </a:t>
            </a:r>
            <a:r>
              <a:rPr lang="en-US" b="1" dirty="0" smtClean="0">
                <a:solidFill>
                  <a:srgbClr val="E96B56"/>
                </a:solidFill>
              </a:rPr>
              <a:t>scheduling</a:t>
            </a:r>
            <a:r>
              <a:rPr lang="en-US" dirty="0" smtClean="0">
                <a:solidFill>
                  <a:srgbClr val="445469"/>
                </a:solidFill>
              </a:rPr>
              <a:t>. Another common strategy is to schedule a job after a given event occurs: this is called </a:t>
            </a:r>
            <a:r>
              <a:rPr lang="en-US" b="1" dirty="0" smtClean="0">
                <a:solidFill>
                  <a:srgbClr val="E96B56"/>
                </a:solidFill>
              </a:rPr>
              <a:t>event-oriented </a:t>
            </a:r>
            <a:r>
              <a:rPr lang="en-US" dirty="0" smtClean="0">
                <a:solidFill>
                  <a:srgbClr val="445469"/>
                </a:solidFill>
              </a:rPr>
              <a:t>scheduler.</a:t>
            </a:r>
          </a:p>
          <a:p>
            <a:r>
              <a:rPr lang="it-IT" dirty="0" smtClean="0">
                <a:solidFill>
                  <a:srgbClr val="445469"/>
                </a:solidFill>
              </a:rPr>
              <a:t>From an </a:t>
            </a:r>
            <a:r>
              <a:rPr lang="it-IT" b="1" dirty="0" smtClean="0">
                <a:solidFill>
                  <a:srgbClr val="E96B56"/>
                </a:solidFill>
              </a:rPr>
              <a:t>Operating System </a:t>
            </a:r>
            <a:r>
              <a:rPr lang="it-IT" dirty="0" err="1" smtClean="0">
                <a:solidFill>
                  <a:srgbClr val="445469"/>
                </a:solidFill>
              </a:rPr>
              <a:t>perspective</a:t>
            </a:r>
            <a:r>
              <a:rPr lang="it-IT" dirty="0" smtClean="0">
                <a:solidFill>
                  <a:srgbClr val="445469"/>
                </a:solidFill>
              </a:rPr>
              <a:t>, the </a:t>
            </a:r>
            <a:r>
              <a:rPr lang="en-US" dirty="0" smtClean="0">
                <a:solidFill>
                  <a:srgbClr val="445469"/>
                </a:solidFill>
              </a:rPr>
              <a:t>”</a:t>
            </a:r>
            <a:r>
              <a:rPr lang="it-IT" i="1" dirty="0" smtClean="0">
                <a:solidFill>
                  <a:srgbClr val="445469"/>
                </a:solidFill>
              </a:rPr>
              <a:t>Job </a:t>
            </a:r>
            <a:r>
              <a:rPr lang="it-IT" i="1" dirty="0" err="1" smtClean="0">
                <a:solidFill>
                  <a:srgbClr val="445469"/>
                </a:solidFill>
              </a:rPr>
              <a:t>Scheduler</a:t>
            </a:r>
            <a:r>
              <a:rPr lang="it-IT" i="1" dirty="0" smtClean="0">
                <a:solidFill>
                  <a:srgbClr val="445469"/>
                </a:solidFill>
              </a:rPr>
              <a:t> </a:t>
            </a:r>
            <a:r>
              <a:rPr lang="en-US" i="1" dirty="0" smtClean="0">
                <a:solidFill>
                  <a:srgbClr val="445469"/>
                </a:solidFill>
              </a:rPr>
              <a:t>gathers </a:t>
            </a:r>
            <a:r>
              <a:rPr lang="en-US" i="1" dirty="0">
                <a:solidFill>
                  <a:srgbClr val="445469"/>
                </a:solidFill>
              </a:rPr>
              <a:t>status of </a:t>
            </a:r>
            <a:r>
              <a:rPr lang="en-US" b="1" i="1" dirty="0">
                <a:solidFill>
                  <a:srgbClr val="E96B56"/>
                </a:solidFill>
              </a:rPr>
              <a:t>processors</a:t>
            </a:r>
            <a:r>
              <a:rPr lang="en-US" i="1" dirty="0">
                <a:solidFill>
                  <a:srgbClr val="445469"/>
                </a:solidFill>
              </a:rPr>
              <a:t>, </a:t>
            </a:r>
            <a:r>
              <a:rPr lang="en-US" i="1" dirty="0" smtClean="0">
                <a:solidFill>
                  <a:srgbClr val="445469"/>
                </a:solidFill>
              </a:rPr>
              <a:t>idle or </a:t>
            </a:r>
            <a:r>
              <a:rPr lang="en-US" i="1" dirty="0">
                <a:solidFill>
                  <a:srgbClr val="445469"/>
                </a:solidFill>
              </a:rPr>
              <a:t>busy, and dispatches a job in the shared job </a:t>
            </a:r>
            <a:r>
              <a:rPr lang="en-US" i="1" dirty="0" smtClean="0">
                <a:solidFill>
                  <a:srgbClr val="445469"/>
                </a:solidFill>
              </a:rPr>
              <a:t>queue to </a:t>
            </a:r>
            <a:r>
              <a:rPr lang="en-US" i="1" dirty="0">
                <a:solidFill>
                  <a:srgbClr val="445469"/>
                </a:solidFill>
              </a:rPr>
              <a:t>idle processors</a:t>
            </a:r>
            <a:r>
              <a:rPr lang="en-US" i="1" dirty="0" smtClean="0">
                <a:solidFill>
                  <a:srgbClr val="445469"/>
                </a:solidFill>
              </a:rPr>
              <a:t>.</a:t>
            </a:r>
            <a:r>
              <a:rPr lang="en-US" dirty="0" smtClean="0">
                <a:solidFill>
                  <a:srgbClr val="445469"/>
                </a:solidFill>
              </a:rPr>
              <a:t>”. </a:t>
            </a:r>
          </a:p>
          <a:p>
            <a:r>
              <a:rPr lang="en-US" dirty="0" smtClean="0">
                <a:solidFill>
                  <a:srgbClr val="445469"/>
                </a:solidFill>
              </a:rPr>
              <a:t>From a </a:t>
            </a:r>
            <a:r>
              <a:rPr lang="en-US" b="1" dirty="0" smtClean="0">
                <a:solidFill>
                  <a:srgbClr val="E96B56"/>
                </a:solidFill>
              </a:rPr>
              <a:t>Distributed System </a:t>
            </a:r>
            <a:r>
              <a:rPr lang="en-US" dirty="0" smtClean="0">
                <a:solidFill>
                  <a:srgbClr val="445469"/>
                </a:solidFill>
              </a:rPr>
              <a:t>perspective, it gathers status of a given remote resource or </a:t>
            </a:r>
            <a:r>
              <a:rPr lang="en-US" b="1" dirty="0" smtClean="0">
                <a:solidFill>
                  <a:srgbClr val="E96B56"/>
                </a:solidFill>
              </a:rPr>
              <a:t>application server </a:t>
            </a:r>
            <a:r>
              <a:rPr lang="en-US" dirty="0" smtClean="0">
                <a:solidFill>
                  <a:srgbClr val="445469"/>
                </a:solidFill>
              </a:rPr>
              <a:t>to decide where and when submit the job </a:t>
            </a:r>
            <a:endParaRPr lang="en-US" dirty="0">
              <a:solidFill>
                <a:srgbClr val="445469"/>
              </a:solidFill>
            </a:endParaRPr>
          </a:p>
        </p:txBody>
      </p:sp>
      <p:grpSp>
        <p:nvGrpSpPr>
          <p:cNvPr id="2" name="Group 1"/>
          <p:cNvGrpSpPr/>
          <p:nvPr/>
        </p:nvGrpSpPr>
        <p:grpSpPr>
          <a:xfrm>
            <a:off x="838200" y="3627549"/>
            <a:ext cx="2743200" cy="2640857"/>
            <a:chOff x="838200" y="3627549"/>
            <a:chExt cx="2743200" cy="2640857"/>
          </a:xfrm>
          <a:solidFill>
            <a:schemeClr val="tx1">
              <a:lumMod val="65000"/>
              <a:lumOff val="35000"/>
            </a:schemeClr>
          </a:solidFill>
        </p:grpSpPr>
        <p:sp>
          <p:nvSpPr>
            <p:cNvPr id="31" name="TextBox 30"/>
            <p:cNvSpPr txBox="1"/>
            <p:nvPr/>
          </p:nvSpPr>
          <p:spPr>
            <a:xfrm>
              <a:off x="838200" y="3627549"/>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a:t>
              </a:r>
              <a:endParaRPr lang="en-US" dirty="0">
                <a:solidFill>
                  <a:schemeClr val="bg1"/>
                </a:solidFill>
              </a:endParaRPr>
            </a:p>
          </p:txBody>
        </p:sp>
        <p:sp>
          <p:nvSpPr>
            <p:cNvPr id="35" name="TextBox 34"/>
            <p:cNvSpPr txBox="1"/>
            <p:nvPr/>
          </p:nvSpPr>
          <p:spPr>
            <a:xfrm>
              <a:off x="838200" y="4195430"/>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a:t>
              </a:r>
              <a:r>
                <a:rPr lang="it-IT" dirty="0" err="1" smtClean="0">
                  <a:solidFill>
                    <a:schemeClr val="bg1"/>
                  </a:solidFill>
                </a:rPr>
                <a:t>Scheduler</a:t>
              </a:r>
              <a:endParaRPr lang="en-US" dirty="0">
                <a:solidFill>
                  <a:schemeClr val="bg1"/>
                </a:solidFill>
              </a:endParaRPr>
            </a:p>
          </p:txBody>
        </p:sp>
        <p:sp>
          <p:nvSpPr>
            <p:cNvPr id="37" name="TextBox 36"/>
            <p:cNvSpPr txBox="1"/>
            <p:nvPr/>
          </p:nvSpPr>
          <p:spPr>
            <a:xfrm>
              <a:off x="838200" y="5331192"/>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a:t>
              </a:r>
              <a:r>
                <a:rPr lang="it-IT" dirty="0" err="1" smtClean="0">
                  <a:solidFill>
                    <a:schemeClr val="bg1"/>
                  </a:solidFill>
                </a:rPr>
                <a:t>Impersonification</a:t>
              </a:r>
              <a:endParaRPr lang="en-US" dirty="0">
                <a:solidFill>
                  <a:schemeClr val="bg1"/>
                </a:solidFill>
              </a:endParaRPr>
            </a:p>
          </p:txBody>
        </p:sp>
        <p:sp>
          <p:nvSpPr>
            <p:cNvPr id="26" name="TextBox 25"/>
            <p:cNvSpPr txBox="1"/>
            <p:nvPr/>
          </p:nvSpPr>
          <p:spPr>
            <a:xfrm>
              <a:off x="838200" y="4763311"/>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Queue</a:t>
              </a:r>
              <a:endParaRPr lang="en-US" dirty="0">
                <a:solidFill>
                  <a:schemeClr val="bg1"/>
                </a:solidFill>
              </a:endParaRPr>
            </a:p>
          </p:txBody>
        </p:sp>
        <p:sp>
          <p:nvSpPr>
            <p:cNvPr id="33" name="TextBox 32"/>
            <p:cNvSpPr txBox="1"/>
            <p:nvPr/>
          </p:nvSpPr>
          <p:spPr>
            <a:xfrm>
              <a:off x="838200" y="5899074"/>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a:t>
              </a:r>
              <a:r>
                <a:rPr lang="it-IT" dirty="0" err="1" smtClean="0">
                  <a:solidFill>
                    <a:schemeClr val="bg1"/>
                  </a:solidFill>
                </a:rPr>
                <a:t>Impersonification</a:t>
              </a:r>
              <a:endParaRPr lang="en-US" dirty="0">
                <a:solidFill>
                  <a:schemeClr val="bg1"/>
                </a:solidFill>
              </a:endParaRPr>
            </a:p>
          </p:txBody>
        </p:sp>
      </p:grpSp>
      <p:sp>
        <p:nvSpPr>
          <p:cNvPr id="18" name="TextBox 17"/>
          <p:cNvSpPr txBox="1"/>
          <p:nvPr/>
        </p:nvSpPr>
        <p:spPr>
          <a:xfrm>
            <a:off x="838200" y="3627549"/>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a:t>
            </a:r>
            <a:endParaRPr lang="en-US" dirty="0">
              <a:solidFill>
                <a:schemeClr val="bg1"/>
              </a:solidFill>
            </a:endParaRPr>
          </a:p>
        </p:txBody>
      </p:sp>
      <p:sp>
        <p:nvSpPr>
          <p:cNvPr id="19" name="TextBox 18"/>
          <p:cNvSpPr txBox="1"/>
          <p:nvPr/>
        </p:nvSpPr>
        <p:spPr>
          <a:xfrm>
            <a:off x="1306287" y="4195430"/>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a:t>
            </a:r>
            <a:r>
              <a:rPr lang="it-IT" dirty="0" err="1" smtClean="0">
                <a:solidFill>
                  <a:schemeClr val="bg1"/>
                </a:solidFill>
              </a:rPr>
              <a:t>Scheduler</a:t>
            </a:r>
            <a:endParaRPr lang="en-US" dirty="0">
              <a:solidFill>
                <a:schemeClr val="bg1"/>
              </a:solidFill>
            </a:endParaRPr>
          </a:p>
        </p:txBody>
      </p:sp>
      <p:sp>
        <p:nvSpPr>
          <p:cNvPr id="28" name="TextBox 27"/>
          <p:cNvSpPr txBox="1"/>
          <p:nvPr/>
        </p:nvSpPr>
        <p:spPr>
          <a:xfrm>
            <a:off x="838200" y="5331192"/>
            <a:ext cx="2743200" cy="369332"/>
          </a:xfrm>
          <a:prstGeom prst="rect">
            <a:avLst/>
          </a:prstGeom>
          <a:solidFill>
            <a:srgbClr val="E96B56"/>
          </a:solidFill>
          <a:ln>
            <a:solidFill>
              <a:srgbClr val="445469"/>
            </a:solidFill>
          </a:ln>
        </p:spPr>
        <p:txBody>
          <a:bodyPr wrap="square" rtlCol="0">
            <a:spAutoFit/>
          </a:bodyPr>
          <a:lstStyle/>
          <a:p>
            <a:pPr algn="ctr"/>
            <a:r>
              <a:rPr lang="it-IT" dirty="0">
                <a:solidFill>
                  <a:schemeClr val="bg1"/>
                </a:solidFill>
              </a:rPr>
              <a:t>Job </a:t>
            </a:r>
            <a:r>
              <a:rPr lang="it-IT" dirty="0" err="1">
                <a:solidFill>
                  <a:schemeClr val="bg1"/>
                </a:solidFill>
              </a:rPr>
              <a:t>Impersonation</a:t>
            </a:r>
            <a:endParaRPr lang="en-US" dirty="0">
              <a:solidFill>
                <a:schemeClr val="bg1"/>
              </a:solidFill>
            </a:endParaRPr>
          </a:p>
        </p:txBody>
      </p:sp>
      <p:sp>
        <p:nvSpPr>
          <p:cNvPr id="29" name="TextBox 28"/>
          <p:cNvSpPr txBox="1"/>
          <p:nvPr/>
        </p:nvSpPr>
        <p:spPr>
          <a:xfrm>
            <a:off x="838200" y="4763311"/>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Queue</a:t>
            </a:r>
            <a:endParaRPr lang="en-US" dirty="0">
              <a:solidFill>
                <a:schemeClr val="bg1"/>
              </a:solidFill>
            </a:endParaRPr>
          </a:p>
        </p:txBody>
      </p:sp>
      <p:sp>
        <p:nvSpPr>
          <p:cNvPr id="30" name="TextBox 29"/>
          <p:cNvSpPr txBox="1"/>
          <p:nvPr/>
        </p:nvSpPr>
        <p:spPr>
          <a:xfrm>
            <a:off x="838200" y="5899074"/>
            <a:ext cx="2743200" cy="369332"/>
          </a:xfrm>
          <a:prstGeom prst="rect">
            <a:avLst/>
          </a:prstGeom>
          <a:solidFill>
            <a:srgbClr val="E96B56"/>
          </a:solidFill>
          <a:ln>
            <a:solidFill>
              <a:srgbClr val="445469"/>
            </a:solidFill>
          </a:ln>
        </p:spPr>
        <p:txBody>
          <a:bodyPr wrap="square" rtlCol="0">
            <a:spAutoFit/>
          </a:bodyPr>
          <a:lstStyle/>
          <a:p>
            <a:pPr algn="ctr"/>
            <a:r>
              <a:rPr lang="it-IT" dirty="0">
                <a:solidFill>
                  <a:schemeClr val="bg1"/>
                </a:solidFill>
              </a:rPr>
              <a:t>Job </a:t>
            </a:r>
            <a:r>
              <a:rPr lang="it-IT" dirty="0" err="1">
                <a:solidFill>
                  <a:schemeClr val="bg1"/>
                </a:solidFill>
              </a:rPr>
              <a:t>Concurrency</a:t>
            </a:r>
            <a:endParaRPr lang="en-US" dirty="0">
              <a:solidFill>
                <a:schemeClr val="bg1"/>
              </a:solidFill>
            </a:endParaRPr>
          </a:p>
        </p:txBody>
      </p:sp>
    </p:spTree>
    <p:extLst>
      <p:ext uri="{BB962C8B-B14F-4D97-AF65-F5344CB8AC3E}">
        <p14:creationId xmlns:p14="http://schemas.microsoft.com/office/powerpoint/2010/main" val="2033055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it-IT" dirty="0" err="1" smtClean="0"/>
              <a:t>Scheduling</a:t>
            </a:r>
            <a:r>
              <a:rPr lang="it-IT" dirty="0" smtClean="0"/>
              <a:t> </a:t>
            </a:r>
            <a:r>
              <a:rPr lang="it-IT" dirty="0" err="1" smtClean="0"/>
              <a:t>Patterns</a:t>
            </a:r>
            <a:r>
              <a:rPr lang="it-IT" dirty="0" smtClean="0"/>
              <a:t> – </a:t>
            </a:r>
            <a:r>
              <a:rPr lang="it-IT" dirty="0" err="1" smtClean="0"/>
              <a:t>Main</a:t>
            </a:r>
            <a:r>
              <a:rPr lang="it-IT" dirty="0" smtClean="0"/>
              <a:t> </a:t>
            </a:r>
            <a:r>
              <a:rPr lang="it-IT" dirty="0" err="1" smtClean="0"/>
              <a:t>concepts</a:t>
            </a:r>
            <a:endParaRPr lang="en-US" dirty="0"/>
          </a:p>
        </p:txBody>
      </p:sp>
      <p:sp>
        <p:nvSpPr>
          <p:cNvPr id="20" name="Flowchart: Magnetic Disk 19">
            <a:extLst>
              <a:ext uri="{FF2B5EF4-FFF2-40B4-BE49-F238E27FC236}">
                <a16:creationId xmlns:a16="http://schemas.microsoft.com/office/drawing/2014/main" xmlns="" id="{A8EEA189-4340-4770-B834-B8A5F6223A36}"/>
              </a:ext>
            </a:extLst>
          </p:cNvPr>
          <p:cNvSpPr/>
          <p:nvPr/>
        </p:nvSpPr>
        <p:spPr>
          <a:xfrm>
            <a:off x="4462497" y="2272170"/>
            <a:ext cx="1571812" cy="108358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Structured</a:t>
            </a:r>
            <a:r>
              <a:rPr lang="it-IT" dirty="0"/>
              <a:t> Data</a:t>
            </a:r>
            <a:endParaRPr lang="en-US" dirty="0"/>
          </a:p>
        </p:txBody>
      </p:sp>
      <p:sp>
        <p:nvSpPr>
          <p:cNvPr id="21" name="Cloud 20">
            <a:extLst>
              <a:ext uri="{FF2B5EF4-FFF2-40B4-BE49-F238E27FC236}">
                <a16:creationId xmlns:a16="http://schemas.microsoft.com/office/drawing/2014/main" xmlns="" id="{53539C3E-BFBB-4351-BD2E-6365B32E3A5E}"/>
              </a:ext>
            </a:extLst>
          </p:cNvPr>
          <p:cNvSpPr/>
          <p:nvPr/>
        </p:nvSpPr>
        <p:spPr>
          <a:xfrm>
            <a:off x="952488" y="2272170"/>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Unstructured</a:t>
            </a:r>
            <a:r>
              <a:rPr lang="it-IT" dirty="0"/>
              <a:t> Data</a:t>
            </a:r>
            <a:endParaRPr lang="en-US" dirty="0"/>
          </a:p>
        </p:txBody>
      </p:sp>
      <p:sp>
        <p:nvSpPr>
          <p:cNvPr id="22" name="Flowchart: Magnetic Disk 21">
            <a:extLst>
              <a:ext uri="{FF2B5EF4-FFF2-40B4-BE49-F238E27FC236}">
                <a16:creationId xmlns:a16="http://schemas.microsoft.com/office/drawing/2014/main" xmlns="" id="{24FC09B1-8725-45C7-9BB1-A82C39C8FFC1}"/>
              </a:ext>
            </a:extLst>
          </p:cNvPr>
          <p:cNvSpPr/>
          <p:nvPr/>
        </p:nvSpPr>
        <p:spPr>
          <a:xfrm>
            <a:off x="7498968" y="2488703"/>
            <a:ext cx="1571812" cy="70126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Model Ready Data</a:t>
            </a:r>
            <a:endParaRPr lang="en-US" sz="1400" dirty="0"/>
          </a:p>
        </p:txBody>
      </p:sp>
      <p:sp>
        <p:nvSpPr>
          <p:cNvPr id="23" name="Rectangle: Rounded Corners 5">
            <a:extLst>
              <a:ext uri="{FF2B5EF4-FFF2-40B4-BE49-F238E27FC236}">
                <a16:creationId xmlns:a16="http://schemas.microsoft.com/office/drawing/2014/main" xmlns="" id="{4226046C-1316-484F-9093-4B0D0A50879F}"/>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Extract</a:t>
            </a:r>
            <a:r>
              <a:rPr lang="it-IT" dirty="0"/>
              <a:t> </a:t>
            </a:r>
            <a:r>
              <a:rPr lang="it-IT" strike="sngStrike" dirty="0" err="1"/>
              <a:t>Transform</a:t>
            </a:r>
            <a:r>
              <a:rPr lang="it-IT" dirty="0"/>
              <a:t> </a:t>
            </a:r>
            <a:r>
              <a:rPr lang="it-IT" dirty="0" err="1"/>
              <a:t>Load</a:t>
            </a:r>
            <a:endParaRPr lang="en-US" dirty="0"/>
          </a:p>
        </p:txBody>
      </p:sp>
      <p:sp>
        <p:nvSpPr>
          <p:cNvPr id="24" name="Flowchart: Manual Operation 23">
            <a:extLst>
              <a:ext uri="{FF2B5EF4-FFF2-40B4-BE49-F238E27FC236}">
                <a16:creationId xmlns:a16="http://schemas.microsoft.com/office/drawing/2014/main" xmlns="" id="{C6F56309-29BA-4BBB-95CC-EE5C3D4DFA91}"/>
              </a:ext>
            </a:extLst>
          </p:cNvPr>
          <p:cNvSpPr/>
          <p:nvPr/>
        </p:nvSpPr>
        <p:spPr>
          <a:xfrm rot="16200000">
            <a:off x="6224845" y="2204832"/>
            <a:ext cx="1083588" cy="1218306"/>
          </a:xfrm>
          <a:prstGeom prst="flowChartManualOperation">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strike="sngStrike" dirty="0" err="1"/>
              <a:t>Extract</a:t>
            </a:r>
            <a:r>
              <a:rPr lang="it-IT" dirty="0"/>
              <a:t> </a:t>
            </a:r>
            <a:r>
              <a:rPr lang="it-IT" dirty="0" err="1"/>
              <a:t>Transform</a:t>
            </a:r>
            <a:r>
              <a:rPr lang="it-IT" dirty="0"/>
              <a:t> </a:t>
            </a:r>
            <a:r>
              <a:rPr lang="it-IT" dirty="0" err="1"/>
              <a:t>Load</a:t>
            </a:r>
            <a:endParaRPr lang="en-US" dirty="0"/>
          </a:p>
        </p:txBody>
      </p:sp>
      <p:sp>
        <p:nvSpPr>
          <p:cNvPr id="25" name="Rectangle 24">
            <a:extLst>
              <a:ext uri="{FF2B5EF4-FFF2-40B4-BE49-F238E27FC236}">
                <a16:creationId xmlns:a16="http://schemas.microsoft.com/office/drawing/2014/main" xmlns="" id="{47AE2493-B841-48B3-8895-B0D21B17B69A}"/>
              </a:ext>
            </a:extLst>
          </p:cNvPr>
          <p:cNvSpPr/>
          <p:nvPr/>
        </p:nvSpPr>
        <p:spPr>
          <a:xfrm>
            <a:off x="838200" y="1553882"/>
            <a:ext cx="8377518" cy="1875118"/>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dirty="0">
                <a:solidFill>
                  <a:schemeClr val="accent2">
                    <a:lumMod val="75000"/>
                  </a:schemeClr>
                </a:solidFill>
              </a:rPr>
              <a:t>EL-TL Pattern</a:t>
            </a:r>
            <a:endParaRPr lang="en-US" sz="2800" dirty="0">
              <a:solidFill>
                <a:schemeClr val="accent2">
                  <a:lumMod val="75000"/>
                </a:schemeClr>
              </a:solidFill>
            </a:endParaRPr>
          </a:p>
        </p:txBody>
      </p:sp>
      <p:sp>
        <p:nvSpPr>
          <p:cNvPr id="27" name="Rectangle: Rounded Corners 17">
            <a:extLst>
              <a:ext uri="{FF2B5EF4-FFF2-40B4-BE49-F238E27FC236}">
                <a16:creationId xmlns:a16="http://schemas.microsoft.com/office/drawing/2014/main" xmlns="" id="{32F77D56-0D26-478A-880D-30B70D0F5E70}"/>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Connect</a:t>
            </a:r>
          </a:p>
          <a:p>
            <a:pPr algn="ctr"/>
            <a:r>
              <a:rPr lang="it-IT" dirty="0"/>
              <a:t>Parse</a:t>
            </a:r>
          </a:p>
          <a:p>
            <a:pPr algn="ctr"/>
            <a:r>
              <a:rPr lang="it-IT" dirty="0" err="1"/>
              <a:t>Serialize</a:t>
            </a:r>
            <a:endParaRPr lang="en-US" dirty="0"/>
          </a:p>
        </p:txBody>
      </p:sp>
      <p:sp>
        <p:nvSpPr>
          <p:cNvPr id="32" name="TextBox 31"/>
          <p:cNvSpPr txBox="1"/>
          <p:nvPr/>
        </p:nvSpPr>
        <p:spPr>
          <a:xfrm>
            <a:off x="4201885" y="3627550"/>
            <a:ext cx="7271657" cy="2958308"/>
          </a:xfrm>
          <a:prstGeom prst="rect">
            <a:avLst/>
          </a:prstGeom>
          <a:noFill/>
          <a:ln>
            <a:solidFill>
              <a:srgbClr val="445469"/>
            </a:solidFill>
          </a:ln>
        </p:spPr>
        <p:txBody>
          <a:bodyPr wrap="square" rtlCol="0">
            <a:noAutofit/>
          </a:bodyPr>
          <a:lstStyle/>
          <a:p>
            <a:r>
              <a:rPr lang="en-US" dirty="0" smtClean="0">
                <a:solidFill>
                  <a:srgbClr val="445469"/>
                </a:solidFill>
              </a:rPr>
              <a:t>The </a:t>
            </a:r>
            <a:r>
              <a:rPr lang="en-US" dirty="0">
                <a:solidFill>
                  <a:srgbClr val="445469"/>
                </a:solidFill>
              </a:rPr>
              <a:t>data structure of jobs to run is known as the </a:t>
            </a:r>
            <a:r>
              <a:rPr lang="en-US" b="1" dirty="0">
                <a:solidFill>
                  <a:srgbClr val="E96B56"/>
                </a:solidFill>
              </a:rPr>
              <a:t>job queue</a:t>
            </a:r>
            <a:r>
              <a:rPr lang="en-US" dirty="0" smtClean="0">
                <a:solidFill>
                  <a:srgbClr val="445469"/>
                </a:solidFill>
              </a:rPr>
              <a:t>.</a:t>
            </a:r>
          </a:p>
          <a:p>
            <a:r>
              <a:rPr lang="it-IT" dirty="0" err="1" smtClean="0">
                <a:solidFill>
                  <a:srgbClr val="445469"/>
                </a:solidFill>
              </a:rPr>
              <a:t>Different</a:t>
            </a:r>
            <a:r>
              <a:rPr lang="it-IT" dirty="0" smtClean="0">
                <a:solidFill>
                  <a:srgbClr val="445469"/>
                </a:solidFill>
              </a:rPr>
              <a:t> </a:t>
            </a:r>
            <a:r>
              <a:rPr lang="it-IT" dirty="0" err="1" smtClean="0">
                <a:solidFill>
                  <a:srgbClr val="445469"/>
                </a:solidFill>
              </a:rPr>
              <a:t>strategies</a:t>
            </a:r>
            <a:r>
              <a:rPr lang="it-IT" dirty="0" smtClean="0">
                <a:solidFill>
                  <a:srgbClr val="445469"/>
                </a:solidFill>
              </a:rPr>
              <a:t> </a:t>
            </a:r>
            <a:r>
              <a:rPr lang="it-IT" dirty="0" err="1" smtClean="0">
                <a:solidFill>
                  <a:srgbClr val="445469"/>
                </a:solidFill>
              </a:rPr>
              <a:t>exist</a:t>
            </a:r>
            <a:r>
              <a:rPr lang="it-IT" dirty="0" smtClean="0">
                <a:solidFill>
                  <a:srgbClr val="445469"/>
                </a:solidFill>
              </a:rPr>
              <a:t> to </a:t>
            </a:r>
            <a:r>
              <a:rPr lang="it-IT" b="1" dirty="0" err="1" smtClean="0">
                <a:solidFill>
                  <a:srgbClr val="E96B56"/>
                </a:solidFill>
              </a:rPr>
              <a:t>consume</a:t>
            </a:r>
            <a:r>
              <a:rPr lang="it-IT" dirty="0" smtClean="0">
                <a:solidFill>
                  <a:srgbClr val="E96B56"/>
                </a:solidFill>
              </a:rPr>
              <a:t> </a:t>
            </a:r>
            <a:r>
              <a:rPr lang="it-IT" dirty="0" smtClean="0">
                <a:solidFill>
                  <a:srgbClr val="445469"/>
                </a:solidFill>
              </a:rPr>
              <a:t>the job </a:t>
            </a:r>
            <a:r>
              <a:rPr lang="it-IT" dirty="0" err="1" smtClean="0">
                <a:solidFill>
                  <a:srgbClr val="445469"/>
                </a:solidFill>
              </a:rPr>
              <a:t>queue</a:t>
            </a:r>
            <a:r>
              <a:rPr lang="it-IT" dirty="0" smtClean="0">
                <a:solidFill>
                  <a:srgbClr val="445469"/>
                </a:solidFill>
              </a:rPr>
              <a:t>:</a:t>
            </a:r>
          </a:p>
          <a:p>
            <a:pPr marL="742950" lvl="1" indent="-285750">
              <a:buFont typeface="Arial" panose="020B0604020202020204" pitchFamily="34" charset="0"/>
              <a:buChar char="•"/>
            </a:pPr>
            <a:r>
              <a:rPr lang="en-US" dirty="0">
                <a:solidFill>
                  <a:srgbClr val="445469"/>
                </a:solidFill>
              </a:rPr>
              <a:t>Job priority</a:t>
            </a:r>
          </a:p>
          <a:p>
            <a:pPr marL="742950" lvl="1" indent="-285750">
              <a:buFont typeface="Arial" panose="020B0604020202020204" pitchFamily="34" charset="0"/>
              <a:buChar char="•"/>
            </a:pPr>
            <a:r>
              <a:rPr lang="en-US" dirty="0">
                <a:solidFill>
                  <a:srgbClr val="445469"/>
                </a:solidFill>
              </a:rPr>
              <a:t>Compute resource availability</a:t>
            </a:r>
          </a:p>
          <a:p>
            <a:pPr marL="742950" lvl="1" indent="-285750">
              <a:buFont typeface="Arial" panose="020B0604020202020204" pitchFamily="34" charset="0"/>
              <a:buChar char="•"/>
            </a:pPr>
            <a:r>
              <a:rPr lang="en-US" dirty="0" smtClean="0">
                <a:solidFill>
                  <a:srgbClr val="445469"/>
                </a:solidFill>
              </a:rPr>
              <a:t>Estimated </a:t>
            </a:r>
            <a:r>
              <a:rPr lang="en-US" dirty="0">
                <a:solidFill>
                  <a:srgbClr val="445469"/>
                </a:solidFill>
              </a:rPr>
              <a:t>execution time</a:t>
            </a:r>
          </a:p>
          <a:p>
            <a:pPr marL="742950" lvl="1" indent="-285750">
              <a:buFont typeface="Arial" panose="020B0604020202020204" pitchFamily="34" charset="0"/>
              <a:buChar char="•"/>
            </a:pPr>
            <a:r>
              <a:rPr lang="en-US" dirty="0">
                <a:solidFill>
                  <a:srgbClr val="445469"/>
                </a:solidFill>
              </a:rPr>
              <a:t>Elapsed execution time</a:t>
            </a:r>
          </a:p>
          <a:p>
            <a:pPr marL="742950" lvl="1" indent="-285750">
              <a:buFont typeface="Arial" panose="020B0604020202020204" pitchFamily="34" charset="0"/>
              <a:buChar char="•"/>
            </a:pPr>
            <a:r>
              <a:rPr lang="en-US" dirty="0" smtClean="0">
                <a:solidFill>
                  <a:srgbClr val="445469"/>
                </a:solidFill>
              </a:rPr>
              <a:t>Occurrence </a:t>
            </a:r>
            <a:r>
              <a:rPr lang="en-US" dirty="0">
                <a:solidFill>
                  <a:srgbClr val="445469"/>
                </a:solidFill>
              </a:rPr>
              <a:t>of prescribed events</a:t>
            </a:r>
          </a:p>
          <a:p>
            <a:pPr marL="742950" lvl="1" indent="-285750">
              <a:buFont typeface="Arial" panose="020B0604020202020204" pitchFamily="34" charset="0"/>
              <a:buChar char="•"/>
            </a:pPr>
            <a:r>
              <a:rPr lang="en-US" dirty="0">
                <a:solidFill>
                  <a:srgbClr val="445469"/>
                </a:solidFill>
              </a:rPr>
              <a:t>Job </a:t>
            </a:r>
            <a:r>
              <a:rPr lang="en-US" dirty="0" smtClean="0">
                <a:solidFill>
                  <a:srgbClr val="445469"/>
                </a:solidFill>
              </a:rPr>
              <a:t>dependency</a:t>
            </a:r>
            <a:endParaRPr lang="en-US" dirty="0">
              <a:solidFill>
                <a:srgbClr val="445469"/>
              </a:solidFill>
            </a:endParaRPr>
          </a:p>
        </p:txBody>
      </p:sp>
      <p:grpSp>
        <p:nvGrpSpPr>
          <p:cNvPr id="2" name="Group 1"/>
          <p:cNvGrpSpPr/>
          <p:nvPr/>
        </p:nvGrpSpPr>
        <p:grpSpPr>
          <a:xfrm>
            <a:off x="838200" y="3627549"/>
            <a:ext cx="2743200" cy="2640857"/>
            <a:chOff x="838200" y="3627549"/>
            <a:chExt cx="2743200" cy="2640857"/>
          </a:xfrm>
          <a:solidFill>
            <a:schemeClr val="tx1">
              <a:lumMod val="65000"/>
              <a:lumOff val="35000"/>
            </a:schemeClr>
          </a:solidFill>
        </p:grpSpPr>
        <p:sp>
          <p:nvSpPr>
            <p:cNvPr id="31" name="TextBox 30"/>
            <p:cNvSpPr txBox="1"/>
            <p:nvPr/>
          </p:nvSpPr>
          <p:spPr>
            <a:xfrm>
              <a:off x="838200" y="3627549"/>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a:t>
              </a:r>
              <a:endParaRPr lang="en-US" dirty="0">
                <a:solidFill>
                  <a:schemeClr val="bg1"/>
                </a:solidFill>
              </a:endParaRPr>
            </a:p>
          </p:txBody>
        </p:sp>
        <p:sp>
          <p:nvSpPr>
            <p:cNvPr id="35" name="TextBox 34"/>
            <p:cNvSpPr txBox="1"/>
            <p:nvPr/>
          </p:nvSpPr>
          <p:spPr>
            <a:xfrm>
              <a:off x="838200" y="4195430"/>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a:t>
              </a:r>
              <a:r>
                <a:rPr lang="it-IT" dirty="0" err="1" smtClean="0">
                  <a:solidFill>
                    <a:schemeClr val="bg1"/>
                  </a:solidFill>
                </a:rPr>
                <a:t>Scheduler</a:t>
              </a:r>
              <a:endParaRPr lang="en-US" dirty="0">
                <a:solidFill>
                  <a:schemeClr val="bg1"/>
                </a:solidFill>
              </a:endParaRPr>
            </a:p>
          </p:txBody>
        </p:sp>
        <p:sp>
          <p:nvSpPr>
            <p:cNvPr id="37" name="TextBox 36"/>
            <p:cNvSpPr txBox="1"/>
            <p:nvPr/>
          </p:nvSpPr>
          <p:spPr>
            <a:xfrm>
              <a:off x="838200" y="5331192"/>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a:t>
              </a:r>
              <a:r>
                <a:rPr lang="it-IT" dirty="0" err="1" smtClean="0">
                  <a:solidFill>
                    <a:schemeClr val="bg1"/>
                  </a:solidFill>
                </a:rPr>
                <a:t>Impersonification</a:t>
              </a:r>
              <a:endParaRPr lang="en-US" dirty="0">
                <a:solidFill>
                  <a:schemeClr val="bg1"/>
                </a:solidFill>
              </a:endParaRPr>
            </a:p>
          </p:txBody>
        </p:sp>
        <p:sp>
          <p:nvSpPr>
            <p:cNvPr id="26" name="TextBox 25"/>
            <p:cNvSpPr txBox="1"/>
            <p:nvPr/>
          </p:nvSpPr>
          <p:spPr>
            <a:xfrm>
              <a:off x="838200" y="4763311"/>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Queue</a:t>
              </a:r>
              <a:endParaRPr lang="en-US" dirty="0">
                <a:solidFill>
                  <a:schemeClr val="bg1"/>
                </a:solidFill>
              </a:endParaRPr>
            </a:p>
          </p:txBody>
        </p:sp>
        <p:sp>
          <p:nvSpPr>
            <p:cNvPr id="33" name="TextBox 32"/>
            <p:cNvSpPr txBox="1"/>
            <p:nvPr/>
          </p:nvSpPr>
          <p:spPr>
            <a:xfrm>
              <a:off x="838200" y="5899074"/>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a:t>
              </a:r>
              <a:r>
                <a:rPr lang="it-IT" dirty="0" err="1" smtClean="0">
                  <a:solidFill>
                    <a:schemeClr val="bg1"/>
                  </a:solidFill>
                </a:rPr>
                <a:t>Impersonification</a:t>
              </a:r>
              <a:endParaRPr lang="en-US" dirty="0">
                <a:solidFill>
                  <a:schemeClr val="bg1"/>
                </a:solidFill>
              </a:endParaRPr>
            </a:p>
          </p:txBody>
        </p:sp>
      </p:grpSp>
      <p:sp>
        <p:nvSpPr>
          <p:cNvPr id="18" name="TextBox 17"/>
          <p:cNvSpPr txBox="1"/>
          <p:nvPr/>
        </p:nvSpPr>
        <p:spPr>
          <a:xfrm>
            <a:off x="838200" y="3627549"/>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a:t>
            </a:r>
            <a:endParaRPr lang="en-US" dirty="0">
              <a:solidFill>
                <a:schemeClr val="bg1"/>
              </a:solidFill>
            </a:endParaRPr>
          </a:p>
        </p:txBody>
      </p:sp>
      <p:sp>
        <p:nvSpPr>
          <p:cNvPr id="19" name="TextBox 18"/>
          <p:cNvSpPr txBox="1"/>
          <p:nvPr/>
        </p:nvSpPr>
        <p:spPr>
          <a:xfrm>
            <a:off x="838200" y="4195430"/>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a:t>
            </a:r>
            <a:r>
              <a:rPr lang="it-IT" dirty="0" err="1" smtClean="0">
                <a:solidFill>
                  <a:schemeClr val="bg1"/>
                </a:solidFill>
              </a:rPr>
              <a:t>Scheduler</a:t>
            </a:r>
            <a:endParaRPr lang="en-US" dirty="0">
              <a:solidFill>
                <a:schemeClr val="bg1"/>
              </a:solidFill>
            </a:endParaRPr>
          </a:p>
        </p:txBody>
      </p:sp>
      <p:sp>
        <p:nvSpPr>
          <p:cNvPr id="28" name="TextBox 27"/>
          <p:cNvSpPr txBox="1"/>
          <p:nvPr/>
        </p:nvSpPr>
        <p:spPr>
          <a:xfrm>
            <a:off x="838200" y="5331192"/>
            <a:ext cx="2743200" cy="369332"/>
          </a:xfrm>
          <a:prstGeom prst="rect">
            <a:avLst/>
          </a:prstGeom>
          <a:solidFill>
            <a:srgbClr val="E96B56"/>
          </a:solidFill>
          <a:ln>
            <a:solidFill>
              <a:srgbClr val="445469"/>
            </a:solidFill>
          </a:ln>
        </p:spPr>
        <p:txBody>
          <a:bodyPr wrap="square" rtlCol="0">
            <a:spAutoFit/>
          </a:bodyPr>
          <a:lstStyle/>
          <a:p>
            <a:pPr algn="ctr"/>
            <a:r>
              <a:rPr lang="it-IT" dirty="0">
                <a:solidFill>
                  <a:schemeClr val="bg1"/>
                </a:solidFill>
              </a:rPr>
              <a:t>Job </a:t>
            </a:r>
            <a:r>
              <a:rPr lang="it-IT" dirty="0" err="1">
                <a:solidFill>
                  <a:schemeClr val="bg1"/>
                </a:solidFill>
              </a:rPr>
              <a:t>Impersonation</a:t>
            </a:r>
            <a:endParaRPr lang="en-US" dirty="0">
              <a:solidFill>
                <a:schemeClr val="bg1"/>
              </a:solidFill>
            </a:endParaRPr>
          </a:p>
        </p:txBody>
      </p:sp>
      <p:sp>
        <p:nvSpPr>
          <p:cNvPr id="29" name="TextBox 28"/>
          <p:cNvSpPr txBox="1"/>
          <p:nvPr/>
        </p:nvSpPr>
        <p:spPr>
          <a:xfrm>
            <a:off x="1306287" y="4763311"/>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Queue</a:t>
            </a:r>
            <a:endParaRPr lang="en-US" dirty="0">
              <a:solidFill>
                <a:schemeClr val="bg1"/>
              </a:solidFill>
            </a:endParaRPr>
          </a:p>
        </p:txBody>
      </p:sp>
      <p:sp>
        <p:nvSpPr>
          <p:cNvPr id="30" name="TextBox 29"/>
          <p:cNvSpPr txBox="1"/>
          <p:nvPr/>
        </p:nvSpPr>
        <p:spPr>
          <a:xfrm>
            <a:off x="838200" y="5899074"/>
            <a:ext cx="2743200" cy="369332"/>
          </a:xfrm>
          <a:prstGeom prst="rect">
            <a:avLst/>
          </a:prstGeom>
          <a:solidFill>
            <a:srgbClr val="E96B56"/>
          </a:solidFill>
          <a:ln>
            <a:solidFill>
              <a:srgbClr val="445469"/>
            </a:solidFill>
          </a:ln>
        </p:spPr>
        <p:txBody>
          <a:bodyPr wrap="square" rtlCol="0">
            <a:spAutoFit/>
          </a:bodyPr>
          <a:lstStyle/>
          <a:p>
            <a:pPr algn="ctr"/>
            <a:r>
              <a:rPr lang="it-IT" dirty="0">
                <a:solidFill>
                  <a:schemeClr val="bg1"/>
                </a:solidFill>
              </a:rPr>
              <a:t>Job </a:t>
            </a:r>
            <a:r>
              <a:rPr lang="it-IT" dirty="0" err="1">
                <a:solidFill>
                  <a:schemeClr val="bg1"/>
                </a:solidFill>
              </a:rPr>
              <a:t>Concurrency</a:t>
            </a:r>
            <a:endParaRPr lang="en-US" dirty="0">
              <a:solidFill>
                <a:schemeClr val="bg1"/>
              </a:solidFill>
            </a:endParaRPr>
          </a:p>
        </p:txBody>
      </p:sp>
    </p:spTree>
    <p:extLst>
      <p:ext uri="{BB962C8B-B14F-4D97-AF65-F5344CB8AC3E}">
        <p14:creationId xmlns:p14="http://schemas.microsoft.com/office/powerpoint/2010/main" val="11749623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it-IT" dirty="0" err="1" smtClean="0"/>
              <a:t>Scheduling</a:t>
            </a:r>
            <a:r>
              <a:rPr lang="it-IT" dirty="0" smtClean="0"/>
              <a:t> </a:t>
            </a:r>
            <a:r>
              <a:rPr lang="it-IT" dirty="0" err="1" smtClean="0"/>
              <a:t>Patterns</a:t>
            </a:r>
            <a:r>
              <a:rPr lang="it-IT" dirty="0" smtClean="0"/>
              <a:t> – </a:t>
            </a:r>
            <a:r>
              <a:rPr lang="it-IT" dirty="0" err="1" smtClean="0"/>
              <a:t>Main</a:t>
            </a:r>
            <a:r>
              <a:rPr lang="it-IT" dirty="0" smtClean="0"/>
              <a:t> </a:t>
            </a:r>
            <a:r>
              <a:rPr lang="it-IT" dirty="0" err="1" smtClean="0"/>
              <a:t>concepts</a:t>
            </a:r>
            <a:endParaRPr lang="en-US" dirty="0"/>
          </a:p>
        </p:txBody>
      </p:sp>
      <p:sp>
        <p:nvSpPr>
          <p:cNvPr id="20" name="Flowchart: Magnetic Disk 19">
            <a:extLst>
              <a:ext uri="{FF2B5EF4-FFF2-40B4-BE49-F238E27FC236}">
                <a16:creationId xmlns:a16="http://schemas.microsoft.com/office/drawing/2014/main" xmlns="" id="{A8EEA189-4340-4770-B834-B8A5F6223A36}"/>
              </a:ext>
            </a:extLst>
          </p:cNvPr>
          <p:cNvSpPr/>
          <p:nvPr/>
        </p:nvSpPr>
        <p:spPr>
          <a:xfrm>
            <a:off x="4462497" y="2272170"/>
            <a:ext cx="1571812" cy="108358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Structured</a:t>
            </a:r>
            <a:r>
              <a:rPr lang="it-IT" dirty="0"/>
              <a:t> Data</a:t>
            </a:r>
            <a:endParaRPr lang="en-US" dirty="0"/>
          </a:p>
        </p:txBody>
      </p:sp>
      <p:sp>
        <p:nvSpPr>
          <p:cNvPr id="21" name="Cloud 20">
            <a:extLst>
              <a:ext uri="{FF2B5EF4-FFF2-40B4-BE49-F238E27FC236}">
                <a16:creationId xmlns:a16="http://schemas.microsoft.com/office/drawing/2014/main" xmlns="" id="{53539C3E-BFBB-4351-BD2E-6365B32E3A5E}"/>
              </a:ext>
            </a:extLst>
          </p:cNvPr>
          <p:cNvSpPr/>
          <p:nvPr/>
        </p:nvSpPr>
        <p:spPr>
          <a:xfrm>
            <a:off x="952488" y="2272170"/>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Unstructured</a:t>
            </a:r>
            <a:r>
              <a:rPr lang="it-IT" dirty="0"/>
              <a:t> Data</a:t>
            </a:r>
            <a:endParaRPr lang="en-US" dirty="0"/>
          </a:p>
        </p:txBody>
      </p:sp>
      <p:sp>
        <p:nvSpPr>
          <p:cNvPr id="22" name="Flowchart: Magnetic Disk 21">
            <a:extLst>
              <a:ext uri="{FF2B5EF4-FFF2-40B4-BE49-F238E27FC236}">
                <a16:creationId xmlns:a16="http://schemas.microsoft.com/office/drawing/2014/main" xmlns="" id="{24FC09B1-8725-45C7-9BB1-A82C39C8FFC1}"/>
              </a:ext>
            </a:extLst>
          </p:cNvPr>
          <p:cNvSpPr/>
          <p:nvPr/>
        </p:nvSpPr>
        <p:spPr>
          <a:xfrm>
            <a:off x="7498968" y="2488703"/>
            <a:ext cx="1571812" cy="70126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Model Ready Data</a:t>
            </a:r>
            <a:endParaRPr lang="en-US" sz="1400" dirty="0"/>
          </a:p>
        </p:txBody>
      </p:sp>
      <p:sp>
        <p:nvSpPr>
          <p:cNvPr id="23" name="Rectangle: Rounded Corners 5">
            <a:extLst>
              <a:ext uri="{FF2B5EF4-FFF2-40B4-BE49-F238E27FC236}">
                <a16:creationId xmlns:a16="http://schemas.microsoft.com/office/drawing/2014/main" xmlns="" id="{4226046C-1316-484F-9093-4B0D0A50879F}"/>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Extract</a:t>
            </a:r>
            <a:r>
              <a:rPr lang="it-IT" dirty="0"/>
              <a:t> </a:t>
            </a:r>
            <a:r>
              <a:rPr lang="it-IT" strike="sngStrike" dirty="0" err="1"/>
              <a:t>Transform</a:t>
            </a:r>
            <a:r>
              <a:rPr lang="it-IT" dirty="0"/>
              <a:t> </a:t>
            </a:r>
            <a:r>
              <a:rPr lang="it-IT" dirty="0" err="1"/>
              <a:t>Load</a:t>
            </a:r>
            <a:endParaRPr lang="en-US" dirty="0"/>
          </a:p>
        </p:txBody>
      </p:sp>
      <p:sp>
        <p:nvSpPr>
          <p:cNvPr id="24" name="Flowchart: Manual Operation 23">
            <a:extLst>
              <a:ext uri="{FF2B5EF4-FFF2-40B4-BE49-F238E27FC236}">
                <a16:creationId xmlns:a16="http://schemas.microsoft.com/office/drawing/2014/main" xmlns="" id="{C6F56309-29BA-4BBB-95CC-EE5C3D4DFA91}"/>
              </a:ext>
            </a:extLst>
          </p:cNvPr>
          <p:cNvSpPr/>
          <p:nvPr/>
        </p:nvSpPr>
        <p:spPr>
          <a:xfrm rot="16200000">
            <a:off x="6224845" y="2204832"/>
            <a:ext cx="1083588" cy="1218306"/>
          </a:xfrm>
          <a:prstGeom prst="flowChartManualOperation">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strike="sngStrike" dirty="0" err="1"/>
              <a:t>Extract</a:t>
            </a:r>
            <a:r>
              <a:rPr lang="it-IT" dirty="0"/>
              <a:t> </a:t>
            </a:r>
            <a:r>
              <a:rPr lang="it-IT" dirty="0" err="1"/>
              <a:t>Transform</a:t>
            </a:r>
            <a:r>
              <a:rPr lang="it-IT" dirty="0"/>
              <a:t> </a:t>
            </a:r>
            <a:r>
              <a:rPr lang="it-IT" dirty="0" err="1"/>
              <a:t>Load</a:t>
            </a:r>
            <a:endParaRPr lang="en-US" dirty="0"/>
          </a:p>
        </p:txBody>
      </p:sp>
      <p:sp>
        <p:nvSpPr>
          <p:cNvPr id="25" name="Rectangle 24">
            <a:extLst>
              <a:ext uri="{FF2B5EF4-FFF2-40B4-BE49-F238E27FC236}">
                <a16:creationId xmlns:a16="http://schemas.microsoft.com/office/drawing/2014/main" xmlns="" id="{47AE2493-B841-48B3-8895-B0D21B17B69A}"/>
              </a:ext>
            </a:extLst>
          </p:cNvPr>
          <p:cNvSpPr/>
          <p:nvPr/>
        </p:nvSpPr>
        <p:spPr>
          <a:xfrm>
            <a:off x="838200" y="1553882"/>
            <a:ext cx="8377518" cy="1875118"/>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dirty="0">
                <a:solidFill>
                  <a:schemeClr val="accent2">
                    <a:lumMod val="75000"/>
                  </a:schemeClr>
                </a:solidFill>
              </a:rPr>
              <a:t>EL-TL Pattern</a:t>
            </a:r>
            <a:endParaRPr lang="en-US" sz="2800" dirty="0">
              <a:solidFill>
                <a:schemeClr val="accent2">
                  <a:lumMod val="75000"/>
                </a:schemeClr>
              </a:solidFill>
            </a:endParaRPr>
          </a:p>
        </p:txBody>
      </p:sp>
      <p:sp>
        <p:nvSpPr>
          <p:cNvPr id="27" name="Rectangle: Rounded Corners 17">
            <a:extLst>
              <a:ext uri="{FF2B5EF4-FFF2-40B4-BE49-F238E27FC236}">
                <a16:creationId xmlns:a16="http://schemas.microsoft.com/office/drawing/2014/main" xmlns="" id="{32F77D56-0D26-478A-880D-30B70D0F5E70}"/>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Connect</a:t>
            </a:r>
          </a:p>
          <a:p>
            <a:pPr algn="ctr"/>
            <a:r>
              <a:rPr lang="it-IT" dirty="0"/>
              <a:t>Parse</a:t>
            </a:r>
          </a:p>
          <a:p>
            <a:pPr algn="ctr"/>
            <a:r>
              <a:rPr lang="it-IT" dirty="0" err="1"/>
              <a:t>Serialize</a:t>
            </a:r>
            <a:endParaRPr lang="en-US" dirty="0"/>
          </a:p>
        </p:txBody>
      </p:sp>
      <p:sp>
        <p:nvSpPr>
          <p:cNvPr id="32" name="TextBox 31"/>
          <p:cNvSpPr txBox="1"/>
          <p:nvPr/>
        </p:nvSpPr>
        <p:spPr>
          <a:xfrm>
            <a:off x="4201885" y="3627550"/>
            <a:ext cx="7271657" cy="2958308"/>
          </a:xfrm>
          <a:prstGeom prst="rect">
            <a:avLst/>
          </a:prstGeom>
          <a:noFill/>
          <a:ln>
            <a:solidFill>
              <a:srgbClr val="445469"/>
            </a:solidFill>
          </a:ln>
        </p:spPr>
        <p:txBody>
          <a:bodyPr wrap="square" rtlCol="0">
            <a:noAutofit/>
          </a:bodyPr>
          <a:lstStyle/>
          <a:p>
            <a:r>
              <a:rPr lang="en-US" dirty="0" smtClean="0">
                <a:solidFill>
                  <a:srgbClr val="445469"/>
                </a:solidFill>
              </a:rPr>
              <a:t>Impersonation* </a:t>
            </a:r>
            <a:r>
              <a:rPr lang="en-US" dirty="0">
                <a:solidFill>
                  <a:srgbClr val="445469"/>
                </a:solidFill>
              </a:rPr>
              <a:t>is the ability of a </a:t>
            </a:r>
            <a:r>
              <a:rPr lang="en-US" b="1" dirty="0">
                <a:solidFill>
                  <a:srgbClr val="E96B56"/>
                </a:solidFill>
              </a:rPr>
              <a:t>thread</a:t>
            </a:r>
            <a:r>
              <a:rPr lang="en-US" dirty="0">
                <a:solidFill>
                  <a:srgbClr val="E96B56"/>
                </a:solidFill>
              </a:rPr>
              <a:t> </a:t>
            </a:r>
            <a:r>
              <a:rPr lang="en-US" dirty="0">
                <a:solidFill>
                  <a:srgbClr val="445469"/>
                </a:solidFill>
              </a:rPr>
              <a:t>to </a:t>
            </a:r>
            <a:r>
              <a:rPr lang="en-US" dirty="0" smtClean="0">
                <a:solidFill>
                  <a:srgbClr val="445469"/>
                </a:solidFill>
              </a:rPr>
              <a:t>execute a job </a:t>
            </a:r>
            <a:r>
              <a:rPr lang="en-US" dirty="0">
                <a:solidFill>
                  <a:srgbClr val="445469"/>
                </a:solidFill>
              </a:rPr>
              <a:t>using different security information than the process that owns the thread. </a:t>
            </a:r>
            <a:endParaRPr lang="en-US" dirty="0" smtClean="0">
              <a:solidFill>
                <a:srgbClr val="445469"/>
              </a:solidFill>
            </a:endParaRPr>
          </a:p>
          <a:p>
            <a:r>
              <a:rPr lang="en-US" dirty="0" smtClean="0">
                <a:solidFill>
                  <a:srgbClr val="445469"/>
                </a:solidFill>
              </a:rPr>
              <a:t>Typically</a:t>
            </a:r>
            <a:r>
              <a:rPr lang="en-US" dirty="0">
                <a:solidFill>
                  <a:srgbClr val="445469"/>
                </a:solidFill>
              </a:rPr>
              <a:t>, a thread </a:t>
            </a:r>
            <a:r>
              <a:rPr lang="en-US" b="1" dirty="0">
                <a:solidFill>
                  <a:srgbClr val="E96B56"/>
                </a:solidFill>
              </a:rPr>
              <a:t>in a server application impersonates a client</a:t>
            </a:r>
            <a:r>
              <a:rPr lang="en-US" dirty="0">
                <a:solidFill>
                  <a:srgbClr val="445469"/>
                </a:solidFill>
              </a:rPr>
              <a:t>. </a:t>
            </a:r>
            <a:endParaRPr lang="en-US" dirty="0" smtClean="0">
              <a:solidFill>
                <a:srgbClr val="445469"/>
              </a:solidFill>
            </a:endParaRPr>
          </a:p>
          <a:p>
            <a:r>
              <a:rPr lang="it-IT" dirty="0" err="1" smtClean="0">
                <a:solidFill>
                  <a:srgbClr val="445469"/>
                </a:solidFill>
              </a:rPr>
              <a:t>When</a:t>
            </a:r>
            <a:r>
              <a:rPr lang="it-IT" dirty="0" smtClean="0">
                <a:solidFill>
                  <a:srgbClr val="445469"/>
                </a:solidFill>
              </a:rPr>
              <a:t> </a:t>
            </a:r>
            <a:r>
              <a:rPr lang="en-US" dirty="0" smtClean="0">
                <a:solidFill>
                  <a:srgbClr val="445469"/>
                </a:solidFill>
              </a:rPr>
              <a:t>the thread is </a:t>
            </a:r>
            <a:r>
              <a:rPr lang="en-US" dirty="0">
                <a:solidFill>
                  <a:srgbClr val="445469"/>
                </a:solidFill>
              </a:rPr>
              <a:t>impersonating the client, any operations performed by the </a:t>
            </a:r>
            <a:r>
              <a:rPr lang="en-US" dirty="0" smtClean="0">
                <a:solidFill>
                  <a:srgbClr val="445469"/>
                </a:solidFill>
              </a:rPr>
              <a:t>thread are </a:t>
            </a:r>
            <a:r>
              <a:rPr lang="en-US" dirty="0">
                <a:solidFill>
                  <a:srgbClr val="445469"/>
                </a:solidFill>
              </a:rPr>
              <a:t>performed by using the client's (impersonating user's) credentials</a:t>
            </a:r>
            <a:r>
              <a:rPr lang="en-US" dirty="0" smtClean="0">
                <a:solidFill>
                  <a:srgbClr val="445469"/>
                </a:solidFill>
              </a:rPr>
              <a:t>.</a:t>
            </a:r>
            <a:endParaRPr lang="en-US" dirty="0">
              <a:solidFill>
                <a:srgbClr val="445469"/>
              </a:solidFill>
            </a:endParaRPr>
          </a:p>
          <a:p>
            <a:r>
              <a:rPr lang="en-US" dirty="0" smtClean="0">
                <a:solidFill>
                  <a:srgbClr val="445469"/>
                </a:solidFill>
              </a:rPr>
              <a:t>This </a:t>
            </a:r>
            <a:r>
              <a:rPr lang="en-US" dirty="0">
                <a:solidFill>
                  <a:srgbClr val="445469"/>
                </a:solidFill>
              </a:rPr>
              <a:t>allows the server thread to </a:t>
            </a:r>
            <a:r>
              <a:rPr lang="en-US" b="1" dirty="0">
                <a:solidFill>
                  <a:srgbClr val="E96B56"/>
                </a:solidFill>
              </a:rPr>
              <a:t>act on behalf of that client </a:t>
            </a:r>
            <a:r>
              <a:rPr lang="en-US" dirty="0">
                <a:solidFill>
                  <a:srgbClr val="445469"/>
                </a:solidFill>
              </a:rPr>
              <a:t>to access objects on the server or validate access to the client's own objects</a:t>
            </a:r>
            <a:r>
              <a:rPr lang="en-US" dirty="0" smtClean="0">
                <a:solidFill>
                  <a:srgbClr val="445469"/>
                </a:solidFill>
              </a:rPr>
              <a:t>. </a:t>
            </a:r>
            <a:endParaRPr lang="en-US" dirty="0">
              <a:solidFill>
                <a:srgbClr val="445469"/>
              </a:solidFill>
            </a:endParaRPr>
          </a:p>
        </p:txBody>
      </p:sp>
      <p:grpSp>
        <p:nvGrpSpPr>
          <p:cNvPr id="2" name="Group 1"/>
          <p:cNvGrpSpPr/>
          <p:nvPr/>
        </p:nvGrpSpPr>
        <p:grpSpPr>
          <a:xfrm>
            <a:off x="838200" y="3627549"/>
            <a:ext cx="2743200" cy="2640857"/>
            <a:chOff x="838200" y="3627549"/>
            <a:chExt cx="2743200" cy="2640857"/>
          </a:xfrm>
          <a:solidFill>
            <a:schemeClr val="tx1">
              <a:lumMod val="65000"/>
              <a:lumOff val="35000"/>
            </a:schemeClr>
          </a:solidFill>
        </p:grpSpPr>
        <p:sp>
          <p:nvSpPr>
            <p:cNvPr id="31" name="TextBox 30"/>
            <p:cNvSpPr txBox="1"/>
            <p:nvPr/>
          </p:nvSpPr>
          <p:spPr>
            <a:xfrm>
              <a:off x="838200" y="3627549"/>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a:t>
              </a:r>
              <a:endParaRPr lang="en-US" dirty="0">
                <a:solidFill>
                  <a:schemeClr val="bg1"/>
                </a:solidFill>
              </a:endParaRPr>
            </a:p>
          </p:txBody>
        </p:sp>
        <p:sp>
          <p:nvSpPr>
            <p:cNvPr id="35" name="TextBox 34"/>
            <p:cNvSpPr txBox="1"/>
            <p:nvPr/>
          </p:nvSpPr>
          <p:spPr>
            <a:xfrm>
              <a:off x="838200" y="4195430"/>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a:t>
              </a:r>
              <a:r>
                <a:rPr lang="it-IT" dirty="0" err="1" smtClean="0">
                  <a:solidFill>
                    <a:schemeClr val="bg1"/>
                  </a:solidFill>
                </a:rPr>
                <a:t>Scheduler</a:t>
              </a:r>
              <a:endParaRPr lang="en-US" dirty="0">
                <a:solidFill>
                  <a:schemeClr val="bg1"/>
                </a:solidFill>
              </a:endParaRPr>
            </a:p>
          </p:txBody>
        </p:sp>
        <p:sp>
          <p:nvSpPr>
            <p:cNvPr id="37" name="TextBox 36"/>
            <p:cNvSpPr txBox="1"/>
            <p:nvPr/>
          </p:nvSpPr>
          <p:spPr>
            <a:xfrm>
              <a:off x="838200" y="5331192"/>
              <a:ext cx="2743200" cy="369332"/>
            </a:xfrm>
            <a:prstGeom prst="rect">
              <a:avLst/>
            </a:prstGeom>
            <a:grpFill/>
            <a:ln>
              <a:solidFill>
                <a:schemeClr val="tx1"/>
              </a:solidFill>
            </a:ln>
          </p:spPr>
          <p:txBody>
            <a:bodyPr wrap="square" rtlCol="0">
              <a:spAutoFit/>
            </a:bodyPr>
            <a:lstStyle/>
            <a:p>
              <a:pPr algn="ctr"/>
              <a:r>
                <a:rPr lang="it-IT" dirty="0" err="1" smtClean="0">
                  <a:solidFill>
                    <a:schemeClr val="bg1"/>
                  </a:solidFill>
                </a:rPr>
                <a:t>Impersonification</a:t>
              </a:r>
              <a:endParaRPr lang="en-US" dirty="0">
                <a:solidFill>
                  <a:schemeClr val="bg1"/>
                </a:solidFill>
              </a:endParaRPr>
            </a:p>
          </p:txBody>
        </p:sp>
        <p:sp>
          <p:nvSpPr>
            <p:cNvPr id="26" name="TextBox 25"/>
            <p:cNvSpPr txBox="1"/>
            <p:nvPr/>
          </p:nvSpPr>
          <p:spPr>
            <a:xfrm>
              <a:off x="838200" y="4763311"/>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Queue</a:t>
              </a:r>
              <a:endParaRPr lang="en-US" dirty="0">
                <a:solidFill>
                  <a:schemeClr val="bg1"/>
                </a:solidFill>
              </a:endParaRPr>
            </a:p>
          </p:txBody>
        </p:sp>
        <p:sp>
          <p:nvSpPr>
            <p:cNvPr id="33" name="TextBox 32"/>
            <p:cNvSpPr txBox="1"/>
            <p:nvPr/>
          </p:nvSpPr>
          <p:spPr>
            <a:xfrm>
              <a:off x="838200" y="5899074"/>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a:t>
              </a:r>
              <a:r>
                <a:rPr lang="it-IT" dirty="0" err="1" smtClean="0">
                  <a:solidFill>
                    <a:schemeClr val="bg1"/>
                  </a:solidFill>
                </a:rPr>
                <a:t>Impersonification</a:t>
              </a:r>
              <a:endParaRPr lang="en-US" dirty="0">
                <a:solidFill>
                  <a:schemeClr val="bg1"/>
                </a:solidFill>
              </a:endParaRPr>
            </a:p>
          </p:txBody>
        </p:sp>
      </p:grpSp>
      <p:sp>
        <p:nvSpPr>
          <p:cNvPr id="18" name="TextBox 17"/>
          <p:cNvSpPr txBox="1"/>
          <p:nvPr/>
        </p:nvSpPr>
        <p:spPr>
          <a:xfrm>
            <a:off x="838200" y="3627549"/>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a:t>
            </a:r>
            <a:endParaRPr lang="en-US" dirty="0">
              <a:solidFill>
                <a:schemeClr val="bg1"/>
              </a:solidFill>
            </a:endParaRPr>
          </a:p>
        </p:txBody>
      </p:sp>
      <p:sp>
        <p:nvSpPr>
          <p:cNvPr id="19" name="TextBox 18"/>
          <p:cNvSpPr txBox="1"/>
          <p:nvPr/>
        </p:nvSpPr>
        <p:spPr>
          <a:xfrm>
            <a:off x="838200" y="4195430"/>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a:t>
            </a:r>
            <a:r>
              <a:rPr lang="it-IT" dirty="0" err="1" smtClean="0">
                <a:solidFill>
                  <a:schemeClr val="bg1"/>
                </a:solidFill>
              </a:rPr>
              <a:t>Scheduler</a:t>
            </a:r>
            <a:endParaRPr lang="en-US" dirty="0">
              <a:solidFill>
                <a:schemeClr val="bg1"/>
              </a:solidFill>
            </a:endParaRPr>
          </a:p>
        </p:txBody>
      </p:sp>
      <p:sp>
        <p:nvSpPr>
          <p:cNvPr id="28" name="TextBox 27"/>
          <p:cNvSpPr txBox="1"/>
          <p:nvPr/>
        </p:nvSpPr>
        <p:spPr>
          <a:xfrm>
            <a:off x="1306287" y="5331192"/>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a:t>
            </a:r>
            <a:r>
              <a:rPr lang="it-IT" dirty="0" err="1" smtClean="0">
                <a:solidFill>
                  <a:schemeClr val="bg1"/>
                </a:solidFill>
              </a:rPr>
              <a:t>Impersonation</a:t>
            </a:r>
            <a:endParaRPr lang="en-US" dirty="0">
              <a:solidFill>
                <a:schemeClr val="bg1"/>
              </a:solidFill>
            </a:endParaRPr>
          </a:p>
        </p:txBody>
      </p:sp>
      <p:sp>
        <p:nvSpPr>
          <p:cNvPr id="29" name="TextBox 28"/>
          <p:cNvSpPr txBox="1"/>
          <p:nvPr/>
        </p:nvSpPr>
        <p:spPr>
          <a:xfrm>
            <a:off x="838200" y="4763311"/>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Queue</a:t>
            </a:r>
            <a:endParaRPr lang="en-US" dirty="0">
              <a:solidFill>
                <a:schemeClr val="bg1"/>
              </a:solidFill>
            </a:endParaRPr>
          </a:p>
        </p:txBody>
      </p:sp>
      <p:sp>
        <p:nvSpPr>
          <p:cNvPr id="30" name="TextBox 29"/>
          <p:cNvSpPr txBox="1"/>
          <p:nvPr/>
        </p:nvSpPr>
        <p:spPr>
          <a:xfrm>
            <a:off x="838200" y="5899074"/>
            <a:ext cx="2743200" cy="369332"/>
          </a:xfrm>
          <a:prstGeom prst="rect">
            <a:avLst/>
          </a:prstGeom>
          <a:solidFill>
            <a:srgbClr val="E96B56"/>
          </a:solidFill>
          <a:ln>
            <a:solidFill>
              <a:srgbClr val="445469"/>
            </a:solidFill>
          </a:ln>
        </p:spPr>
        <p:txBody>
          <a:bodyPr wrap="square" rtlCol="0">
            <a:spAutoFit/>
          </a:bodyPr>
          <a:lstStyle/>
          <a:p>
            <a:pPr algn="ctr"/>
            <a:r>
              <a:rPr lang="it-IT" dirty="0">
                <a:solidFill>
                  <a:schemeClr val="bg1"/>
                </a:solidFill>
              </a:rPr>
              <a:t>Job </a:t>
            </a:r>
            <a:r>
              <a:rPr lang="it-IT" dirty="0" err="1">
                <a:solidFill>
                  <a:schemeClr val="bg1"/>
                </a:solidFill>
              </a:rPr>
              <a:t>Concurrency</a:t>
            </a:r>
            <a:endParaRPr lang="en-US" dirty="0">
              <a:solidFill>
                <a:schemeClr val="bg1"/>
              </a:solidFill>
            </a:endParaRPr>
          </a:p>
        </p:txBody>
      </p:sp>
      <p:sp>
        <p:nvSpPr>
          <p:cNvPr id="5" name="TextBox 4"/>
          <p:cNvSpPr txBox="1"/>
          <p:nvPr/>
        </p:nvSpPr>
        <p:spPr>
          <a:xfrm>
            <a:off x="0" y="6581001"/>
            <a:ext cx="11473542" cy="276999"/>
          </a:xfrm>
          <a:prstGeom prst="rect">
            <a:avLst/>
          </a:prstGeom>
          <a:noFill/>
        </p:spPr>
        <p:txBody>
          <a:bodyPr wrap="square" rtlCol="0">
            <a:spAutoFit/>
          </a:bodyPr>
          <a:lstStyle/>
          <a:p>
            <a:r>
              <a:rPr lang="it-IT" sz="1200" dirty="0" smtClean="0"/>
              <a:t>* </a:t>
            </a:r>
            <a:r>
              <a:rPr lang="en-US" sz="1200" dirty="0" smtClean="0">
                <a:hlinkClick r:id="rId3"/>
              </a:rPr>
              <a:t>https</a:t>
            </a:r>
            <a:r>
              <a:rPr lang="en-US" sz="1200" dirty="0">
                <a:hlinkClick r:id="rId3"/>
              </a:rPr>
              <a:t>://docs.microsoft.com/en-us/windows/win32/secauthz/client-impersonation</a:t>
            </a:r>
            <a:endParaRPr lang="en-US" sz="1200" dirty="0"/>
          </a:p>
        </p:txBody>
      </p:sp>
    </p:spTree>
    <p:extLst>
      <p:ext uri="{BB962C8B-B14F-4D97-AF65-F5344CB8AC3E}">
        <p14:creationId xmlns:p14="http://schemas.microsoft.com/office/powerpoint/2010/main" val="41126742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it-IT" dirty="0" err="1" smtClean="0"/>
              <a:t>Scheduling</a:t>
            </a:r>
            <a:r>
              <a:rPr lang="it-IT" dirty="0" smtClean="0"/>
              <a:t> </a:t>
            </a:r>
            <a:r>
              <a:rPr lang="it-IT" dirty="0" err="1" smtClean="0"/>
              <a:t>Patterns</a:t>
            </a:r>
            <a:r>
              <a:rPr lang="it-IT" dirty="0" smtClean="0"/>
              <a:t> – </a:t>
            </a:r>
            <a:r>
              <a:rPr lang="it-IT" dirty="0" err="1" smtClean="0"/>
              <a:t>Main</a:t>
            </a:r>
            <a:r>
              <a:rPr lang="it-IT" dirty="0" smtClean="0"/>
              <a:t> </a:t>
            </a:r>
            <a:r>
              <a:rPr lang="it-IT" dirty="0" err="1" smtClean="0"/>
              <a:t>concepts</a:t>
            </a:r>
            <a:endParaRPr lang="en-US" dirty="0"/>
          </a:p>
        </p:txBody>
      </p:sp>
      <p:sp>
        <p:nvSpPr>
          <p:cNvPr id="20" name="Flowchart: Magnetic Disk 19">
            <a:extLst>
              <a:ext uri="{FF2B5EF4-FFF2-40B4-BE49-F238E27FC236}">
                <a16:creationId xmlns:a16="http://schemas.microsoft.com/office/drawing/2014/main" xmlns="" id="{A8EEA189-4340-4770-B834-B8A5F6223A36}"/>
              </a:ext>
            </a:extLst>
          </p:cNvPr>
          <p:cNvSpPr/>
          <p:nvPr/>
        </p:nvSpPr>
        <p:spPr>
          <a:xfrm>
            <a:off x="4462497" y="2272170"/>
            <a:ext cx="1571812" cy="108358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Structured</a:t>
            </a:r>
            <a:r>
              <a:rPr lang="it-IT" dirty="0"/>
              <a:t> Data</a:t>
            </a:r>
            <a:endParaRPr lang="en-US" dirty="0"/>
          </a:p>
        </p:txBody>
      </p:sp>
      <p:sp>
        <p:nvSpPr>
          <p:cNvPr id="21" name="Cloud 20">
            <a:extLst>
              <a:ext uri="{FF2B5EF4-FFF2-40B4-BE49-F238E27FC236}">
                <a16:creationId xmlns:a16="http://schemas.microsoft.com/office/drawing/2014/main" xmlns="" id="{53539C3E-BFBB-4351-BD2E-6365B32E3A5E}"/>
              </a:ext>
            </a:extLst>
          </p:cNvPr>
          <p:cNvSpPr/>
          <p:nvPr/>
        </p:nvSpPr>
        <p:spPr>
          <a:xfrm>
            <a:off x="952488" y="2272170"/>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Unstructured</a:t>
            </a:r>
            <a:r>
              <a:rPr lang="it-IT" dirty="0"/>
              <a:t> Data</a:t>
            </a:r>
            <a:endParaRPr lang="en-US" dirty="0"/>
          </a:p>
        </p:txBody>
      </p:sp>
      <p:sp>
        <p:nvSpPr>
          <p:cNvPr id="22" name="Flowchart: Magnetic Disk 21">
            <a:extLst>
              <a:ext uri="{FF2B5EF4-FFF2-40B4-BE49-F238E27FC236}">
                <a16:creationId xmlns:a16="http://schemas.microsoft.com/office/drawing/2014/main" xmlns="" id="{24FC09B1-8725-45C7-9BB1-A82C39C8FFC1}"/>
              </a:ext>
            </a:extLst>
          </p:cNvPr>
          <p:cNvSpPr/>
          <p:nvPr/>
        </p:nvSpPr>
        <p:spPr>
          <a:xfrm>
            <a:off x="7498968" y="2488703"/>
            <a:ext cx="1571812" cy="70126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Model Ready Data</a:t>
            </a:r>
            <a:endParaRPr lang="en-US" sz="1400" dirty="0"/>
          </a:p>
        </p:txBody>
      </p:sp>
      <p:sp>
        <p:nvSpPr>
          <p:cNvPr id="23" name="Rectangle: Rounded Corners 5">
            <a:extLst>
              <a:ext uri="{FF2B5EF4-FFF2-40B4-BE49-F238E27FC236}">
                <a16:creationId xmlns:a16="http://schemas.microsoft.com/office/drawing/2014/main" xmlns="" id="{4226046C-1316-484F-9093-4B0D0A50879F}"/>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Extract</a:t>
            </a:r>
            <a:r>
              <a:rPr lang="it-IT" dirty="0"/>
              <a:t> </a:t>
            </a:r>
            <a:r>
              <a:rPr lang="it-IT" strike="sngStrike" dirty="0" err="1"/>
              <a:t>Transform</a:t>
            </a:r>
            <a:r>
              <a:rPr lang="it-IT" dirty="0"/>
              <a:t> </a:t>
            </a:r>
            <a:r>
              <a:rPr lang="it-IT" dirty="0" err="1"/>
              <a:t>Load</a:t>
            </a:r>
            <a:endParaRPr lang="en-US" dirty="0"/>
          </a:p>
        </p:txBody>
      </p:sp>
      <p:sp>
        <p:nvSpPr>
          <p:cNvPr id="24" name="Flowchart: Manual Operation 23">
            <a:extLst>
              <a:ext uri="{FF2B5EF4-FFF2-40B4-BE49-F238E27FC236}">
                <a16:creationId xmlns:a16="http://schemas.microsoft.com/office/drawing/2014/main" xmlns="" id="{C6F56309-29BA-4BBB-95CC-EE5C3D4DFA91}"/>
              </a:ext>
            </a:extLst>
          </p:cNvPr>
          <p:cNvSpPr/>
          <p:nvPr/>
        </p:nvSpPr>
        <p:spPr>
          <a:xfrm rot="16200000">
            <a:off x="6224845" y="2204832"/>
            <a:ext cx="1083588" cy="1218306"/>
          </a:xfrm>
          <a:prstGeom prst="flowChartManualOperation">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strike="sngStrike" dirty="0" err="1"/>
              <a:t>Extract</a:t>
            </a:r>
            <a:r>
              <a:rPr lang="it-IT" dirty="0"/>
              <a:t> </a:t>
            </a:r>
            <a:r>
              <a:rPr lang="it-IT" dirty="0" err="1"/>
              <a:t>Transform</a:t>
            </a:r>
            <a:r>
              <a:rPr lang="it-IT" dirty="0"/>
              <a:t> </a:t>
            </a:r>
            <a:r>
              <a:rPr lang="it-IT" dirty="0" err="1"/>
              <a:t>Load</a:t>
            </a:r>
            <a:endParaRPr lang="en-US" dirty="0"/>
          </a:p>
        </p:txBody>
      </p:sp>
      <p:sp>
        <p:nvSpPr>
          <p:cNvPr id="25" name="Rectangle 24">
            <a:extLst>
              <a:ext uri="{FF2B5EF4-FFF2-40B4-BE49-F238E27FC236}">
                <a16:creationId xmlns:a16="http://schemas.microsoft.com/office/drawing/2014/main" xmlns="" id="{47AE2493-B841-48B3-8895-B0D21B17B69A}"/>
              </a:ext>
            </a:extLst>
          </p:cNvPr>
          <p:cNvSpPr/>
          <p:nvPr/>
        </p:nvSpPr>
        <p:spPr>
          <a:xfrm>
            <a:off x="838200" y="1553882"/>
            <a:ext cx="8377518" cy="1875118"/>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dirty="0">
                <a:solidFill>
                  <a:schemeClr val="accent2">
                    <a:lumMod val="75000"/>
                  </a:schemeClr>
                </a:solidFill>
              </a:rPr>
              <a:t>EL-TL Pattern</a:t>
            </a:r>
            <a:endParaRPr lang="en-US" sz="2800" dirty="0">
              <a:solidFill>
                <a:schemeClr val="accent2">
                  <a:lumMod val="75000"/>
                </a:schemeClr>
              </a:solidFill>
            </a:endParaRPr>
          </a:p>
        </p:txBody>
      </p:sp>
      <p:sp>
        <p:nvSpPr>
          <p:cNvPr id="27" name="Rectangle: Rounded Corners 17">
            <a:extLst>
              <a:ext uri="{FF2B5EF4-FFF2-40B4-BE49-F238E27FC236}">
                <a16:creationId xmlns:a16="http://schemas.microsoft.com/office/drawing/2014/main" xmlns="" id="{32F77D56-0D26-478A-880D-30B70D0F5E70}"/>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Connect</a:t>
            </a:r>
          </a:p>
          <a:p>
            <a:pPr algn="ctr"/>
            <a:r>
              <a:rPr lang="it-IT" dirty="0"/>
              <a:t>Parse</a:t>
            </a:r>
          </a:p>
          <a:p>
            <a:pPr algn="ctr"/>
            <a:r>
              <a:rPr lang="it-IT" dirty="0" err="1"/>
              <a:t>Serialize</a:t>
            </a:r>
            <a:endParaRPr lang="en-US" dirty="0"/>
          </a:p>
        </p:txBody>
      </p:sp>
      <p:sp>
        <p:nvSpPr>
          <p:cNvPr id="32" name="TextBox 31"/>
          <p:cNvSpPr txBox="1"/>
          <p:nvPr/>
        </p:nvSpPr>
        <p:spPr>
          <a:xfrm>
            <a:off x="4201885" y="3627550"/>
            <a:ext cx="7271657" cy="2958308"/>
          </a:xfrm>
          <a:prstGeom prst="rect">
            <a:avLst/>
          </a:prstGeom>
          <a:noFill/>
          <a:ln>
            <a:solidFill>
              <a:srgbClr val="445469"/>
            </a:solidFill>
          </a:ln>
        </p:spPr>
        <p:txBody>
          <a:bodyPr wrap="square" rtlCol="0">
            <a:noAutofit/>
          </a:bodyPr>
          <a:lstStyle/>
          <a:p>
            <a:r>
              <a:rPr lang="it-IT" dirty="0" smtClean="0">
                <a:solidFill>
                  <a:srgbClr val="445469"/>
                </a:solidFill>
              </a:rPr>
              <a:t>Jobs </a:t>
            </a:r>
            <a:r>
              <a:rPr lang="it-IT" dirty="0" err="1" smtClean="0">
                <a:solidFill>
                  <a:srgbClr val="445469"/>
                </a:solidFill>
              </a:rPr>
              <a:t>could</a:t>
            </a:r>
            <a:r>
              <a:rPr lang="it-IT" dirty="0" smtClean="0">
                <a:solidFill>
                  <a:srgbClr val="445469"/>
                </a:solidFill>
              </a:rPr>
              <a:t> be </a:t>
            </a:r>
            <a:r>
              <a:rPr lang="it-IT" dirty="0" err="1" smtClean="0">
                <a:solidFill>
                  <a:srgbClr val="445469"/>
                </a:solidFill>
              </a:rPr>
              <a:t>executed</a:t>
            </a:r>
            <a:r>
              <a:rPr lang="it-IT" dirty="0" smtClean="0">
                <a:solidFill>
                  <a:srgbClr val="445469"/>
                </a:solidFill>
              </a:rPr>
              <a:t>:</a:t>
            </a:r>
          </a:p>
          <a:p>
            <a:pPr marL="742950" lvl="1" indent="-285750">
              <a:buFont typeface="Arial" panose="020B0604020202020204" pitchFamily="34" charset="0"/>
              <a:buChar char="•"/>
            </a:pPr>
            <a:r>
              <a:rPr lang="it-IT" b="1" dirty="0" err="1" smtClean="0">
                <a:solidFill>
                  <a:srgbClr val="E96B56"/>
                </a:solidFill>
              </a:rPr>
              <a:t>Sequentialy</a:t>
            </a:r>
            <a:r>
              <a:rPr lang="it-IT" b="1" dirty="0" smtClean="0">
                <a:solidFill>
                  <a:srgbClr val="E96B56"/>
                </a:solidFill>
              </a:rPr>
              <a:t>:</a:t>
            </a:r>
            <a:r>
              <a:rPr lang="it-IT" dirty="0" smtClean="0">
                <a:solidFill>
                  <a:srgbClr val="E96B56"/>
                </a:solidFill>
              </a:rPr>
              <a:t> </a:t>
            </a:r>
            <a:r>
              <a:rPr lang="en-US" dirty="0" smtClean="0">
                <a:solidFill>
                  <a:srgbClr val="445469"/>
                </a:solidFill>
              </a:rPr>
              <a:t>one </a:t>
            </a:r>
            <a:r>
              <a:rPr lang="en-US" dirty="0">
                <a:solidFill>
                  <a:srgbClr val="445469"/>
                </a:solidFill>
              </a:rPr>
              <a:t>completing before the next </a:t>
            </a:r>
            <a:r>
              <a:rPr lang="en-US" dirty="0" smtClean="0">
                <a:solidFill>
                  <a:srgbClr val="445469"/>
                </a:solidFill>
              </a:rPr>
              <a:t>starts</a:t>
            </a:r>
          </a:p>
          <a:p>
            <a:pPr marL="742950" lvl="1" indent="-285750">
              <a:buFont typeface="Arial" panose="020B0604020202020204" pitchFamily="34" charset="0"/>
              <a:buChar char="•"/>
            </a:pPr>
            <a:r>
              <a:rPr lang="it-IT" b="1" dirty="0" err="1" smtClean="0">
                <a:solidFill>
                  <a:srgbClr val="E96B56"/>
                </a:solidFill>
              </a:rPr>
              <a:t>Concurrently</a:t>
            </a:r>
            <a:r>
              <a:rPr lang="it-IT" b="1" dirty="0" smtClean="0">
                <a:solidFill>
                  <a:srgbClr val="E96B56"/>
                </a:solidFill>
              </a:rPr>
              <a:t>:</a:t>
            </a:r>
            <a:r>
              <a:rPr lang="it-IT" dirty="0" smtClean="0">
                <a:solidFill>
                  <a:srgbClr val="E96B56"/>
                </a:solidFill>
              </a:rPr>
              <a:t> </a:t>
            </a:r>
            <a:r>
              <a:rPr lang="it-IT" dirty="0" err="1" smtClean="0">
                <a:solidFill>
                  <a:srgbClr val="445469"/>
                </a:solidFill>
              </a:rPr>
              <a:t>during</a:t>
            </a:r>
            <a:r>
              <a:rPr lang="it-IT" dirty="0" smtClean="0">
                <a:solidFill>
                  <a:srgbClr val="445469"/>
                </a:solidFill>
              </a:rPr>
              <a:t> </a:t>
            </a:r>
            <a:r>
              <a:rPr lang="it-IT" dirty="0" err="1">
                <a:solidFill>
                  <a:srgbClr val="445469"/>
                </a:solidFill>
              </a:rPr>
              <a:t>overlapping</a:t>
            </a:r>
            <a:r>
              <a:rPr lang="it-IT" dirty="0">
                <a:solidFill>
                  <a:srgbClr val="445469"/>
                </a:solidFill>
              </a:rPr>
              <a:t> time </a:t>
            </a:r>
            <a:r>
              <a:rPr lang="it-IT" dirty="0" err="1" smtClean="0">
                <a:solidFill>
                  <a:srgbClr val="445469"/>
                </a:solidFill>
              </a:rPr>
              <a:t>periods</a:t>
            </a:r>
            <a:endParaRPr lang="en-US" dirty="0" smtClean="0">
              <a:solidFill>
                <a:srgbClr val="445469"/>
              </a:solidFill>
            </a:endParaRPr>
          </a:p>
          <a:p>
            <a:endParaRPr lang="it-IT" dirty="0" smtClean="0">
              <a:solidFill>
                <a:srgbClr val="445469"/>
              </a:solidFill>
            </a:endParaRPr>
          </a:p>
          <a:p>
            <a:r>
              <a:rPr lang="it-IT" dirty="0" smtClean="0">
                <a:solidFill>
                  <a:srgbClr val="445469"/>
                </a:solidFill>
              </a:rPr>
              <a:t>The </a:t>
            </a:r>
            <a:r>
              <a:rPr lang="it-IT" dirty="0" err="1" smtClean="0">
                <a:solidFill>
                  <a:srgbClr val="445469"/>
                </a:solidFill>
              </a:rPr>
              <a:t>jobs</a:t>
            </a:r>
            <a:r>
              <a:rPr lang="it-IT" dirty="0" smtClean="0">
                <a:solidFill>
                  <a:srgbClr val="445469"/>
                </a:solidFill>
              </a:rPr>
              <a:t> </a:t>
            </a:r>
            <a:r>
              <a:rPr lang="it-IT" dirty="0" err="1" smtClean="0">
                <a:solidFill>
                  <a:srgbClr val="445469"/>
                </a:solidFill>
              </a:rPr>
              <a:t>concurrency</a:t>
            </a:r>
            <a:r>
              <a:rPr lang="it-IT" dirty="0" smtClean="0">
                <a:solidFill>
                  <a:srgbClr val="445469"/>
                </a:solidFill>
              </a:rPr>
              <a:t> </a:t>
            </a:r>
            <a:r>
              <a:rPr lang="it-IT" dirty="0" err="1" smtClean="0">
                <a:solidFill>
                  <a:srgbClr val="445469"/>
                </a:solidFill>
              </a:rPr>
              <a:t>relies</a:t>
            </a:r>
            <a:r>
              <a:rPr lang="it-IT" dirty="0" smtClean="0">
                <a:solidFill>
                  <a:srgbClr val="445469"/>
                </a:solidFill>
              </a:rPr>
              <a:t> on the hosting </a:t>
            </a:r>
            <a:r>
              <a:rPr lang="it-IT" dirty="0" err="1" smtClean="0">
                <a:solidFill>
                  <a:srgbClr val="445469"/>
                </a:solidFill>
              </a:rPr>
              <a:t>application</a:t>
            </a:r>
            <a:r>
              <a:rPr lang="it-IT" dirty="0" smtClean="0">
                <a:solidFill>
                  <a:srgbClr val="445469"/>
                </a:solidFill>
              </a:rPr>
              <a:t> server and the </a:t>
            </a:r>
            <a:r>
              <a:rPr lang="it-IT" dirty="0" err="1" smtClean="0">
                <a:solidFill>
                  <a:srgbClr val="445469"/>
                </a:solidFill>
              </a:rPr>
              <a:t>technology</a:t>
            </a:r>
            <a:r>
              <a:rPr lang="it-IT" dirty="0" smtClean="0">
                <a:solidFill>
                  <a:srgbClr val="445469"/>
                </a:solidFill>
              </a:rPr>
              <a:t> </a:t>
            </a:r>
            <a:r>
              <a:rPr lang="it-IT" dirty="0" err="1" smtClean="0">
                <a:solidFill>
                  <a:srgbClr val="445469"/>
                </a:solidFill>
              </a:rPr>
              <a:t>used</a:t>
            </a:r>
            <a:r>
              <a:rPr lang="it-IT" dirty="0" smtClean="0">
                <a:solidFill>
                  <a:srgbClr val="445469"/>
                </a:solidFill>
              </a:rPr>
              <a:t>.</a:t>
            </a:r>
          </a:p>
          <a:p>
            <a:endParaRPr lang="it-IT" dirty="0">
              <a:solidFill>
                <a:srgbClr val="445469"/>
              </a:solidFill>
            </a:endParaRPr>
          </a:p>
          <a:p>
            <a:r>
              <a:rPr lang="it-IT" dirty="0" err="1" smtClean="0">
                <a:solidFill>
                  <a:srgbClr val="445469"/>
                </a:solidFill>
              </a:rPr>
              <a:t>If</a:t>
            </a:r>
            <a:r>
              <a:rPr lang="it-IT" dirty="0" smtClean="0">
                <a:solidFill>
                  <a:srgbClr val="445469"/>
                </a:solidFill>
              </a:rPr>
              <a:t> the Job </a:t>
            </a:r>
            <a:r>
              <a:rPr lang="it-IT" dirty="0" err="1" smtClean="0">
                <a:solidFill>
                  <a:srgbClr val="445469"/>
                </a:solidFill>
              </a:rPr>
              <a:t>Scheduler</a:t>
            </a:r>
            <a:r>
              <a:rPr lang="it-IT" dirty="0" smtClean="0">
                <a:solidFill>
                  <a:srgbClr val="445469"/>
                </a:solidFill>
              </a:rPr>
              <a:t> </a:t>
            </a:r>
            <a:r>
              <a:rPr lang="it-IT" dirty="0" err="1" smtClean="0">
                <a:solidFill>
                  <a:srgbClr val="445469"/>
                </a:solidFill>
              </a:rPr>
              <a:t>is</a:t>
            </a:r>
            <a:r>
              <a:rPr lang="it-IT" dirty="0" smtClean="0">
                <a:solidFill>
                  <a:srgbClr val="445469"/>
                </a:solidFill>
              </a:rPr>
              <a:t> </a:t>
            </a:r>
            <a:r>
              <a:rPr lang="it-IT" dirty="0" err="1" smtClean="0">
                <a:solidFill>
                  <a:srgbClr val="445469"/>
                </a:solidFill>
              </a:rPr>
              <a:t>able</a:t>
            </a:r>
            <a:r>
              <a:rPr lang="it-IT" dirty="0" smtClean="0">
                <a:solidFill>
                  <a:srgbClr val="445469"/>
                </a:solidFill>
              </a:rPr>
              <a:t> to </a:t>
            </a:r>
            <a:r>
              <a:rPr lang="it-IT" dirty="0" err="1" smtClean="0">
                <a:solidFill>
                  <a:srgbClr val="445469"/>
                </a:solidFill>
              </a:rPr>
              <a:t>submit</a:t>
            </a:r>
            <a:r>
              <a:rPr lang="it-IT" dirty="0" smtClean="0">
                <a:solidFill>
                  <a:srgbClr val="445469"/>
                </a:solidFill>
              </a:rPr>
              <a:t> </a:t>
            </a:r>
            <a:r>
              <a:rPr lang="it-IT" dirty="0" err="1" smtClean="0">
                <a:solidFill>
                  <a:srgbClr val="445469"/>
                </a:solidFill>
              </a:rPr>
              <a:t>jobs</a:t>
            </a:r>
            <a:r>
              <a:rPr lang="it-IT" dirty="0" smtClean="0">
                <a:solidFill>
                  <a:srgbClr val="445469"/>
                </a:solidFill>
              </a:rPr>
              <a:t> to </a:t>
            </a:r>
            <a:r>
              <a:rPr lang="it-IT" dirty="0" err="1" smtClean="0">
                <a:solidFill>
                  <a:srgbClr val="445469"/>
                </a:solidFill>
              </a:rPr>
              <a:t>other</a:t>
            </a:r>
            <a:r>
              <a:rPr lang="it-IT" dirty="0" smtClean="0">
                <a:solidFill>
                  <a:srgbClr val="445469"/>
                </a:solidFill>
              </a:rPr>
              <a:t> </a:t>
            </a:r>
            <a:r>
              <a:rPr lang="it-IT" dirty="0" err="1" smtClean="0">
                <a:solidFill>
                  <a:srgbClr val="445469"/>
                </a:solidFill>
              </a:rPr>
              <a:t>machines</a:t>
            </a:r>
            <a:r>
              <a:rPr lang="it-IT" dirty="0" smtClean="0">
                <a:solidFill>
                  <a:srgbClr val="445469"/>
                </a:solidFill>
              </a:rPr>
              <a:t> (</a:t>
            </a:r>
            <a:r>
              <a:rPr lang="it-IT" b="1" dirty="0" smtClean="0">
                <a:solidFill>
                  <a:srgbClr val="E96B56"/>
                </a:solidFill>
              </a:rPr>
              <a:t>Service Broker Pattern</a:t>
            </a:r>
            <a:r>
              <a:rPr lang="it-IT" dirty="0" smtClean="0">
                <a:solidFill>
                  <a:srgbClr val="445469"/>
                </a:solidFill>
              </a:rPr>
              <a:t>), </a:t>
            </a:r>
            <a:r>
              <a:rPr lang="it-IT" dirty="0" err="1" smtClean="0">
                <a:solidFill>
                  <a:srgbClr val="445469"/>
                </a:solidFill>
              </a:rPr>
              <a:t>even</a:t>
            </a:r>
            <a:r>
              <a:rPr lang="it-IT" dirty="0" smtClean="0">
                <a:solidFill>
                  <a:srgbClr val="445469"/>
                </a:solidFill>
              </a:rPr>
              <a:t> more </a:t>
            </a:r>
            <a:r>
              <a:rPr lang="it-IT" dirty="0" err="1" smtClean="0">
                <a:solidFill>
                  <a:srgbClr val="445469"/>
                </a:solidFill>
              </a:rPr>
              <a:t>advanced</a:t>
            </a:r>
            <a:r>
              <a:rPr lang="it-IT" dirty="0" smtClean="0">
                <a:solidFill>
                  <a:srgbClr val="445469"/>
                </a:solidFill>
              </a:rPr>
              <a:t> </a:t>
            </a:r>
            <a:r>
              <a:rPr lang="it-IT" dirty="0" err="1" smtClean="0">
                <a:solidFill>
                  <a:srgbClr val="445469"/>
                </a:solidFill>
              </a:rPr>
              <a:t>strategies</a:t>
            </a:r>
            <a:r>
              <a:rPr lang="it-IT" dirty="0" smtClean="0">
                <a:solidFill>
                  <a:srgbClr val="445469"/>
                </a:solidFill>
              </a:rPr>
              <a:t> </a:t>
            </a:r>
            <a:r>
              <a:rPr lang="it-IT" dirty="0" err="1" smtClean="0">
                <a:solidFill>
                  <a:srgbClr val="445469"/>
                </a:solidFill>
              </a:rPr>
              <a:t>could</a:t>
            </a:r>
            <a:r>
              <a:rPr lang="it-IT" dirty="0" smtClean="0">
                <a:solidFill>
                  <a:srgbClr val="445469"/>
                </a:solidFill>
              </a:rPr>
              <a:t> be put in </a:t>
            </a:r>
            <a:r>
              <a:rPr lang="it-IT" dirty="0" err="1" smtClean="0">
                <a:solidFill>
                  <a:srgbClr val="445469"/>
                </a:solidFill>
              </a:rPr>
              <a:t>place</a:t>
            </a:r>
            <a:r>
              <a:rPr lang="it-IT" dirty="0">
                <a:solidFill>
                  <a:srgbClr val="445469"/>
                </a:solidFill>
              </a:rPr>
              <a:t>.</a:t>
            </a:r>
            <a:endParaRPr lang="it-IT" dirty="0" smtClean="0">
              <a:solidFill>
                <a:srgbClr val="445469"/>
              </a:solidFill>
            </a:endParaRPr>
          </a:p>
        </p:txBody>
      </p:sp>
      <p:grpSp>
        <p:nvGrpSpPr>
          <p:cNvPr id="2" name="Group 1"/>
          <p:cNvGrpSpPr/>
          <p:nvPr/>
        </p:nvGrpSpPr>
        <p:grpSpPr>
          <a:xfrm>
            <a:off x="838200" y="3627549"/>
            <a:ext cx="2743200" cy="2640857"/>
            <a:chOff x="838200" y="3627549"/>
            <a:chExt cx="2743200" cy="2640857"/>
          </a:xfrm>
          <a:solidFill>
            <a:schemeClr val="tx1">
              <a:lumMod val="65000"/>
              <a:lumOff val="35000"/>
            </a:schemeClr>
          </a:solidFill>
        </p:grpSpPr>
        <p:sp>
          <p:nvSpPr>
            <p:cNvPr id="31" name="TextBox 30"/>
            <p:cNvSpPr txBox="1"/>
            <p:nvPr/>
          </p:nvSpPr>
          <p:spPr>
            <a:xfrm>
              <a:off x="838200" y="3627549"/>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a:t>
              </a:r>
              <a:endParaRPr lang="en-US" dirty="0">
                <a:solidFill>
                  <a:schemeClr val="bg1"/>
                </a:solidFill>
              </a:endParaRPr>
            </a:p>
          </p:txBody>
        </p:sp>
        <p:sp>
          <p:nvSpPr>
            <p:cNvPr id="35" name="TextBox 34"/>
            <p:cNvSpPr txBox="1"/>
            <p:nvPr/>
          </p:nvSpPr>
          <p:spPr>
            <a:xfrm>
              <a:off x="838200" y="4195430"/>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a:t>
              </a:r>
              <a:r>
                <a:rPr lang="it-IT" dirty="0" err="1" smtClean="0">
                  <a:solidFill>
                    <a:schemeClr val="bg1"/>
                  </a:solidFill>
                </a:rPr>
                <a:t>Scheduler</a:t>
              </a:r>
              <a:endParaRPr lang="en-US" dirty="0">
                <a:solidFill>
                  <a:schemeClr val="bg1"/>
                </a:solidFill>
              </a:endParaRPr>
            </a:p>
          </p:txBody>
        </p:sp>
        <p:sp>
          <p:nvSpPr>
            <p:cNvPr id="37" name="TextBox 36"/>
            <p:cNvSpPr txBox="1"/>
            <p:nvPr/>
          </p:nvSpPr>
          <p:spPr>
            <a:xfrm>
              <a:off x="838200" y="5331192"/>
              <a:ext cx="2743200" cy="369332"/>
            </a:xfrm>
            <a:prstGeom prst="rect">
              <a:avLst/>
            </a:prstGeom>
            <a:grpFill/>
            <a:ln>
              <a:solidFill>
                <a:schemeClr val="tx1"/>
              </a:solidFill>
            </a:ln>
          </p:spPr>
          <p:txBody>
            <a:bodyPr wrap="square" rtlCol="0">
              <a:spAutoFit/>
            </a:bodyPr>
            <a:lstStyle/>
            <a:p>
              <a:pPr algn="ctr"/>
              <a:r>
                <a:rPr lang="it-IT" dirty="0" err="1" smtClean="0">
                  <a:solidFill>
                    <a:schemeClr val="bg1"/>
                  </a:solidFill>
                </a:rPr>
                <a:t>Impersonification</a:t>
              </a:r>
              <a:endParaRPr lang="en-US" dirty="0">
                <a:solidFill>
                  <a:schemeClr val="bg1"/>
                </a:solidFill>
              </a:endParaRPr>
            </a:p>
          </p:txBody>
        </p:sp>
        <p:sp>
          <p:nvSpPr>
            <p:cNvPr id="26" name="TextBox 25"/>
            <p:cNvSpPr txBox="1"/>
            <p:nvPr/>
          </p:nvSpPr>
          <p:spPr>
            <a:xfrm>
              <a:off x="838200" y="4763311"/>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Queue</a:t>
              </a:r>
              <a:endParaRPr lang="en-US" dirty="0">
                <a:solidFill>
                  <a:schemeClr val="bg1"/>
                </a:solidFill>
              </a:endParaRPr>
            </a:p>
          </p:txBody>
        </p:sp>
        <p:sp>
          <p:nvSpPr>
            <p:cNvPr id="33" name="TextBox 32"/>
            <p:cNvSpPr txBox="1"/>
            <p:nvPr/>
          </p:nvSpPr>
          <p:spPr>
            <a:xfrm>
              <a:off x="838200" y="5899074"/>
              <a:ext cx="2743200" cy="369332"/>
            </a:xfrm>
            <a:prstGeom prst="rect">
              <a:avLst/>
            </a:prstGeom>
            <a:grpFill/>
            <a:ln>
              <a:solidFill>
                <a:schemeClr val="tx1"/>
              </a:solidFill>
            </a:ln>
          </p:spPr>
          <p:txBody>
            <a:bodyPr wrap="square" rtlCol="0">
              <a:spAutoFit/>
            </a:bodyPr>
            <a:lstStyle/>
            <a:p>
              <a:pPr algn="ctr"/>
              <a:endParaRPr lang="en-US" dirty="0">
                <a:solidFill>
                  <a:schemeClr val="bg1"/>
                </a:solidFill>
              </a:endParaRPr>
            </a:p>
          </p:txBody>
        </p:sp>
      </p:grpSp>
      <p:sp>
        <p:nvSpPr>
          <p:cNvPr id="18" name="TextBox 17"/>
          <p:cNvSpPr txBox="1"/>
          <p:nvPr/>
        </p:nvSpPr>
        <p:spPr>
          <a:xfrm>
            <a:off x="838200" y="3627549"/>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a:t>
            </a:r>
            <a:endParaRPr lang="en-US" dirty="0">
              <a:solidFill>
                <a:schemeClr val="bg1"/>
              </a:solidFill>
            </a:endParaRPr>
          </a:p>
        </p:txBody>
      </p:sp>
      <p:sp>
        <p:nvSpPr>
          <p:cNvPr id="19" name="TextBox 18"/>
          <p:cNvSpPr txBox="1"/>
          <p:nvPr/>
        </p:nvSpPr>
        <p:spPr>
          <a:xfrm>
            <a:off x="838200" y="4195430"/>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a:t>
            </a:r>
            <a:r>
              <a:rPr lang="it-IT" dirty="0" err="1" smtClean="0">
                <a:solidFill>
                  <a:schemeClr val="bg1"/>
                </a:solidFill>
              </a:rPr>
              <a:t>Scheduler</a:t>
            </a:r>
            <a:endParaRPr lang="en-US" dirty="0">
              <a:solidFill>
                <a:schemeClr val="bg1"/>
              </a:solidFill>
            </a:endParaRPr>
          </a:p>
        </p:txBody>
      </p:sp>
      <p:sp>
        <p:nvSpPr>
          <p:cNvPr id="28" name="TextBox 27"/>
          <p:cNvSpPr txBox="1"/>
          <p:nvPr/>
        </p:nvSpPr>
        <p:spPr>
          <a:xfrm>
            <a:off x="838200" y="5331192"/>
            <a:ext cx="2743200" cy="369332"/>
          </a:xfrm>
          <a:prstGeom prst="rect">
            <a:avLst/>
          </a:prstGeom>
          <a:solidFill>
            <a:srgbClr val="E96B56"/>
          </a:solidFill>
          <a:ln>
            <a:solidFill>
              <a:srgbClr val="445469"/>
            </a:solidFill>
          </a:ln>
        </p:spPr>
        <p:txBody>
          <a:bodyPr wrap="square" rtlCol="0">
            <a:spAutoFit/>
          </a:bodyPr>
          <a:lstStyle/>
          <a:p>
            <a:pPr algn="ctr"/>
            <a:r>
              <a:rPr lang="it-IT" dirty="0">
                <a:solidFill>
                  <a:schemeClr val="bg1"/>
                </a:solidFill>
              </a:rPr>
              <a:t>Job </a:t>
            </a:r>
            <a:r>
              <a:rPr lang="it-IT" dirty="0" err="1">
                <a:solidFill>
                  <a:schemeClr val="bg1"/>
                </a:solidFill>
              </a:rPr>
              <a:t>Impersonation</a:t>
            </a:r>
            <a:endParaRPr lang="en-US" dirty="0">
              <a:solidFill>
                <a:schemeClr val="bg1"/>
              </a:solidFill>
            </a:endParaRPr>
          </a:p>
        </p:txBody>
      </p:sp>
      <p:sp>
        <p:nvSpPr>
          <p:cNvPr id="29" name="TextBox 28"/>
          <p:cNvSpPr txBox="1"/>
          <p:nvPr/>
        </p:nvSpPr>
        <p:spPr>
          <a:xfrm>
            <a:off x="838200" y="4763311"/>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Queue</a:t>
            </a:r>
            <a:endParaRPr lang="en-US" dirty="0">
              <a:solidFill>
                <a:schemeClr val="bg1"/>
              </a:solidFill>
            </a:endParaRPr>
          </a:p>
        </p:txBody>
      </p:sp>
      <p:sp>
        <p:nvSpPr>
          <p:cNvPr id="30" name="TextBox 29"/>
          <p:cNvSpPr txBox="1"/>
          <p:nvPr/>
        </p:nvSpPr>
        <p:spPr>
          <a:xfrm>
            <a:off x="1306287" y="5899074"/>
            <a:ext cx="2743200" cy="369332"/>
          </a:xfrm>
          <a:prstGeom prst="rect">
            <a:avLst/>
          </a:prstGeom>
          <a:solidFill>
            <a:srgbClr val="E96B56"/>
          </a:solidFill>
          <a:ln>
            <a:solidFill>
              <a:srgbClr val="445469"/>
            </a:solidFill>
          </a:ln>
        </p:spPr>
        <p:txBody>
          <a:bodyPr wrap="square" rtlCol="0">
            <a:spAutoFit/>
          </a:bodyPr>
          <a:lstStyle/>
          <a:p>
            <a:pPr algn="ctr"/>
            <a:r>
              <a:rPr lang="it-IT" dirty="0">
                <a:solidFill>
                  <a:schemeClr val="bg1"/>
                </a:solidFill>
              </a:rPr>
              <a:t>Job </a:t>
            </a:r>
            <a:r>
              <a:rPr lang="it-IT" dirty="0" err="1">
                <a:solidFill>
                  <a:schemeClr val="bg1"/>
                </a:solidFill>
              </a:rPr>
              <a:t>Concurrency</a:t>
            </a:r>
            <a:endParaRPr lang="en-US" dirty="0">
              <a:solidFill>
                <a:schemeClr val="bg1"/>
              </a:solidFill>
            </a:endParaRPr>
          </a:p>
        </p:txBody>
      </p:sp>
    </p:spTree>
    <p:extLst>
      <p:ext uri="{BB962C8B-B14F-4D97-AF65-F5344CB8AC3E}">
        <p14:creationId xmlns:p14="http://schemas.microsoft.com/office/powerpoint/2010/main" val="3270119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it-IT" dirty="0" err="1" smtClean="0"/>
              <a:t>Scheduling</a:t>
            </a:r>
            <a:r>
              <a:rPr lang="it-IT" dirty="0" smtClean="0"/>
              <a:t> </a:t>
            </a:r>
            <a:r>
              <a:rPr lang="it-IT" dirty="0" err="1" smtClean="0"/>
              <a:t>Patterns</a:t>
            </a:r>
            <a:r>
              <a:rPr lang="it-IT" dirty="0" smtClean="0"/>
              <a:t> – </a:t>
            </a:r>
            <a:r>
              <a:rPr lang="it-IT" dirty="0" err="1" smtClean="0"/>
              <a:t>Main</a:t>
            </a:r>
            <a:r>
              <a:rPr lang="it-IT" dirty="0" smtClean="0"/>
              <a:t> </a:t>
            </a:r>
            <a:r>
              <a:rPr lang="it-IT" dirty="0" err="1" smtClean="0"/>
              <a:t>concepts</a:t>
            </a:r>
            <a:endParaRPr lang="en-US" dirty="0"/>
          </a:p>
        </p:txBody>
      </p:sp>
      <p:sp>
        <p:nvSpPr>
          <p:cNvPr id="20" name="Flowchart: Magnetic Disk 19">
            <a:extLst>
              <a:ext uri="{FF2B5EF4-FFF2-40B4-BE49-F238E27FC236}">
                <a16:creationId xmlns:a16="http://schemas.microsoft.com/office/drawing/2014/main" xmlns="" id="{A8EEA189-4340-4770-B834-B8A5F6223A36}"/>
              </a:ext>
            </a:extLst>
          </p:cNvPr>
          <p:cNvSpPr/>
          <p:nvPr/>
        </p:nvSpPr>
        <p:spPr>
          <a:xfrm>
            <a:off x="4462497" y="2272170"/>
            <a:ext cx="1571812" cy="108358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Structured</a:t>
            </a:r>
            <a:r>
              <a:rPr lang="it-IT" dirty="0"/>
              <a:t> Data</a:t>
            </a:r>
            <a:endParaRPr lang="en-US" dirty="0"/>
          </a:p>
        </p:txBody>
      </p:sp>
      <p:sp>
        <p:nvSpPr>
          <p:cNvPr id="21" name="Cloud 20">
            <a:extLst>
              <a:ext uri="{FF2B5EF4-FFF2-40B4-BE49-F238E27FC236}">
                <a16:creationId xmlns:a16="http://schemas.microsoft.com/office/drawing/2014/main" xmlns="" id="{53539C3E-BFBB-4351-BD2E-6365B32E3A5E}"/>
              </a:ext>
            </a:extLst>
          </p:cNvPr>
          <p:cNvSpPr/>
          <p:nvPr/>
        </p:nvSpPr>
        <p:spPr>
          <a:xfrm>
            <a:off x="952488" y="2272170"/>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Unstructured</a:t>
            </a:r>
            <a:r>
              <a:rPr lang="it-IT" dirty="0"/>
              <a:t> Data</a:t>
            </a:r>
            <a:endParaRPr lang="en-US" dirty="0"/>
          </a:p>
        </p:txBody>
      </p:sp>
      <p:sp>
        <p:nvSpPr>
          <p:cNvPr id="22" name="Flowchart: Magnetic Disk 21">
            <a:extLst>
              <a:ext uri="{FF2B5EF4-FFF2-40B4-BE49-F238E27FC236}">
                <a16:creationId xmlns:a16="http://schemas.microsoft.com/office/drawing/2014/main" xmlns="" id="{24FC09B1-8725-45C7-9BB1-A82C39C8FFC1}"/>
              </a:ext>
            </a:extLst>
          </p:cNvPr>
          <p:cNvSpPr/>
          <p:nvPr/>
        </p:nvSpPr>
        <p:spPr>
          <a:xfrm>
            <a:off x="7498968" y="2488703"/>
            <a:ext cx="1571812" cy="70126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Model Ready Data</a:t>
            </a:r>
            <a:endParaRPr lang="en-US" sz="1400" dirty="0"/>
          </a:p>
        </p:txBody>
      </p:sp>
      <p:sp>
        <p:nvSpPr>
          <p:cNvPr id="23" name="Rectangle: Rounded Corners 5">
            <a:extLst>
              <a:ext uri="{FF2B5EF4-FFF2-40B4-BE49-F238E27FC236}">
                <a16:creationId xmlns:a16="http://schemas.microsoft.com/office/drawing/2014/main" xmlns="" id="{4226046C-1316-484F-9093-4B0D0A50879F}"/>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Extract</a:t>
            </a:r>
            <a:r>
              <a:rPr lang="it-IT" dirty="0"/>
              <a:t> </a:t>
            </a:r>
            <a:r>
              <a:rPr lang="it-IT" strike="sngStrike" dirty="0" err="1"/>
              <a:t>Transform</a:t>
            </a:r>
            <a:r>
              <a:rPr lang="it-IT" dirty="0"/>
              <a:t> </a:t>
            </a:r>
            <a:r>
              <a:rPr lang="it-IT" dirty="0" err="1"/>
              <a:t>Load</a:t>
            </a:r>
            <a:endParaRPr lang="en-US" dirty="0"/>
          </a:p>
        </p:txBody>
      </p:sp>
      <p:sp>
        <p:nvSpPr>
          <p:cNvPr id="24" name="Flowchart: Manual Operation 23">
            <a:extLst>
              <a:ext uri="{FF2B5EF4-FFF2-40B4-BE49-F238E27FC236}">
                <a16:creationId xmlns:a16="http://schemas.microsoft.com/office/drawing/2014/main" xmlns="" id="{C6F56309-29BA-4BBB-95CC-EE5C3D4DFA91}"/>
              </a:ext>
            </a:extLst>
          </p:cNvPr>
          <p:cNvSpPr/>
          <p:nvPr/>
        </p:nvSpPr>
        <p:spPr>
          <a:xfrm rot="16200000">
            <a:off x="6224845" y="2204832"/>
            <a:ext cx="1083588" cy="1218306"/>
          </a:xfrm>
          <a:prstGeom prst="flowChartManualOperation">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strike="sngStrike" dirty="0" err="1"/>
              <a:t>Extract</a:t>
            </a:r>
            <a:r>
              <a:rPr lang="it-IT" dirty="0"/>
              <a:t> </a:t>
            </a:r>
            <a:r>
              <a:rPr lang="it-IT" dirty="0" err="1"/>
              <a:t>Transform</a:t>
            </a:r>
            <a:r>
              <a:rPr lang="it-IT" dirty="0"/>
              <a:t> </a:t>
            </a:r>
            <a:r>
              <a:rPr lang="it-IT" dirty="0" err="1"/>
              <a:t>Load</a:t>
            </a:r>
            <a:endParaRPr lang="en-US" dirty="0"/>
          </a:p>
        </p:txBody>
      </p:sp>
      <p:sp>
        <p:nvSpPr>
          <p:cNvPr id="25" name="Rectangle 24">
            <a:extLst>
              <a:ext uri="{FF2B5EF4-FFF2-40B4-BE49-F238E27FC236}">
                <a16:creationId xmlns:a16="http://schemas.microsoft.com/office/drawing/2014/main" xmlns="" id="{47AE2493-B841-48B3-8895-B0D21B17B69A}"/>
              </a:ext>
            </a:extLst>
          </p:cNvPr>
          <p:cNvSpPr/>
          <p:nvPr/>
        </p:nvSpPr>
        <p:spPr>
          <a:xfrm>
            <a:off x="838200" y="1553882"/>
            <a:ext cx="8377518" cy="1875118"/>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dirty="0">
                <a:solidFill>
                  <a:schemeClr val="accent2">
                    <a:lumMod val="75000"/>
                  </a:schemeClr>
                </a:solidFill>
              </a:rPr>
              <a:t>EL-TL Pattern</a:t>
            </a:r>
            <a:endParaRPr lang="en-US" sz="2800" dirty="0">
              <a:solidFill>
                <a:schemeClr val="accent2">
                  <a:lumMod val="75000"/>
                </a:schemeClr>
              </a:solidFill>
            </a:endParaRPr>
          </a:p>
        </p:txBody>
      </p:sp>
      <p:sp>
        <p:nvSpPr>
          <p:cNvPr id="27" name="Rectangle: Rounded Corners 17">
            <a:extLst>
              <a:ext uri="{FF2B5EF4-FFF2-40B4-BE49-F238E27FC236}">
                <a16:creationId xmlns:a16="http://schemas.microsoft.com/office/drawing/2014/main" xmlns="" id="{32F77D56-0D26-478A-880D-30B70D0F5E70}"/>
              </a:ext>
            </a:extLst>
          </p:cNvPr>
          <p:cNvSpPr/>
          <p:nvPr/>
        </p:nvSpPr>
        <p:spPr>
          <a:xfrm>
            <a:off x="3028178" y="2374714"/>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Connect</a:t>
            </a:r>
          </a:p>
          <a:p>
            <a:pPr algn="ctr"/>
            <a:r>
              <a:rPr lang="it-IT" dirty="0"/>
              <a:t>Parse</a:t>
            </a:r>
          </a:p>
          <a:p>
            <a:pPr algn="ctr"/>
            <a:r>
              <a:rPr lang="it-IT" dirty="0" err="1"/>
              <a:t>Serialize</a:t>
            </a:r>
            <a:endParaRPr lang="en-US" dirty="0"/>
          </a:p>
        </p:txBody>
      </p:sp>
      <p:grpSp>
        <p:nvGrpSpPr>
          <p:cNvPr id="2" name="Group 1"/>
          <p:cNvGrpSpPr/>
          <p:nvPr/>
        </p:nvGrpSpPr>
        <p:grpSpPr>
          <a:xfrm>
            <a:off x="838200" y="3627549"/>
            <a:ext cx="2743200" cy="2640857"/>
            <a:chOff x="838200" y="3627549"/>
            <a:chExt cx="2743200" cy="2640857"/>
          </a:xfrm>
          <a:solidFill>
            <a:schemeClr val="tx1">
              <a:lumMod val="65000"/>
              <a:lumOff val="35000"/>
            </a:schemeClr>
          </a:solidFill>
        </p:grpSpPr>
        <p:sp>
          <p:nvSpPr>
            <p:cNvPr id="31" name="TextBox 30"/>
            <p:cNvSpPr txBox="1"/>
            <p:nvPr/>
          </p:nvSpPr>
          <p:spPr>
            <a:xfrm>
              <a:off x="838200" y="3627549"/>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a:t>
              </a:r>
              <a:endParaRPr lang="en-US" dirty="0">
                <a:solidFill>
                  <a:schemeClr val="bg1"/>
                </a:solidFill>
              </a:endParaRPr>
            </a:p>
          </p:txBody>
        </p:sp>
        <p:sp>
          <p:nvSpPr>
            <p:cNvPr id="35" name="TextBox 34"/>
            <p:cNvSpPr txBox="1"/>
            <p:nvPr/>
          </p:nvSpPr>
          <p:spPr>
            <a:xfrm>
              <a:off x="838200" y="4195430"/>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a:t>
              </a:r>
              <a:r>
                <a:rPr lang="it-IT" dirty="0" err="1" smtClean="0">
                  <a:solidFill>
                    <a:schemeClr val="bg1"/>
                  </a:solidFill>
                </a:rPr>
                <a:t>Scheduler</a:t>
              </a:r>
              <a:endParaRPr lang="en-US" dirty="0">
                <a:solidFill>
                  <a:schemeClr val="bg1"/>
                </a:solidFill>
              </a:endParaRPr>
            </a:p>
          </p:txBody>
        </p:sp>
        <p:sp>
          <p:nvSpPr>
            <p:cNvPr id="37" name="TextBox 36"/>
            <p:cNvSpPr txBox="1"/>
            <p:nvPr/>
          </p:nvSpPr>
          <p:spPr>
            <a:xfrm>
              <a:off x="838200" y="5331192"/>
              <a:ext cx="2743200" cy="369332"/>
            </a:xfrm>
            <a:prstGeom prst="rect">
              <a:avLst/>
            </a:prstGeom>
            <a:grpFill/>
            <a:ln>
              <a:solidFill>
                <a:schemeClr val="tx1"/>
              </a:solidFill>
            </a:ln>
          </p:spPr>
          <p:txBody>
            <a:bodyPr wrap="square" rtlCol="0">
              <a:spAutoFit/>
            </a:bodyPr>
            <a:lstStyle/>
            <a:p>
              <a:pPr algn="ctr"/>
              <a:endParaRPr lang="en-US" dirty="0">
                <a:solidFill>
                  <a:schemeClr val="bg1"/>
                </a:solidFill>
              </a:endParaRPr>
            </a:p>
          </p:txBody>
        </p:sp>
        <p:sp>
          <p:nvSpPr>
            <p:cNvPr id="26" name="TextBox 25"/>
            <p:cNvSpPr txBox="1"/>
            <p:nvPr/>
          </p:nvSpPr>
          <p:spPr>
            <a:xfrm>
              <a:off x="838200" y="4763311"/>
              <a:ext cx="2743200" cy="369332"/>
            </a:xfrm>
            <a:prstGeom prst="rect">
              <a:avLst/>
            </a:prstGeom>
            <a:grpFill/>
            <a:ln>
              <a:solidFill>
                <a:schemeClr val="tx1"/>
              </a:solidFill>
            </a:ln>
          </p:spPr>
          <p:txBody>
            <a:bodyPr wrap="square" rtlCol="0">
              <a:spAutoFit/>
            </a:bodyPr>
            <a:lstStyle/>
            <a:p>
              <a:pPr algn="ctr"/>
              <a:r>
                <a:rPr lang="it-IT" dirty="0" smtClean="0">
                  <a:solidFill>
                    <a:schemeClr val="bg1"/>
                  </a:solidFill>
                </a:rPr>
                <a:t>Job Queue</a:t>
              </a:r>
              <a:endParaRPr lang="en-US" dirty="0">
                <a:solidFill>
                  <a:schemeClr val="bg1"/>
                </a:solidFill>
              </a:endParaRPr>
            </a:p>
          </p:txBody>
        </p:sp>
        <p:sp>
          <p:nvSpPr>
            <p:cNvPr id="33" name="TextBox 32"/>
            <p:cNvSpPr txBox="1"/>
            <p:nvPr/>
          </p:nvSpPr>
          <p:spPr>
            <a:xfrm>
              <a:off x="838200" y="5899074"/>
              <a:ext cx="2743200" cy="369332"/>
            </a:xfrm>
            <a:prstGeom prst="rect">
              <a:avLst/>
            </a:prstGeom>
            <a:grpFill/>
            <a:ln>
              <a:solidFill>
                <a:schemeClr val="tx1"/>
              </a:solidFill>
            </a:ln>
          </p:spPr>
          <p:txBody>
            <a:bodyPr wrap="square" rtlCol="0">
              <a:spAutoFit/>
            </a:bodyPr>
            <a:lstStyle/>
            <a:p>
              <a:pPr algn="ctr"/>
              <a:endParaRPr lang="en-US" dirty="0">
                <a:solidFill>
                  <a:schemeClr val="bg1"/>
                </a:solidFill>
              </a:endParaRPr>
            </a:p>
          </p:txBody>
        </p:sp>
      </p:grpSp>
      <p:sp>
        <p:nvSpPr>
          <p:cNvPr id="18" name="TextBox 17"/>
          <p:cNvSpPr txBox="1"/>
          <p:nvPr/>
        </p:nvSpPr>
        <p:spPr>
          <a:xfrm>
            <a:off x="1306287" y="3627549"/>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a:t>
            </a:r>
            <a:endParaRPr lang="en-US" dirty="0">
              <a:solidFill>
                <a:schemeClr val="bg1"/>
              </a:solidFill>
            </a:endParaRPr>
          </a:p>
        </p:txBody>
      </p:sp>
      <p:sp>
        <p:nvSpPr>
          <p:cNvPr id="19" name="TextBox 18"/>
          <p:cNvSpPr txBox="1"/>
          <p:nvPr/>
        </p:nvSpPr>
        <p:spPr>
          <a:xfrm>
            <a:off x="1306287" y="4195430"/>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a:t>
            </a:r>
            <a:r>
              <a:rPr lang="it-IT" dirty="0" err="1" smtClean="0">
                <a:solidFill>
                  <a:schemeClr val="bg1"/>
                </a:solidFill>
              </a:rPr>
              <a:t>Scheduler</a:t>
            </a:r>
            <a:endParaRPr lang="en-US" dirty="0">
              <a:solidFill>
                <a:schemeClr val="bg1"/>
              </a:solidFill>
            </a:endParaRPr>
          </a:p>
        </p:txBody>
      </p:sp>
      <p:sp>
        <p:nvSpPr>
          <p:cNvPr id="28" name="TextBox 27"/>
          <p:cNvSpPr txBox="1"/>
          <p:nvPr/>
        </p:nvSpPr>
        <p:spPr>
          <a:xfrm>
            <a:off x="1306287" y="5331192"/>
            <a:ext cx="2743200" cy="369332"/>
          </a:xfrm>
          <a:prstGeom prst="rect">
            <a:avLst/>
          </a:prstGeom>
          <a:solidFill>
            <a:srgbClr val="E96B56"/>
          </a:solidFill>
          <a:ln>
            <a:solidFill>
              <a:srgbClr val="445469"/>
            </a:solidFill>
          </a:ln>
        </p:spPr>
        <p:txBody>
          <a:bodyPr wrap="square" rtlCol="0">
            <a:spAutoFit/>
          </a:bodyPr>
          <a:lstStyle/>
          <a:p>
            <a:pPr algn="ctr"/>
            <a:r>
              <a:rPr lang="it-IT" dirty="0">
                <a:solidFill>
                  <a:schemeClr val="bg1"/>
                </a:solidFill>
              </a:rPr>
              <a:t>Job </a:t>
            </a:r>
            <a:r>
              <a:rPr lang="it-IT" dirty="0" err="1">
                <a:solidFill>
                  <a:schemeClr val="bg1"/>
                </a:solidFill>
              </a:rPr>
              <a:t>Impersonation</a:t>
            </a:r>
            <a:endParaRPr lang="en-US" dirty="0">
              <a:solidFill>
                <a:schemeClr val="bg1"/>
              </a:solidFill>
            </a:endParaRPr>
          </a:p>
        </p:txBody>
      </p:sp>
      <p:sp>
        <p:nvSpPr>
          <p:cNvPr id="29" name="TextBox 28"/>
          <p:cNvSpPr txBox="1"/>
          <p:nvPr/>
        </p:nvSpPr>
        <p:spPr>
          <a:xfrm>
            <a:off x="1306287" y="4763311"/>
            <a:ext cx="2743200" cy="369332"/>
          </a:xfrm>
          <a:prstGeom prst="rect">
            <a:avLst/>
          </a:prstGeom>
          <a:solidFill>
            <a:srgbClr val="E96B56"/>
          </a:solidFill>
          <a:ln>
            <a:solidFill>
              <a:srgbClr val="445469"/>
            </a:solidFill>
          </a:ln>
        </p:spPr>
        <p:txBody>
          <a:bodyPr wrap="square" rtlCol="0">
            <a:spAutoFit/>
          </a:bodyPr>
          <a:lstStyle/>
          <a:p>
            <a:pPr algn="ctr"/>
            <a:r>
              <a:rPr lang="it-IT" dirty="0" smtClean="0">
                <a:solidFill>
                  <a:schemeClr val="bg1"/>
                </a:solidFill>
              </a:rPr>
              <a:t>Job Queue</a:t>
            </a:r>
            <a:endParaRPr lang="en-US" dirty="0">
              <a:solidFill>
                <a:schemeClr val="bg1"/>
              </a:solidFill>
            </a:endParaRPr>
          </a:p>
        </p:txBody>
      </p:sp>
      <p:sp>
        <p:nvSpPr>
          <p:cNvPr id="30" name="TextBox 29"/>
          <p:cNvSpPr txBox="1"/>
          <p:nvPr/>
        </p:nvSpPr>
        <p:spPr>
          <a:xfrm>
            <a:off x="1306287" y="5899074"/>
            <a:ext cx="2743200" cy="369332"/>
          </a:xfrm>
          <a:prstGeom prst="rect">
            <a:avLst/>
          </a:prstGeom>
          <a:solidFill>
            <a:srgbClr val="E96B56"/>
          </a:solidFill>
          <a:ln>
            <a:solidFill>
              <a:srgbClr val="445469"/>
            </a:solidFill>
          </a:ln>
        </p:spPr>
        <p:txBody>
          <a:bodyPr wrap="square" rtlCol="0">
            <a:spAutoFit/>
          </a:bodyPr>
          <a:lstStyle/>
          <a:p>
            <a:pPr algn="ctr"/>
            <a:r>
              <a:rPr lang="it-IT" dirty="0">
                <a:solidFill>
                  <a:schemeClr val="bg1"/>
                </a:solidFill>
              </a:rPr>
              <a:t>Job </a:t>
            </a:r>
            <a:r>
              <a:rPr lang="it-IT" dirty="0" err="1">
                <a:solidFill>
                  <a:schemeClr val="bg1"/>
                </a:solidFill>
              </a:rPr>
              <a:t>Concurrency</a:t>
            </a:r>
            <a:endParaRPr lang="en-US" dirty="0">
              <a:solidFill>
                <a:schemeClr val="bg1"/>
              </a:solidFill>
            </a:endParaRPr>
          </a:p>
        </p:txBody>
      </p:sp>
      <p:pic>
        <p:nvPicPr>
          <p:cNvPr id="4" name="Picture 3"/>
          <p:cNvPicPr>
            <a:picLocks noChangeAspect="1"/>
          </p:cNvPicPr>
          <p:nvPr/>
        </p:nvPicPr>
        <p:blipFill rotWithShape="1">
          <a:blip r:embed="rId3"/>
          <a:srcRect l="4840" t="14048" r="11594" b="11313"/>
          <a:stretch/>
        </p:blipFill>
        <p:spPr>
          <a:xfrm>
            <a:off x="4462496" y="3627548"/>
            <a:ext cx="5104021" cy="3099823"/>
          </a:xfrm>
          <a:prstGeom prst="rect">
            <a:avLst/>
          </a:prstGeom>
          <a:noFill/>
          <a:ln>
            <a:solidFill>
              <a:srgbClr val="445469"/>
            </a:solidFill>
          </a:ln>
        </p:spPr>
      </p:pic>
      <p:sp>
        <p:nvSpPr>
          <p:cNvPr id="5" name="Rectangle 4"/>
          <p:cNvSpPr/>
          <p:nvPr/>
        </p:nvSpPr>
        <p:spPr>
          <a:xfrm>
            <a:off x="9566517" y="6081040"/>
            <a:ext cx="2222339" cy="646331"/>
          </a:xfrm>
          <a:prstGeom prst="rect">
            <a:avLst/>
          </a:prstGeom>
        </p:spPr>
        <p:txBody>
          <a:bodyPr wrap="square">
            <a:spAutoFit/>
          </a:bodyPr>
          <a:lstStyle/>
          <a:p>
            <a:r>
              <a:rPr lang="en-US" sz="1200" dirty="0" smtClean="0">
                <a:solidFill>
                  <a:srgbClr val="445469"/>
                </a:solidFill>
              </a:rPr>
              <a:t>“</a:t>
            </a:r>
            <a:r>
              <a:rPr lang="en-US" sz="1200" i="1" dirty="0" smtClean="0">
                <a:solidFill>
                  <a:srgbClr val="445469"/>
                </a:solidFill>
              </a:rPr>
              <a:t>Effect </a:t>
            </a:r>
            <a:r>
              <a:rPr lang="en-US" sz="1200" i="1" dirty="0">
                <a:solidFill>
                  <a:srgbClr val="445469"/>
                </a:solidFill>
              </a:rPr>
              <a:t>of Job Size Characteristics on Job Scheduling </a:t>
            </a:r>
            <a:r>
              <a:rPr lang="en-US" sz="1200" i="1" dirty="0" smtClean="0">
                <a:solidFill>
                  <a:srgbClr val="445469"/>
                </a:solidFill>
              </a:rPr>
              <a:t>Performance</a:t>
            </a:r>
            <a:r>
              <a:rPr lang="en-US" sz="1200" dirty="0" smtClean="0">
                <a:solidFill>
                  <a:srgbClr val="445469"/>
                </a:solidFill>
              </a:rPr>
              <a:t>”, </a:t>
            </a:r>
          </a:p>
          <a:p>
            <a:r>
              <a:rPr lang="en-US" sz="1200" dirty="0" smtClean="0">
                <a:solidFill>
                  <a:srgbClr val="445469"/>
                </a:solidFill>
              </a:rPr>
              <a:t>K.  Aida</a:t>
            </a:r>
            <a:endParaRPr lang="en-US" sz="1200" dirty="0">
              <a:solidFill>
                <a:srgbClr val="445469"/>
              </a:solidFill>
            </a:endParaRPr>
          </a:p>
        </p:txBody>
      </p:sp>
    </p:spTree>
    <p:extLst>
      <p:ext uri="{BB962C8B-B14F-4D97-AF65-F5344CB8AC3E}">
        <p14:creationId xmlns:p14="http://schemas.microsoft.com/office/powerpoint/2010/main" val="17562029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13221" y="2320925"/>
            <a:ext cx="3978779" cy="4351338"/>
          </a:xfrm>
        </p:spPr>
        <p:txBody>
          <a:bodyPr>
            <a:normAutofit fontScale="92500" lnSpcReduction="20000"/>
          </a:bodyPr>
          <a:lstStyle/>
          <a:p>
            <a:pPr marL="0" indent="0">
              <a:buNone/>
            </a:pPr>
            <a:r>
              <a:rPr lang="it-IT" sz="2600" dirty="0" err="1" smtClean="0"/>
              <a:t>If</a:t>
            </a:r>
            <a:r>
              <a:rPr lang="it-IT" sz="2600" dirty="0" smtClean="0"/>
              <a:t> </a:t>
            </a:r>
            <a:r>
              <a:rPr lang="it-IT" sz="2600" dirty="0" err="1" smtClean="0"/>
              <a:t>you</a:t>
            </a:r>
            <a:r>
              <a:rPr lang="it-IT" sz="2600" dirty="0" smtClean="0"/>
              <a:t> </a:t>
            </a:r>
            <a:r>
              <a:rPr lang="it-IT" sz="2600" dirty="0" err="1" smtClean="0"/>
              <a:t>have</a:t>
            </a:r>
            <a:r>
              <a:rPr lang="it-IT" sz="2600" dirty="0" smtClean="0"/>
              <a:t> to </a:t>
            </a:r>
            <a:r>
              <a:rPr lang="it-IT" sz="2600" dirty="0" err="1" smtClean="0"/>
              <a:t>write</a:t>
            </a:r>
            <a:r>
              <a:rPr lang="it-IT" sz="2600" dirty="0" smtClean="0"/>
              <a:t> a job to </a:t>
            </a:r>
            <a:r>
              <a:rPr lang="it-IT" sz="2600" dirty="0" err="1" smtClean="0"/>
              <a:t>move</a:t>
            </a:r>
            <a:r>
              <a:rPr lang="it-IT" sz="2600" dirty="0" smtClean="0"/>
              <a:t> </a:t>
            </a:r>
            <a:r>
              <a:rPr lang="it-IT" sz="2600" b="1" dirty="0" smtClean="0"/>
              <a:t>1GB of data</a:t>
            </a:r>
            <a:r>
              <a:rPr lang="it-IT" sz="2600" dirty="0" smtClean="0"/>
              <a:t>, </a:t>
            </a:r>
            <a:r>
              <a:rPr lang="it-IT" sz="2600" dirty="0" err="1" smtClean="0"/>
              <a:t>remember</a:t>
            </a:r>
            <a:r>
              <a:rPr lang="it-IT" sz="2600" dirty="0" smtClean="0"/>
              <a:t>:</a:t>
            </a:r>
            <a:br>
              <a:rPr lang="it-IT" sz="2600" dirty="0" smtClean="0"/>
            </a:br>
            <a:endParaRPr lang="it-IT" sz="2600" dirty="0" smtClean="0"/>
          </a:p>
          <a:p>
            <a:pPr lvl="1"/>
            <a:r>
              <a:rPr lang="it-IT" dirty="0" err="1" smtClean="0"/>
              <a:t>You</a:t>
            </a:r>
            <a:r>
              <a:rPr lang="it-IT" dirty="0" smtClean="0"/>
              <a:t> can </a:t>
            </a:r>
            <a:r>
              <a:rPr lang="it-IT" dirty="0" err="1" smtClean="0"/>
              <a:t>arrange</a:t>
            </a:r>
            <a:r>
              <a:rPr lang="it-IT" dirty="0" smtClean="0"/>
              <a:t> a </a:t>
            </a:r>
            <a:r>
              <a:rPr lang="it-IT" dirty="0" err="1" smtClean="0"/>
              <a:t>a</a:t>
            </a:r>
            <a:r>
              <a:rPr lang="it-IT" dirty="0" smtClean="0"/>
              <a:t> </a:t>
            </a:r>
            <a:r>
              <a:rPr lang="it-IT" b="1" dirty="0" err="1" smtClean="0">
                <a:solidFill>
                  <a:srgbClr val="E96B56"/>
                </a:solidFill>
              </a:rPr>
              <a:t>stateless</a:t>
            </a:r>
            <a:r>
              <a:rPr lang="it-IT" dirty="0" smtClean="0">
                <a:solidFill>
                  <a:srgbClr val="E96B56"/>
                </a:solidFill>
              </a:rPr>
              <a:t> </a:t>
            </a:r>
            <a:r>
              <a:rPr lang="it-IT" dirty="0" smtClean="0"/>
              <a:t>job </a:t>
            </a:r>
            <a:r>
              <a:rPr lang="it-IT" dirty="0" smtClean="0"/>
              <a:t>to </a:t>
            </a:r>
            <a:r>
              <a:rPr lang="it-IT" dirty="0" err="1" smtClean="0"/>
              <a:t>run</a:t>
            </a:r>
            <a:r>
              <a:rPr lang="it-IT" dirty="0" smtClean="0"/>
              <a:t> </a:t>
            </a:r>
            <a:r>
              <a:rPr lang="it-IT" b="1" dirty="0" err="1" smtClean="0">
                <a:solidFill>
                  <a:srgbClr val="E96B56"/>
                </a:solidFill>
              </a:rPr>
              <a:t>endlessy</a:t>
            </a:r>
            <a:r>
              <a:rPr lang="it-IT" dirty="0" smtClean="0">
                <a:solidFill>
                  <a:srgbClr val="E96B56"/>
                </a:solidFill>
              </a:rPr>
              <a:t> </a:t>
            </a:r>
            <a:r>
              <a:rPr lang="it-IT" dirty="0" smtClean="0"/>
              <a:t>and </a:t>
            </a:r>
            <a:r>
              <a:rPr lang="it-IT" dirty="0" err="1" smtClean="0"/>
              <a:t>managing</a:t>
            </a:r>
            <a:r>
              <a:rPr lang="it-IT" dirty="0" smtClean="0"/>
              <a:t> </a:t>
            </a:r>
            <a:r>
              <a:rPr lang="it-IT" dirty="0" err="1" smtClean="0"/>
              <a:t>fails</a:t>
            </a:r>
            <a:endParaRPr lang="it-IT" dirty="0"/>
          </a:p>
          <a:p>
            <a:pPr marL="457200" lvl="1" indent="0">
              <a:buNone/>
            </a:pPr>
            <a:endParaRPr lang="it-IT" dirty="0" smtClean="0"/>
          </a:p>
          <a:p>
            <a:pPr lvl="1"/>
            <a:r>
              <a:rPr lang="it-IT" dirty="0" smtClean="0"/>
              <a:t>A </a:t>
            </a:r>
            <a:r>
              <a:rPr lang="it-IT" b="1" dirty="0" err="1" smtClean="0">
                <a:solidFill>
                  <a:srgbClr val="E96B56"/>
                </a:solidFill>
              </a:rPr>
              <a:t>stateless</a:t>
            </a:r>
            <a:r>
              <a:rPr lang="it-IT" dirty="0" smtClean="0">
                <a:solidFill>
                  <a:srgbClr val="E96B56"/>
                </a:solidFill>
              </a:rPr>
              <a:t> </a:t>
            </a:r>
            <a:r>
              <a:rPr lang="it-IT" dirty="0" smtClean="0"/>
              <a:t>job </a:t>
            </a:r>
            <a:r>
              <a:rPr lang="it-IT" dirty="0" err="1" smtClean="0"/>
              <a:t>is</a:t>
            </a:r>
            <a:r>
              <a:rPr lang="it-IT" dirty="0" smtClean="0"/>
              <a:t> </a:t>
            </a:r>
            <a:r>
              <a:rPr lang="it-IT" dirty="0" err="1" smtClean="0"/>
              <a:t>easier</a:t>
            </a:r>
            <a:r>
              <a:rPr lang="it-IT" dirty="0" smtClean="0"/>
              <a:t> to </a:t>
            </a:r>
            <a:r>
              <a:rPr lang="it-IT" dirty="0" err="1" smtClean="0"/>
              <a:t>rollback</a:t>
            </a:r>
            <a:r>
              <a:rPr lang="it-IT" dirty="0" smtClean="0"/>
              <a:t> and </a:t>
            </a:r>
            <a:r>
              <a:rPr lang="it-IT" dirty="0" err="1" smtClean="0"/>
              <a:t>manage</a:t>
            </a:r>
            <a:r>
              <a:rPr lang="it-IT" dirty="0" smtClean="0"/>
              <a:t> </a:t>
            </a:r>
            <a:r>
              <a:rPr lang="it-IT" dirty="0" err="1" smtClean="0"/>
              <a:t>when</a:t>
            </a:r>
            <a:r>
              <a:rPr lang="it-IT" dirty="0" smtClean="0"/>
              <a:t> </a:t>
            </a:r>
            <a:r>
              <a:rPr lang="it-IT" dirty="0" err="1" smtClean="0"/>
              <a:t>fails</a:t>
            </a:r>
            <a:endParaRPr lang="it-IT" dirty="0"/>
          </a:p>
          <a:p>
            <a:pPr lvl="1"/>
            <a:endParaRPr lang="it-IT" dirty="0"/>
          </a:p>
          <a:p>
            <a:pPr lvl="1"/>
            <a:r>
              <a:rPr lang="it-IT" dirty="0" smtClean="0"/>
              <a:t>A </a:t>
            </a:r>
            <a:r>
              <a:rPr lang="it-IT" b="1" dirty="0" err="1" smtClean="0">
                <a:solidFill>
                  <a:srgbClr val="E96B56"/>
                </a:solidFill>
              </a:rPr>
              <a:t>stateful</a:t>
            </a:r>
            <a:r>
              <a:rPr lang="it-IT" dirty="0" smtClean="0">
                <a:solidFill>
                  <a:srgbClr val="E96B56"/>
                </a:solidFill>
              </a:rPr>
              <a:t> </a:t>
            </a:r>
            <a:r>
              <a:rPr lang="it-IT" dirty="0" smtClean="0"/>
              <a:t>job </a:t>
            </a:r>
            <a:r>
              <a:rPr lang="it-IT" dirty="0" err="1" smtClean="0"/>
              <a:t>requires</a:t>
            </a:r>
            <a:r>
              <a:rPr lang="it-IT" dirty="0" smtClean="0"/>
              <a:t> ad hoc </a:t>
            </a:r>
            <a:r>
              <a:rPr lang="it-IT" dirty="0" err="1" smtClean="0"/>
              <a:t>rollback</a:t>
            </a:r>
            <a:r>
              <a:rPr lang="it-IT" dirty="0" smtClean="0"/>
              <a:t> </a:t>
            </a:r>
            <a:r>
              <a:rPr lang="it-IT" dirty="0" err="1" smtClean="0"/>
              <a:t>strategies</a:t>
            </a:r>
            <a:endParaRPr lang="en-US" dirty="0" smtClean="0"/>
          </a:p>
        </p:txBody>
      </p:sp>
      <p:sp>
        <p:nvSpPr>
          <p:cNvPr id="3" name="Text Placeholder 2"/>
          <p:cNvSpPr>
            <a:spLocks noGrp="1"/>
          </p:cNvSpPr>
          <p:nvPr>
            <p:ph type="body" sz="quarter" idx="11"/>
          </p:nvPr>
        </p:nvSpPr>
        <p:spPr/>
        <p:txBody>
          <a:bodyPr/>
          <a:lstStyle/>
          <a:p>
            <a:pPr marL="0" indent="0">
              <a:buNone/>
            </a:pPr>
            <a:r>
              <a:rPr lang="it-IT" dirty="0" smtClean="0"/>
              <a:t>Job State</a:t>
            </a:r>
            <a:endParaRPr lang="en-US" dirty="0"/>
          </a:p>
        </p:txBody>
      </p:sp>
      <p:sp>
        <p:nvSpPr>
          <p:cNvPr id="8" name="Content Placeholder 1"/>
          <p:cNvSpPr txBox="1">
            <a:spLocks/>
          </p:cNvSpPr>
          <p:nvPr/>
        </p:nvSpPr>
        <p:spPr>
          <a:xfrm>
            <a:off x="990600" y="2320925"/>
            <a:ext cx="6340267"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9"/>
                </a:solidFill>
                <a:latin typeface="Monserra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9"/>
                </a:solidFill>
                <a:latin typeface="Monserra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9"/>
                </a:solidFill>
                <a:latin typeface="Monserra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9"/>
                </a:solidFill>
                <a:latin typeface="Monserra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9"/>
                </a:solidFill>
                <a:latin typeface="Monserra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smtClean="0">
                <a:solidFill>
                  <a:srgbClr val="E96B56"/>
                </a:solidFill>
              </a:rPr>
              <a:t>State</a:t>
            </a:r>
            <a:r>
              <a:rPr lang="it-IT" smtClean="0">
                <a:solidFill>
                  <a:srgbClr val="E96B56"/>
                </a:solidFill>
              </a:rPr>
              <a:t> </a:t>
            </a:r>
            <a:r>
              <a:rPr lang="it-IT" smtClean="0"/>
              <a:t/>
            </a:r>
            <a:br>
              <a:rPr lang="it-IT" smtClean="0"/>
            </a:br>
            <a:r>
              <a:rPr lang="it-IT" smtClean="0"/>
              <a:t>variable and istances of a system at a given time</a:t>
            </a:r>
          </a:p>
          <a:p>
            <a:pPr marL="0" indent="0">
              <a:buFont typeface="Arial" panose="020B0604020202020204" pitchFamily="34" charset="0"/>
              <a:buNone/>
            </a:pPr>
            <a:endParaRPr lang="it-IT" smtClean="0"/>
          </a:p>
          <a:p>
            <a:r>
              <a:rPr lang="it-IT" b="1" smtClean="0">
                <a:solidFill>
                  <a:srgbClr val="E96B56"/>
                </a:solidFill>
              </a:rPr>
              <a:t>Statefulness</a:t>
            </a:r>
            <a:r>
              <a:rPr lang="it-IT" smtClean="0"/>
              <a:t/>
            </a:r>
            <a:br>
              <a:rPr lang="it-IT" smtClean="0"/>
            </a:br>
            <a:r>
              <a:rPr lang="it-IT" smtClean="0"/>
              <a:t>capability of a system to remember </a:t>
            </a:r>
            <a:r>
              <a:rPr lang="en-US" smtClean="0"/>
              <a:t>preceding events or user interactions</a:t>
            </a:r>
          </a:p>
          <a:p>
            <a:pPr marL="0" indent="0">
              <a:buFont typeface="Arial" panose="020B0604020202020204" pitchFamily="34" charset="0"/>
              <a:buNone/>
            </a:pPr>
            <a:endParaRPr lang="it-IT" smtClean="0"/>
          </a:p>
          <a:p>
            <a:r>
              <a:rPr lang="en-US" b="1" smtClean="0">
                <a:solidFill>
                  <a:srgbClr val="E96B56"/>
                </a:solidFill>
              </a:rPr>
              <a:t>Statelessness</a:t>
            </a:r>
            <a:r>
              <a:rPr lang="en-US" smtClean="0"/>
              <a:t/>
            </a:r>
            <a:br>
              <a:rPr lang="en-US" smtClean="0"/>
            </a:br>
            <a:r>
              <a:rPr lang="en-US" smtClean="0"/>
              <a:t>capability of a system to response always in the same way independently to any sort of previous state</a:t>
            </a:r>
            <a:endParaRPr lang="en-US" dirty="0" smtClean="0"/>
          </a:p>
        </p:txBody>
      </p:sp>
      <p:sp>
        <p:nvSpPr>
          <p:cNvPr id="9" name="Right Arrow 8"/>
          <p:cNvSpPr/>
          <p:nvPr/>
        </p:nvSpPr>
        <p:spPr>
          <a:xfrm>
            <a:off x="7391400" y="2320925"/>
            <a:ext cx="761288" cy="3738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0009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it-IT" dirty="0" err="1" smtClean="0"/>
              <a:t>Stateless</a:t>
            </a:r>
            <a:r>
              <a:rPr lang="it-IT" dirty="0" smtClean="0"/>
              <a:t> Data </a:t>
            </a:r>
            <a:r>
              <a:rPr lang="it-IT" dirty="0" err="1" smtClean="0"/>
              <a:t>Extraction</a:t>
            </a:r>
            <a:endParaRPr lang="en-US" dirty="0"/>
          </a:p>
        </p:txBody>
      </p:sp>
      <p:grpSp>
        <p:nvGrpSpPr>
          <p:cNvPr id="11" name="Group 10"/>
          <p:cNvGrpSpPr/>
          <p:nvPr/>
        </p:nvGrpSpPr>
        <p:grpSpPr>
          <a:xfrm>
            <a:off x="1347486" y="1960417"/>
            <a:ext cx="8482555" cy="1995928"/>
            <a:chOff x="838200" y="2122463"/>
            <a:chExt cx="8482555" cy="1995928"/>
          </a:xfrm>
        </p:grpSpPr>
        <p:sp>
          <p:nvSpPr>
            <p:cNvPr id="5" name="Flowchart: Magnetic Disk 4"/>
            <p:cNvSpPr/>
            <p:nvPr/>
          </p:nvSpPr>
          <p:spPr>
            <a:xfrm>
              <a:off x="838200" y="3171464"/>
              <a:ext cx="1215342" cy="810228"/>
            </a:xfrm>
            <a:prstGeom prst="flowChartMagneticDisk">
              <a:avLst/>
            </a:prstGeom>
            <a:solidFill>
              <a:srgbClr val="445469"/>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DB</a:t>
              </a:r>
              <a:endParaRPr lang="en-US" dirty="0"/>
            </a:p>
          </p:txBody>
        </p:sp>
        <p:sp>
          <p:nvSpPr>
            <p:cNvPr id="6" name="Rectangle: Rounded Corners 17">
              <a:extLst>
                <a:ext uri="{FF2B5EF4-FFF2-40B4-BE49-F238E27FC236}">
                  <a16:creationId xmlns:a16="http://schemas.microsoft.com/office/drawing/2014/main" xmlns="" id="{32F77D56-0D26-478A-880D-30B70D0F5E70}"/>
                </a:ext>
              </a:extLst>
            </p:cNvPr>
            <p:cNvSpPr/>
            <p:nvPr/>
          </p:nvSpPr>
          <p:spPr>
            <a:xfrm>
              <a:off x="2426294" y="3137307"/>
              <a:ext cx="431017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AutoNum type="arabicPeriod"/>
              </a:pPr>
              <a:r>
                <a:rPr lang="it-IT" sz="1400" dirty="0" smtClean="0"/>
                <a:t>Select * from DB.TB </a:t>
              </a:r>
              <a:r>
                <a:rPr lang="it-IT" sz="1400" dirty="0" err="1" smtClean="0"/>
                <a:t>where</a:t>
              </a:r>
              <a:r>
                <a:rPr lang="it-IT" sz="1400" dirty="0" smtClean="0"/>
                <a:t> TS &gt; $</a:t>
              </a:r>
              <a:r>
                <a:rPr lang="it-IT" sz="1400" dirty="0" smtClean="0"/>
                <a:t>state</a:t>
              </a:r>
              <a:r>
                <a:rPr lang="it-IT" sz="1400" dirty="0"/>
                <a:t>. </a:t>
              </a:r>
              <a:r>
                <a:rPr lang="it-IT" sz="1400" dirty="0" err="1"/>
                <a:t>last_ts</a:t>
              </a:r>
              <a:endParaRPr lang="it-IT" sz="1400" dirty="0" smtClean="0"/>
            </a:p>
            <a:p>
              <a:pPr marL="342900" indent="-342900">
                <a:buAutoNum type="arabicPeriod"/>
              </a:pPr>
              <a:r>
                <a:rPr lang="it-IT" sz="1400" dirty="0" smtClean="0"/>
                <a:t>Write to Data Lake</a:t>
              </a:r>
              <a:endParaRPr lang="en-US" sz="1400" dirty="0"/>
            </a:p>
          </p:txBody>
        </p:sp>
        <p:sp>
          <p:nvSpPr>
            <p:cNvPr id="9" name="Cloud 8">
              <a:extLst>
                <a:ext uri="{FF2B5EF4-FFF2-40B4-BE49-F238E27FC236}">
                  <a16:creationId xmlns:a16="http://schemas.microsoft.com/office/drawing/2014/main" xmlns="" id="{53539C3E-BFBB-4351-BD2E-6365B32E3A5E}"/>
                </a:ext>
              </a:extLst>
            </p:cNvPr>
            <p:cNvSpPr/>
            <p:nvPr/>
          </p:nvSpPr>
          <p:spPr>
            <a:xfrm>
              <a:off x="7368242" y="3034762"/>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smtClean="0"/>
                <a:t>Data Lake</a:t>
              </a:r>
              <a:endParaRPr lang="en-US" dirty="0"/>
            </a:p>
          </p:txBody>
        </p:sp>
        <p:sp>
          <p:nvSpPr>
            <p:cNvPr id="10" name="Flowchart: Document 9"/>
            <p:cNvSpPr/>
            <p:nvPr/>
          </p:nvSpPr>
          <p:spPr>
            <a:xfrm>
              <a:off x="2509388" y="2122463"/>
              <a:ext cx="1724872" cy="825610"/>
            </a:xfrm>
            <a:prstGeom prst="flowChartDocument">
              <a:avLst/>
            </a:prstGeom>
            <a:solidFill>
              <a:srgbClr val="445469"/>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t>State: {«</a:t>
              </a:r>
              <a:r>
                <a:rPr lang="it-IT" sz="1400" dirty="0" err="1" smtClean="0"/>
                <a:t>last_ts</a:t>
              </a:r>
              <a:r>
                <a:rPr lang="it-IT" sz="1400" dirty="0" smtClean="0"/>
                <a:t>»: «2019/01/01»}</a:t>
              </a:r>
              <a:endParaRPr lang="en-US" sz="1400" dirty="0"/>
            </a:p>
          </p:txBody>
        </p:sp>
      </p:grpSp>
      <p:grpSp>
        <p:nvGrpSpPr>
          <p:cNvPr id="19" name="Group 18"/>
          <p:cNvGrpSpPr/>
          <p:nvPr/>
        </p:nvGrpSpPr>
        <p:grpSpPr>
          <a:xfrm>
            <a:off x="105939" y="4317356"/>
            <a:ext cx="11288115" cy="1898249"/>
            <a:chOff x="105939" y="4317356"/>
            <a:chExt cx="11288115" cy="1898249"/>
          </a:xfrm>
        </p:grpSpPr>
        <p:grpSp>
          <p:nvGrpSpPr>
            <p:cNvPr id="12" name="Group 11"/>
            <p:cNvGrpSpPr/>
            <p:nvPr/>
          </p:nvGrpSpPr>
          <p:grpSpPr>
            <a:xfrm>
              <a:off x="1347486" y="4837959"/>
              <a:ext cx="8482555" cy="1377646"/>
              <a:chOff x="838200" y="3034762"/>
              <a:chExt cx="8482555" cy="1377646"/>
            </a:xfrm>
          </p:grpSpPr>
          <p:sp>
            <p:nvSpPr>
              <p:cNvPr id="13" name="Flowchart: Magnetic Disk 12"/>
              <p:cNvSpPr/>
              <p:nvPr/>
            </p:nvSpPr>
            <p:spPr>
              <a:xfrm>
                <a:off x="838200" y="3171464"/>
                <a:ext cx="1215342" cy="810228"/>
              </a:xfrm>
              <a:prstGeom prst="flowChartMagneticDisk">
                <a:avLst/>
              </a:prstGeom>
              <a:solidFill>
                <a:srgbClr val="445469"/>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DB</a:t>
                </a:r>
                <a:endParaRPr lang="en-US" dirty="0"/>
              </a:p>
            </p:txBody>
          </p:sp>
          <p:sp>
            <p:nvSpPr>
              <p:cNvPr id="14" name="Rectangle: Rounded Corners 17">
                <a:extLst>
                  <a:ext uri="{FF2B5EF4-FFF2-40B4-BE49-F238E27FC236}">
                    <a16:creationId xmlns:a16="http://schemas.microsoft.com/office/drawing/2014/main" xmlns="" id="{32F77D56-0D26-478A-880D-30B70D0F5E70}"/>
                  </a:ext>
                </a:extLst>
              </p:cNvPr>
              <p:cNvSpPr/>
              <p:nvPr/>
            </p:nvSpPr>
            <p:spPr>
              <a:xfrm>
                <a:off x="2426294" y="3137307"/>
                <a:ext cx="4310172" cy="127510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AutoNum type="arabicPeriod"/>
                </a:pPr>
                <a:r>
                  <a:rPr lang="it-IT" sz="1400" dirty="0" smtClean="0"/>
                  <a:t>$MAX_TS: </a:t>
                </a:r>
                <a:r>
                  <a:rPr lang="it-IT" sz="1400" dirty="0" err="1" smtClean="0"/>
                  <a:t>get</a:t>
                </a:r>
                <a:r>
                  <a:rPr lang="it-IT" sz="1400" dirty="0" smtClean="0"/>
                  <a:t> </a:t>
                </a:r>
                <a:r>
                  <a:rPr lang="it-IT" sz="1400" dirty="0" err="1" smtClean="0"/>
                  <a:t>max_ts</a:t>
                </a:r>
                <a:r>
                  <a:rPr lang="it-IT" sz="1400" dirty="0" smtClean="0"/>
                  <a:t> from Data Lake</a:t>
                </a:r>
              </a:p>
              <a:p>
                <a:pPr marL="342900" indent="-342900">
                  <a:buAutoNum type="arabicPeriod"/>
                </a:pPr>
                <a:r>
                  <a:rPr lang="it-IT" sz="1400" dirty="0" smtClean="0"/>
                  <a:t>Select * from DB.TB </a:t>
                </a:r>
                <a:r>
                  <a:rPr lang="it-IT" sz="1400" dirty="0" err="1" smtClean="0"/>
                  <a:t>where</a:t>
                </a:r>
                <a:r>
                  <a:rPr lang="it-IT" sz="1400" dirty="0" smtClean="0"/>
                  <a:t> TS </a:t>
                </a:r>
                <a:r>
                  <a:rPr lang="it-IT" sz="1400" dirty="0"/>
                  <a:t>&gt; $</a:t>
                </a:r>
                <a:r>
                  <a:rPr lang="it-IT" sz="1400" dirty="0" smtClean="0"/>
                  <a:t>MAX_TS </a:t>
                </a:r>
                <a:r>
                  <a:rPr lang="it-IT" sz="1400" dirty="0" err="1" smtClean="0"/>
                  <a:t>sort</a:t>
                </a:r>
                <a:r>
                  <a:rPr lang="it-IT" sz="1400" dirty="0" smtClean="0"/>
                  <a:t> by TS </a:t>
                </a:r>
                <a:endParaRPr lang="it-IT" sz="1400" dirty="0" smtClean="0"/>
              </a:p>
              <a:p>
                <a:pPr marL="342900" indent="-342900">
                  <a:buAutoNum type="arabicPeriod"/>
                </a:pPr>
                <a:r>
                  <a:rPr lang="it-IT" sz="1400" dirty="0" smtClean="0"/>
                  <a:t>Write to Data Lake</a:t>
                </a:r>
                <a:endParaRPr lang="en-US" sz="1400" dirty="0"/>
              </a:p>
            </p:txBody>
          </p:sp>
          <p:sp>
            <p:nvSpPr>
              <p:cNvPr id="15" name="Cloud 14">
                <a:extLst>
                  <a:ext uri="{FF2B5EF4-FFF2-40B4-BE49-F238E27FC236}">
                    <a16:creationId xmlns:a16="http://schemas.microsoft.com/office/drawing/2014/main" xmlns="" id="{53539C3E-BFBB-4351-BD2E-6365B32E3A5E}"/>
                  </a:ext>
                </a:extLst>
              </p:cNvPr>
              <p:cNvSpPr/>
              <p:nvPr/>
            </p:nvSpPr>
            <p:spPr>
              <a:xfrm>
                <a:off x="7368242" y="3034762"/>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smtClean="0"/>
                  <a:t>Data Lake</a:t>
                </a:r>
                <a:endParaRPr lang="en-US" dirty="0"/>
              </a:p>
            </p:txBody>
          </p:sp>
        </p:grpSp>
        <p:cxnSp>
          <p:nvCxnSpPr>
            <p:cNvPr id="18" name="Straight Connector 17"/>
            <p:cNvCxnSpPr/>
            <p:nvPr/>
          </p:nvCxnSpPr>
          <p:spPr>
            <a:xfrm flipV="1">
              <a:off x="105939" y="4317356"/>
              <a:ext cx="11288115"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141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8DF1D4A-A365-47AF-884C-AF1718D34FF1}"/>
              </a:ext>
            </a:extLst>
          </p:cNvPr>
          <p:cNvSpPr>
            <a:spLocks noGrp="1"/>
          </p:cNvSpPr>
          <p:nvPr>
            <p:ph type="body" sz="quarter" idx="10"/>
          </p:nvPr>
        </p:nvSpPr>
        <p:spPr/>
        <p:txBody>
          <a:bodyPr/>
          <a:lstStyle/>
          <a:p>
            <a:r>
              <a:rPr lang="it-IT" sz="4400" dirty="0" err="1"/>
              <a:t>Even</a:t>
            </a:r>
            <a:r>
              <a:rPr lang="it-IT" sz="4400" dirty="0"/>
              <a:t> </a:t>
            </a:r>
            <a:r>
              <a:rPr lang="it-IT" sz="4400" dirty="0" err="1"/>
              <a:t>if</a:t>
            </a:r>
            <a:r>
              <a:rPr lang="it-IT" sz="4400" dirty="0"/>
              <a:t> some </a:t>
            </a:r>
            <a:r>
              <a:rPr lang="it-IT" sz="4400" dirty="0">
                <a:solidFill>
                  <a:srgbClr val="E96B56"/>
                </a:solidFill>
              </a:rPr>
              <a:t>Design Patterns </a:t>
            </a:r>
            <a:r>
              <a:rPr lang="it-IT" sz="4400" dirty="0"/>
              <a:t>are </a:t>
            </a:r>
            <a:br>
              <a:rPr lang="it-IT" sz="4400" dirty="0"/>
            </a:br>
            <a:r>
              <a:rPr lang="it-IT" sz="4400" dirty="0" err="1"/>
              <a:t>very</a:t>
            </a:r>
            <a:r>
              <a:rPr lang="it-IT" sz="4400" dirty="0"/>
              <a:t> common…</a:t>
            </a:r>
            <a:endParaRPr lang="en-US" sz="4400" dirty="0"/>
          </a:p>
        </p:txBody>
      </p:sp>
    </p:spTree>
    <p:extLst>
      <p:ext uri="{BB962C8B-B14F-4D97-AF65-F5344CB8AC3E}">
        <p14:creationId xmlns:p14="http://schemas.microsoft.com/office/powerpoint/2010/main" val="3361516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3"/>
          <p:cNvSpPr txBox="1">
            <a:spLocks/>
          </p:cNvSpPr>
          <p:nvPr/>
        </p:nvSpPr>
        <p:spPr>
          <a:xfrm>
            <a:off x="838200" y="2168525"/>
            <a:ext cx="10515600"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9"/>
                </a:solidFill>
                <a:latin typeface="Monserra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9"/>
                </a:solidFill>
                <a:latin typeface="Monserra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9"/>
                </a:solidFill>
                <a:latin typeface="Monserra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9"/>
                </a:solidFill>
                <a:latin typeface="Monserra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9"/>
                </a:solidFill>
                <a:latin typeface="Monserra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err="1" smtClean="0">
                <a:solidFill>
                  <a:srgbClr val="E96B56"/>
                </a:solidFill>
              </a:rPr>
              <a:t>Process</a:t>
            </a:r>
            <a:r>
              <a:rPr lang="it-IT" dirty="0" smtClean="0"/>
              <a:t/>
            </a:r>
            <a:br>
              <a:rPr lang="it-IT" dirty="0" smtClean="0"/>
            </a:br>
            <a:r>
              <a:rPr lang="en-US" sz="2400" dirty="0" smtClean="0">
                <a:solidFill>
                  <a:schemeClr val="bg1"/>
                </a:solidFill>
              </a:rPr>
              <a:t>provides the </a:t>
            </a:r>
            <a:r>
              <a:rPr lang="en-US" sz="2400" b="1" dirty="0" smtClean="0">
                <a:solidFill>
                  <a:schemeClr val="bg1"/>
                </a:solidFill>
              </a:rPr>
              <a:t>resources</a:t>
            </a:r>
            <a:r>
              <a:rPr lang="en-US" sz="2400" dirty="0" smtClean="0">
                <a:solidFill>
                  <a:schemeClr val="bg1"/>
                </a:solidFill>
              </a:rPr>
              <a:t> needed to execute a program. A process has a virtual address space, executable code, open handles to system objects, a security context, and at least one thread of execution. </a:t>
            </a:r>
            <a:br>
              <a:rPr lang="en-US" sz="2400" dirty="0" smtClean="0">
                <a:solidFill>
                  <a:schemeClr val="bg1"/>
                </a:solidFill>
              </a:rPr>
            </a:br>
            <a:r>
              <a:rPr lang="en-US" sz="2400" dirty="0" smtClean="0">
                <a:solidFill>
                  <a:schemeClr val="bg1"/>
                </a:solidFill>
              </a:rPr>
              <a:t>Each process is started with a single thread, often called the </a:t>
            </a:r>
            <a:r>
              <a:rPr lang="en-US" sz="2400" b="1" dirty="0" smtClean="0">
                <a:solidFill>
                  <a:schemeClr val="bg1"/>
                </a:solidFill>
              </a:rPr>
              <a:t>primary thread</a:t>
            </a:r>
            <a:r>
              <a:rPr lang="en-US" sz="2400" dirty="0" smtClean="0">
                <a:solidFill>
                  <a:schemeClr val="bg1"/>
                </a:solidFill>
              </a:rPr>
              <a:t>, but can create additional threads from any of its threads.</a:t>
            </a:r>
          </a:p>
          <a:p>
            <a:r>
              <a:rPr lang="it-IT" b="1" dirty="0" err="1" smtClean="0">
                <a:solidFill>
                  <a:srgbClr val="E96B56"/>
                </a:solidFill>
              </a:rPr>
              <a:t>Thread</a:t>
            </a:r>
            <a:r>
              <a:rPr lang="it-IT" dirty="0" smtClean="0"/>
              <a:t/>
            </a:r>
            <a:br>
              <a:rPr lang="it-IT" dirty="0" smtClean="0"/>
            </a:br>
            <a:r>
              <a:rPr lang="en-US" sz="2400" dirty="0" smtClean="0">
                <a:solidFill>
                  <a:schemeClr val="bg1"/>
                </a:solidFill>
              </a:rPr>
              <a:t>entity within a process </a:t>
            </a:r>
            <a:r>
              <a:rPr lang="en-US" sz="2400" b="1" dirty="0" smtClean="0">
                <a:solidFill>
                  <a:schemeClr val="bg1"/>
                </a:solidFill>
              </a:rPr>
              <a:t>that can be scheduled for execution</a:t>
            </a:r>
            <a:r>
              <a:rPr lang="en-US" sz="2400" dirty="0" smtClean="0">
                <a:solidFill>
                  <a:schemeClr val="bg1"/>
                </a:solidFill>
              </a:rPr>
              <a:t>.</a:t>
            </a:r>
            <a:br>
              <a:rPr lang="en-US" sz="2400" dirty="0" smtClean="0">
                <a:solidFill>
                  <a:schemeClr val="bg1"/>
                </a:solidFill>
              </a:rPr>
            </a:br>
            <a:r>
              <a:rPr lang="en-US" sz="2400" dirty="0" smtClean="0">
                <a:solidFill>
                  <a:schemeClr val="bg1"/>
                </a:solidFill>
              </a:rPr>
              <a:t>All threads of a process share its virtual address space and system resources. In addition, each thread maintains exception handlers, a scheduling priority, thread local storage, a unique thread identifier, and a set of structures the system will use to save the thread context until it is scheduled. The thread context includes the thread's set of machine registers, the kernel stack, a thread environment block, and a user stack in the address space of the thread's process. </a:t>
            </a:r>
            <a:br>
              <a:rPr lang="en-US" sz="2400" dirty="0" smtClean="0">
                <a:solidFill>
                  <a:schemeClr val="bg1"/>
                </a:solidFill>
              </a:rPr>
            </a:br>
            <a:r>
              <a:rPr lang="en-US" sz="2400" dirty="0" smtClean="0">
                <a:solidFill>
                  <a:schemeClr val="bg1"/>
                </a:solidFill>
              </a:rPr>
              <a:t>Threads can also have their own security context, which can be used for impersonating clients. </a:t>
            </a:r>
          </a:p>
          <a:p>
            <a:r>
              <a:rPr lang="it-IT" b="1" dirty="0" err="1" smtClean="0">
                <a:solidFill>
                  <a:srgbClr val="E96B56"/>
                </a:solidFill>
              </a:rPr>
              <a:t>Thread</a:t>
            </a:r>
            <a:r>
              <a:rPr lang="it-IT" b="1" dirty="0" smtClean="0">
                <a:solidFill>
                  <a:srgbClr val="E96B56"/>
                </a:solidFill>
              </a:rPr>
              <a:t> Pool</a:t>
            </a:r>
            <a:r>
              <a:rPr lang="it-IT" dirty="0" smtClean="0"/>
              <a:t/>
            </a:r>
            <a:br>
              <a:rPr lang="it-IT" dirty="0" smtClean="0"/>
            </a:br>
            <a:r>
              <a:rPr lang="en-US" sz="2400" b="1" dirty="0" smtClean="0">
                <a:solidFill>
                  <a:schemeClr val="bg1"/>
                </a:solidFill>
              </a:rPr>
              <a:t>collection of worker threads </a:t>
            </a:r>
            <a:r>
              <a:rPr lang="en-US" sz="2400" dirty="0" smtClean="0">
                <a:solidFill>
                  <a:schemeClr val="bg1"/>
                </a:solidFill>
              </a:rPr>
              <a:t>that efficiently </a:t>
            </a:r>
            <a:r>
              <a:rPr lang="en-US" sz="2400" b="1" dirty="0" smtClean="0">
                <a:solidFill>
                  <a:schemeClr val="bg1"/>
                </a:solidFill>
              </a:rPr>
              <a:t>execute asynchronous callbacks </a:t>
            </a:r>
            <a:r>
              <a:rPr lang="en-US" sz="2400" dirty="0" smtClean="0">
                <a:solidFill>
                  <a:schemeClr val="bg1"/>
                </a:solidFill>
              </a:rPr>
              <a:t>on behalf of the application. The thread pool is primarily used to reduce the number of application threads and provide management of the worker threads. Applications can queue work items, associate work with </a:t>
            </a:r>
            <a:r>
              <a:rPr lang="en-US" sz="2400" dirty="0" err="1" smtClean="0">
                <a:solidFill>
                  <a:schemeClr val="bg1"/>
                </a:solidFill>
              </a:rPr>
              <a:t>waitable</a:t>
            </a:r>
            <a:r>
              <a:rPr lang="en-US" sz="2400" dirty="0" smtClean="0">
                <a:solidFill>
                  <a:schemeClr val="bg1"/>
                </a:solidFill>
              </a:rPr>
              <a:t> handles, automatically queue based on a timer, and bind with I/O.</a:t>
            </a:r>
          </a:p>
        </p:txBody>
      </p:sp>
      <p:sp>
        <p:nvSpPr>
          <p:cNvPr id="4" name="Content Placeholder 3"/>
          <p:cNvSpPr>
            <a:spLocks noGrp="1"/>
          </p:cNvSpPr>
          <p:nvPr>
            <p:ph idx="1"/>
          </p:nvPr>
        </p:nvSpPr>
        <p:spPr>
          <a:xfrm>
            <a:off x="838200" y="2168525"/>
            <a:ext cx="10515600" cy="4351338"/>
          </a:xfrm>
        </p:spPr>
        <p:txBody>
          <a:bodyPr>
            <a:normAutofit fontScale="70000" lnSpcReduction="20000"/>
          </a:bodyPr>
          <a:lstStyle/>
          <a:p>
            <a:r>
              <a:rPr lang="it-IT" b="1" dirty="0" err="1" smtClean="0">
                <a:solidFill>
                  <a:srgbClr val="E96B56"/>
                </a:solidFill>
              </a:rPr>
              <a:t>Process</a:t>
            </a:r>
            <a:r>
              <a:rPr lang="it-IT" dirty="0" smtClean="0"/>
              <a:t/>
            </a:r>
            <a:br>
              <a:rPr lang="it-IT" dirty="0" smtClean="0"/>
            </a:br>
            <a:r>
              <a:rPr lang="en-US" sz="2400" dirty="0" smtClean="0"/>
              <a:t>provides </a:t>
            </a:r>
            <a:r>
              <a:rPr lang="en-US" sz="2400" dirty="0"/>
              <a:t>the </a:t>
            </a:r>
            <a:r>
              <a:rPr lang="en-US" sz="2400" b="1" dirty="0"/>
              <a:t>resources</a:t>
            </a:r>
            <a:r>
              <a:rPr lang="en-US" sz="2400" dirty="0"/>
              <a:t> needed to execute a program. A process has a virtual address space, executable code, open handles to system objects, a security </a:t>
            </a:r>
            <a:r>
              <a:rPr lang="en-US" sz="2400" dirty="0" smtClean="0"/>
              <a:t>context, </a:t>
            </a:r>
            <a:r>
              <a:rPr lang="en-US" sz="2400" dirty="0"/>
              <a:t>and at least one thread of execution. </a:t>
            </a:r>
            <a:r>
              <a:rPr lang="en-US" sz="2400" dirty="0" smtClean="0"/>
              <a:t/>
            </a:r>
            <a:br>
              <a:rPr lang="en-US" sz="2400" dirty="0" smtClean="0"/>
            </a:br>
            <a:r>
              <a:rPr lang="en-US" sz="2400" dirty="0" smtClean="0"/>
              <a:t>Each </a:t>
            </a:r>
            <a:r>
              <a:rPr lang="en-US" sz="2400" dirty="0"/>
              <a:t>process is started with a single thread, often called the </a:t>
            </a:r>
            <a:r>
              <a:rPr lang="en-US" sz="2400" b="1" dirty="0"/>
              <a:t>primary thread</a:t>
            </a:r>
            <a:r>
              <a:rPr lang="en-US" sz="2400" dirty="0"/>
              <a:t>, but can create additional threads from any of its threads</a:t>
            </a:r>
            <a:r>
              <a:rPr lang="en-US" sz="2400" dirty="0" smtClean="0"/>
              <a:t>.</a:t>
            </a:r>
          </a:p>
          <a:p>
            <a:r>
              <a:rPr lang="it-IT" b="1" dirty="0" err="1" smtClean="0">
                <a:solidFill>
                  <a:srgbClr val="E96B56"/>
                </a:solidFill>
              </a:rPr>
              <a:t>Thread</a:t>
            </a:r>
            <a:r>
              <a:rPr lang="it-IT" dirty="0" smtClean="0"/>
              <a:t/>
            </a:r>
            <a:br>
              <a:rPr lang="it-IT" dirty="0" smtClean="0"/>
            </a:br>
            <a:r>
              <a:rPr lang="en-US" sz="2400" dirty="0" smtClean="0"/>
              <a:t>entity </a:t>
            </a:r>
            <a:r>
              <a:rPr lang="en-US" sz="2400" dirty="0"/>
              <a:t>within a process </a:t>
            </a:r>
            <a:r>
              <a:rPr lang="en-US" sz="2400" b="1" dirty="0"/>
              <a:t>that can be scheduled for execution</a:t>
            </a:r>
            <a:r>
              <a:rPr lang="en-US" sz="2400" dirty="0" smtClean="0"/>
              <a:t>.</a:t>
            </a:r>
            <a:br>
              <a:rPr lang="en-US" sz="2400" dirty="0" smtClean="0"/>
            </a:br>
            <a:r>
              <a:rPr lang="en-US" sz="2400" dirty="0" smtClean="0"/>
              <a:t>All </a:t>
            </a:r>
            <a:r>
              <a:rPr lang="en-US" sz="2400" dirty="0"/>
              <a:t>threads of a process share its virtual address space and system resources. In addition, each thread maintains exception handlers, a scheduling priority, thread local storage, a unique thread identifier, and a set of structures the system will use to save the thread context until it is scheduled. The thread context includes the thread's set of machine registers, the kernel stack, a thread environment block, and a user stack in the address space of the thread's process. </a:t>
            </a:r>
            <a:r>
              <a:rPr lang="en-US" sz="2400" dirty="0" smtClean="0"/>
              <a:t/>
            </a:r>
            <a:br>
              <a:rPr lang="en-US" sz="2400" dirty="0" smtClean="0"/>
            </a:br>
            <a:r>
              <a:rPr lang="en-US" sz="2400" dirty="0" smtClean="0"/>
              <a:t>Threads </a:t>
            </a:r>
            <a:r>
              <a:rPr lang="en-US" sz="2400" dirty="0"/>
              <a:t>can also have their own security context, which can be used for impersonating clients. </a:t>
            </a:r>
            <a:endParaRPr lang="en-US" sz="2400" dirty="0" smtClean="0"/>
          </a:p>
          <a:p>
            <a:r>
              <a:rPr lang="it-IT" b="1" dirty="0" err="1" smtClean="0">
                <a:solidFill>
                  <a:srgbClr val="E96B56"/>
                </a:solidFill>
              </a:rPr>
              <a:t>Thread</a:t>
            </a:r>
            <a:r>
              <a:rPr lang="it-IT" b="1" dirty="0" smtClean="0">
                <a:solidFill>
                  <a:srgbClr val="E96B56"/>
                </a:solidFill>
              </a:rPr>
              <a:t> Pool</a:t>
            </a:r>
            <a:r>
              <a:rPr lang="it-IT" dirty="0"/>
              <a:t/>
            </a:r>
            <a:br>
              <a:rPr lang="it-IT" dirty="0"/>
            </a:br>
            <a:r>
              <a:rPr lang="en-US" sz="2400" b="1" dirty="0" smtClean="0"/>
              <a:t>collection </a:t>
            </a:r>
            <a:r>
              <a:rPr lang="en-US" sz="2400" b="1" dirty="0"/>
              <a:t>of worker threads </a:t>
            </a:r>
            <a:r>
              <a:rPr lang="en-US" sz="2400" dirty="0"/>
              <a:t>that efficiently </a:t>
            </a:r>
            <a:r>
              <a:rPr lang="en-US" sz="2400" b="1" dirty="0"/>
              <a:t>execute asynchronous callbacks </a:t>
            </a:r>
            <a:r>
              <a:rPr lang="en-US" sz="2400" dirty="0"/>
              <a:t>on behalf of the application. The thread pool is primarily used to reduce the number of application threads and provide management of the worker threads. Applications can queue work items, associate work with </a:t>
            </a:r>
            <a:r>
              <a:rPr lang="en-US" sz="2400" dirty="0" err="1"/>
              <a:t>waitable</a:t>
            </a:r>
            <a:r>
              <a:rPr lang="en-US" sz="2400" dirty="0"/>
              <a:t> handles, </a:t>
            </a:r>
            <a:r>
              <a:rPr lang="en-US" sz="2400" dirty="0" smtClean="0"/>
              <a:t>automatically </a:t>
            </a:r>
            <a:r>
              <a:rPr lang="en-US" sz="2400" dirty="0"/>
              <a:t>queue based on a timer, and bind with I/O</a:t>
            </a:r>
            <a:r>
              <a:rPr lang="en-US" sz="2400" dirty="0" smtClean="0"/>
              <a:t>.</a:t>
            </a:r>
          </a:p>
        </p:txBody>
      </p:sp>
      <p:sp>
        <p:nvSpPr>
          <p:cNvPr id="3" name="Text Placeholder 2"/>
          <p:cNvSpPr>
            <a:spLocks noGrp="1"/>
          </p:cNvSpPr>
          <p:nvPr>
            <p:ph type="body" sz="quarter" idx="11"/>
          </p:nvPr>
        </p:nvSpPr>
        <p:spPr/>
        <p:txBody>
          <a:bodyPr/>
          <a:lstStyle/>
          <a:p>
            <a:pPr marL="0" indent="0">
              <a:buNone/>
            </a:pPr>
            <a:r>
              <a:rPr lang="it-IT" dirty="0" err="1" smtClean="0"/>
              <a:t>Concurrency</a:t>
            </a:r>
            <a:r>
              <a:rPr lang="it-IT" dirty="0" smtClean="0"/>
              <a:t> on a Single Machine – </a:t>
            </a:r>
            <a:r>
              <a:rPr lang="it-IT" dirty="0" err="1" smtClean="0"/>
              <a:t>Processes</a:t>
            </a:r>
            <a:r>
              <a:rPr lang="it-IT" dirty="0" smtClean="0"/>
              <a:t> and </a:t>
            </a:r>
            <a:r>
              <a:rPr lang="it-IT" dirty="0" err="1" smtClean="0"/>
              <a:t>Threads</a:t>
            </a:r>
            <a:endParaRPr lang="en-US" dirty="0"/>
          </a:p>
        </p:txBody>
      </p:sp>
    </p:spTree>
    <p:extLst>
      <p:ext uri="{BB962C8B-B14F-4D97-AF65-F5344CB8AC3E}">
        <p14:creationId xmlns:p14="http://schemas.microsoft.com/office/powerpoint/2010/main" val="8947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83A01B-A84F-4030-AF47-1542300AD40E}"/>
              </a:ext>
            </a:extLst>
          </p:cNvPr>
          <p:cNvSpPr>
            <a:spLocks noGrp="1"/>
          </p:cNvSpPr>
          <p:nvPr>
            <p:ph type="body" sz="quarter" idx="11"/>
          </p:nvPr>
        </p:nvSpPr>
        <p:spPr/>
        <p:txBody>
          <a:bodyPr>
            <a:normAutofit/>
          </a:bodyPr>
          <a:lstStyle/>
          <a:p>
            <a:pPr marL="0" indent="0">
              <a:buNone/>
            </a:pPr>
            <a:r>
              <a:rPr lang="it-IT" dirty="0" err="1"/>
              <a:t>Concurrency</a:t>
            </a:r>
            <a:r>
              <a:rPr lang="it-IT" dirty="0"/>
              <a:t> on </a:t>
            </a:r>
            <a:r>
              <a:rPr lang="it-IT" dirty="0" smtClean="0"/>
              <a:t>Distributed Systems – Broker Pattern</a:t>
            </a:r>
            <a:endParaRPr lang="en-US" dirty="0"/>
          </a:p>
        </p:txBody>
      </p:sp>
      <p:sp>
        <p:nvSpPr>
          <p:cNvPr id="3" name="Rectangle 2"/>
          <p:cNvSpPr/>
          <p:nvPr/>
        </p:nvSpPr>
        <p:spPr>
          <a:xfrm>
            <a:off x="2793546" y="2084901"/>
            <a:ext cx="1389336" cy="1381301"/>
          </a:xfrm>
          <a:prstGeom prst="rect">
            <a:avLst/>
          </a:prstGeom>
          <a:solidFill>
            <a:srgbClr val="E96B56"/>
          </a:solidFill>
        </p:spPr>
        <p:txBody>
          <a:bodyPr numCol="1">
            <a:normAutofit/>
          </a:bodyPr>
          <a:lstStyle/>
          <a:p>
            <a:pPr algn="ctr">
              <a:lnSpc>
                <a:spcPct val="90000"/>
              </a:lnSpc>
              <a:spcBef>
                <a:spcPts val="1000"/>
              </a:spcBef>
            </a:pPr>
            <a:r>
              <a:rPr lang="it-IT" sz="2800" dirty="0" smtClean="0">
                <a:solidFill>
                  <a:schemeClr val="bg1"/>
                </a:solidFill>
              </a:rPr>
              <a:t>Broker</a:t>
            </a:r>
            <a:endParaRPr lang="en-US" sz="2800" dirty="0">
              <a:solidFill>
                <a:schemeClr val="bg1"/>
              </a:solidFill>
            </a:endParaRPr>
          </a:p>
        </p:txBody>
      </p:sp>
      <p:sp>
        <p:nvSpPr>
          <p:cNvPr id="64" name="Rectangle 63"/>
          <p:cNvSpPr/>
          <p:nvPr/>
        </p:nvSpPr>
        <p:spPr>
          <a:xfrm>
            <a:off x="5240649" y="1816468"/>
            <a:ext cx="1519075" cy="644386"/>
          </a:xfrm>
          <a:prstGeom prst="rect">
            <a:avLst/>
          </a:prstGeom>
          <a:solidFill>
            <a:srgbClr val="445469"/>
          </a:solidFill>
        </p:spPr>
        <p:txBody>
          <a:bodyPr numCol="1" anchor="ctr">
            <a:normAutofit lnSpcReduction="10000"/>
          </a:bodyPr>
          <a:lstStyle/>
          <a:p>
            <a:pPr algn="r">
              <a:lnSpc>
                <a:spcPct val="90000"/>
              </a:lnSpc>
              <a:spcBef>
                <a:spcPts val="1000"/>
              </a:spcBef>
            </a:pPr>
            <a:r>
              <a:rPr lang="it-IT" sz="1400" i="1" dirty="0" smtClean="0">
                <a:solidFill>
                  <a:schemeClr val="bg1"/>
                </a:solidFill>
              </a:rPr>
              <a:t>Application </a:t>
            </a:r>
            <a:br>
              <a:rPr lang="it-IT" sz="1400" i="1" dirty="0" smtClean="0">
                <a:solidFill>
                  <a:schemeClr val="bg1"/>
                </a:solidFill>
              </a:rPr>
            </a:br>
            <a:r>
              <a:rPr lang="it-IT" sz="1400" i="1" dirty="0" smtClean="0">
                <a:solidFill>
                  <a:schemeClr val="bg1"/>
                </a:solidFill>
              </a:rPr>
              <a:t>Server </a:t>
            </a:r>
            <a:br>
              <a:rPr lang="it-IT" sz="1400" i="1" dirty="0" smtClean="0">
                <a:solidFill>
                  <a:schemeClr val="bg1"/>
                </a:solidFill>
              </a:rPr>
            </a:br>
            <a:r>
              <a:rPr lang="en-US" sz="1400" i="1" dirty="0" smtClean="0">
                <a:solidFill>
                  <a:schemeClr val="bg1"/>
                </a:solidFill>
              </a:rPr>
              <a:t>1</a:t>
            </a:r>
            <a:endParaRPr lang="it-IT" sz="1400" i="1" dirty="0" smtClean="0">
              <a:solidFill>
                <a:schemeClr val="bg1"/>
              </a:solidFill>
            </a:endParaRPr>
          </a:p>
        </p:txBody>
      </p:sp>
      <p:sp>
        <p:nvSpPr>
          <p:cNvPr id="67" name="Content Placeholder 1">
            <a:extLst>
              <a:ext uri="{FF2B5EF4-FFF2-40B4-BE49-F238E27FC236}">
                <a16:creationId xmlns:a16="http://schemas.microsoft.com/office/drawing/2014/main" xmlns="" id="{19650CC4-B81B-4F6F-A42E-EB2B9867B16B}"/>
              </a:ext>
            </a:extLst>
          </p:cNvPr>
          <p:cNvSpPr txBox="1">
            <a:spLocks/>
          </p:cNvSpPr>
          <p:nvPr/>
        </p:nvSpPr>
        <p:spPr>
          <a:xfrm>
            <a:off x="838200" y="4328621"/>
            <a:ext cx="10515599" cy="2293036"/>
          </a:xfrm>
          <a:prstGeom prst="rect">
            <a:avLst/>
          </a:prstGeom>
        </p:spPr>
        <p:txBody>
          <a:bodyPr numCol="1">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smtClean="0">
                <a:solidFill>
                  <a:srgbClr val="E96B56"/>
                </a:solidFill>
              </a:rPr>
              <a:t>Broker pattern</a:t>
            </a:r>
            <a:r>
              <a:rPr lang="it-IT" dirty="0" smtClean="0">
                <a:solidFill>
                  <a:srgbClr val="E96B56"/>
                </a:solidFill>
              </a:rPr>
              <a:t> </a:t>
            </a:r>
            <a:r>
              <a:rPr lang="it-IT" dirty="0" err="1" smtClean="0">
                <a:solidFill>
                  <a:srgbClr val="445469"/>
                </a:solidFill>
              </a:rPr>
              <a:t>is</a:t>
            </a:r>
            <a:r>
              <a:rPr lang="it-IT" dirty="0" smtClean="0">
                <a:solidFill>
                  <a:srgbClr val="445469"/>
                </a:solidFill>
              </a:rPr>
              <a:t> </a:t>
            </a:r>
            <a:r>
              <a:rPr lang="it-IT" dirty="0" err="1" smtClean="0">
                <a:solidFill>
                  <a:srgbClr val="445469"/>
                </a:solidFill>
              </a:rPr>
              <a:t>used</a:t>
            </a:r>
            <a:r>
              <a:rPr lang="it-IT" dirty="0" smtClean="0">
                <a:solidFill>
                  <a:srgbClr val="445469"/>
                </a:solidFill>
              </a:rPr>
              <a:t> to </a:t>
            </a:r>
            <a:r>
              <a:rPr lang="it-IT" dirty="0" err="1" smtClean="0">
                <a:solidFill>
                  <a:srgbClr val="445469"/>
                </a:solidFill>
              </a:rPr>
              <a:t>distribute</a:t>
            </a:r>
            <a:r>
              <a:rPr lang="it-IT" dirty="0" smtClean="0">
                <a:solidFill>
                  <a:srgbClr val="445469"/>
                </a:solidFill>
              </a:rPr>
              <a:t> </a:t>
            </a:r>
            <a:r>
              <a:rPr lang="it-IT" dirty="0" err="1" smtClean="0">
                <a:solidFill>
                  <a:srgbClr val="445469"/>
                </a:solidFill>
              </a:rPr>
              <a:t>jobs</a:t>
            </a:r>
            <a:r>
              <a:rPr lang="it-IT" dirty="0" smtClean="0">
                <a:solidFill>
                  <a:srgbClr val="445469"/>
                </a:solidFill>
              </a:rPr>
              <a:t> over </a:t>
            </a:r>
            <a:r>
              <a:rPr lang="it-IT" dirty="0" err="1" smtClean="0">
                <a:solidFill>
                  <a:srgbClr val="445469"/>
                </a:solidFill>
              </a:rPr>
              <a:t>several</a:t>
            </a:r>
            <a:r>
              <a:rPr lang="it-IT" dirty="0" smtClean="0">
                <a:solidFill>
                  <a:srgbClr val="445469"/>
                </a:solidFill>
              </a:rPr>
              <a:t> </a:t>
            </a:r>
            <a:r>
              <a:rPr lang="it-IT" dirty="0" err="1" smtClean="0">
                <a:solidFill>
                  <a:srgbClr val="445469"/>
                </a:solidFill>
              </a:rPr>
              <a:t>application</a:t>
            </a:r>
            <a:r>
              <a:rPr lang="it-IT" dirty="0" smtClean="0">
                <a:solidFill>
                  <a:srgbClr val="445469"/>
                </a:solidFill>
              </a:rPr>
              <a:t> </a:t>
            </a:r>
            <a:r>
              <a:rPr lang="it-IT" dirty="0" err="1" smtClean="0">
                <a:solidFill>
                  <a:srgbClr val="445469"/>
                </a:solidFill>
              </a:rPr>
              <a:t>servers</a:t>
            </a:r>
            <a:endParaRPr lang="it-IT" dirty="0" smtClean="0">
              <a:solidFill>
                <a:srgbClr val="445469"/>
              </a:solidFill>
            </a:endParaRPr>
          </a:p>
          <a:p>
            <a:r>
              <a:rPr lang="it-IT" dirty="0" smtClean="0">
                <a:solidFill>
                  <a:srgbClr val="445469"/>
                </a:solidFill>
              </a:rPr>
              <a:t>The broker </a:t>
            </a:r>
            <a:r>
              <a:rPr lang="it-IT" b="1" dirty="0" smtClean="0">
                <a:solidFill>
                  <a:srgbClr val="E96B56"/>
                </a:solidFill>
              </a:rPr>
              <a:t>de-</a:t>
            </a:r>
            <a:r>
              <a:rPr lang="it-IT" b="1" dirty="0" err="1" smtClean="0">
                <a:solidFill>
                  <a:srgbClr val="E96B56"/>
                </a:solidFill>
              </a:rPr>
              <a:t>queue</a:t>
            </a:r>
            <a:r>
              <a:rPr lang="it-IT" b="1" dirty="0" smtClean="0">
                <a:solidFill>
                  <a:srgbClr val="E96B56"/>
                </a:solidFill>
              </a:rPr>
              <a:t> </a:t>
            </a:r>
            <a:r>
              <a:rPr lang="it-IT" b="1" dirty="0" err="1" smtClean="0">
                <a:solidFill>
                  <a:srgbClr val="E96B56"/>
                </a:solidFill>
              </a:rPr>
              <a:t>jobs</a:t>
            </a:r>
            <a:r>
              <a:rPr lang="it-IT" dirty="0" smtClean="0">
                <a:solidFill>
                  <a:srgbClr val="445469"/>
                </a:solidFill>
              </a:rPr>
              <a:t> from the job </a:t>
            </a:r>
            <a:r>
              <a:rPr lang="it-IT" dirty="0" err="1" smtClean="0">
                <a:solidFill>
                  <a:srgbClr val="445469"/>
                </a:solidFill>
              </a:rPr>
              <a:t>queue</a:t>
            </a:r>
            <a:r>
              <a:rPr lang="it-IT" dirty="0" smtClean="0">
                <a:solidFill>
                  <a:srgbClr val="445469"/>
                </a:solidFill>
              </a:rPr>
              <a:t> and </a:t>
            </a:r>
            <a:r>
              <a:rPr lang="it-IT" dirty="0" err="1" smtClean="0">
                <a:solidFill>
                  <a:srgbClr val="445469"/>
                </a:solidFill>
              </a:rPr>
              <a:t>submit</a:t>
            </a:r>
            <a:r>
              <a:rPr lang="it-IT" dirty="0" smtClean="0">
                <a:solidFill>
                  <a:srgbClr val="445469"/>
                </a:solidFill>
              </a:rPr>
              <a:t> to the </a:t>
            </a:r>
            <a:r>
              <a:rPr lang="it-IT" dirty="0" err="1" smtClean="0">
                <a:solidFill>
                  <a:srgbClr val="445469"/>
                </a:solidFill>
              </a:rPr>
              <a:t>correct</a:t>
            </a:r>
            <a:r>
              <a:rPr lang="it-IT" dirty="0" smtClean="0">
                <a:solidFill>
                  <a:srgbClr val="445469"/>
                </a:solidFill>
              </a:rPr>
              <a:t> </a:t>
            </a:r>
            <a:r>
              <a:rPr lang="it-IT" dirty="0" err="1" smtClean="0">
                <a:solidFill>
                  <a:srgbClr val="445469"/>
                </a:solidFill>
              </a:rPr>
              <a:t>application</a:t>
            </a:r>
            <a:r>
              <a:rPr lang="it-IT" dirty="0" smtClean="0">
                <a:solidFill>
                  <a:srgbClr val="445469"/>
                </a:solidFill>
              </a:rPr>
              <a:t> server</a:t>
            </a:r>
          </a:p>
          <a:p>
            <a:r>
              <a:rPr lang="it-IT" dirty="0" smtClean="0">
                <a:solidFill>
                  <a:srgbClr val="445469"/>
                </a:solidFill>
              </a:rPr>
              <a:t>The Broker Pattern </a:t>
            </a:r>
            <a:r>
              <a:rPr lang="it-IT" b="1" dirty="0" smtClean="0">
                <a:solidFill>
                  <a:srgbClr val="E96B56"/>
                </a:solidFill>
              </a:rPr>
              <a:t>concentrate</a:t>
            </a:r>
            <a:r>
              <a:rPr lang="it-IT" dirty="0" smtClean="0">
                <a:solidFill>
                  <a:srgbClr val="E96B56"/>
                </a:solidFill>
              </a:rPr>
              <a:t> </a:t>
            </a:r>
            <a:r>
              <a:rPr lang="it-IT" dirty="0" err="1" smtClean="0">
                <a:solidFill>
                  <a:srgbClr val="445469"/>
                </a:solidFill>
              </a:rPr>
              <a:t>all</a:t>
            </a:r>
            <a:r>
              <a:rPr lang="it-IT" dirty="0" smtClean="0">
                <a:solidFill>
                  <a:srgbClr val="445469"/>
                </a:solidFill>
              </a:rPr>
              <a:t> the </a:t>
            </a:r>
            <a:r>
              <a:rPr lang="it-IT" dirty="0" err="1" smtClean="0">
                <a:solidFill>
                  <a:srgbClr val="445469"/>
                </a:solidFill>
              </a:rPr>
              <a:t>execution</a:t>
            </a:r>
            <a:r>
              <a:rPr lang="it-IT" dirty="0" smtClean="0">
                <a:solidFill>
                  <a:srgbClr val="445469"/>
                </a:solidFill>
              </a:rPr>
              <a:t> in a single </a:t>
            </a:r>
            <a:r>
              <a:rPr lang="it-IT" dirty="0" err="1" smtClean="0">
                <a:solidFill>
                  <a:srgbClr val="445469"/>
                </a:solidFill>
              </a:rPr>
              <a:t>place</a:t>
            </a:r>
            <a:r>
              <a:rPr lang="it-IT" dirty="0" smtClean="0">
                <a:solidFill>
                  <a:srgbClr val="445469"/>
                </a:solidFill>
              </a:rPr>
              <a:t>: </a:t>
            </a:r>
            <a:r>
              <a:rPr lang="it-IT" dirty="0" err="1" smtClean="0">
                <a:solidFill>
                  <a:srgbClr val="445469"/>
                </a:solidFill>
              </a:rPr>
              <a:t>this</a:t>
            </a:r>
            <a:r>
              <a:rPr lang="it-IT" dirty="0" smtClean="0">
                <a:solidFill>
                  <a:srgbClr val="445469"/>
                </a:solidFill>
              </a:rPr>
              <a:t> way </a:t>
            </a:r>
            <a:r>
              <a:rPr lang="it-IT" dirty="0" err="1" smtClean="0">
                <a:solidFill>
                  <a:srgbClr val="445469"/>
                </a:solidFill>
              </a:rPr>
              <a:t>is</a:t>
            </a:r>
            <a:r>
              <a:rPr lang="it-IT" dirty="0" smtClean="0">
                <a:solidFill>
                  <a:srgbClr val="445469"/>
                </a:solidFill>
              </a:rPr>
              <a:t> </a:t>
            </a:r>
            <a:r>
              <a:rPr lang="it-IT" dirty="0" err="1" smtClean="0">
                <a:solidFill>
                  <a:srgbClr val="445469"/>
                </a:solidFill>
              </a:rPr>
              <a:t>easier</a:t>
            </a:r>
            <a:r>
              <a:rPr lang="it-IT" dirty="0" smtClean="0">
                <a:solidFill>
                  <a:srgbClr val="445469"/>
                </a:solidFill>
              </a:rPr>
              <a:t> to </a:t>
            </a:r>
            <a:r>
              <a:rPr lang="it-IT" b="1" dirty="0" smtClean="0">
                <a:solidFill>
                  <a:srgbClr val="E96B56"/>
                </a:solidFill>
              </a:rPr>
              <a:t>trace </a:t>
            </a:r>
            <a:r>
              <a:rPr lang="it-IT" b="1" dirty="0" err="1" smtClean="0">
                <a:solidFill>
                  <a:srgbClr val="E96B56"/>
                </a:solidFill>
              </a:rPr>
              <a:t>all</a:t>
            </a:r>
            <a:r>
              <a:rPr lang="it-IT" b="1" dirty="0" smtClean="0">
                <a:solidFill>
                  <a:srgbClr val="E96B56"/>
                </a:solidFill>
              </a:rPr>
              <a:t> </a:t>
            </a:r>
            <a:r>
              <a:rPr lang="it-IT" b="1" dirty="0" err="1" smtClean="0">
                <a:solidFill>
                  <a:srgbClr val="E96B56"/>
                </a:solidFill>
              </a:rPr>
              <a:t>execution</a:t>
            </a:r>
            <a:endParaRPr lang="it-IT" b="1" dirty="0" smtClean="0">
              <a:solidFill>
                <a:srgbClr val="E96B56"/>
              </a:solidFill>
            </a:endParaRPr>
          </a:p>
        </p:txBody>
      </p:sp>
      <p:sp>
        <p:nvSpPr>
          <p:cNvPr id="9" name="Rectangle 8"/>
          <p:cNvSpPr/>
          <p:nvPr/>
        </p:nvSpPr>
        <p:spPr>
          <a:xfrm>
            <a:off x="5240648" y="3106883"/>
            <a:ext cx="1519075" cy="644386"/>
          </a:xfrm>
          <a:prstGeom prst="rect">
            <a:avLst/>
          </a:prstGeom>
          <a:solidFill>
            <a:srgbClr val="445469"/>
          </a:solidFill>
        </p:spPr>
        <p:txBody>
          <a:bodyPr numCol="1" anchor="ctr">
            <a:normAutofit lnSpcReduction="10000"/>
          </a:bodyPr>
          <a:lstStyle/>
          <a:p>
            <a:pPr algn="r">
              <a:lnSpc>
                <a:spcPct val="90000"/>
              </a:lnSpc>
              <a:spcBef>
                <a:spcPts val="1000"/>
              </a:spcBef>
            </a:pPr>
            <a:r>
              <a:rPr lang="it-IT" sz="1400" i="1" dirty="0" smtClean="0">
                <a:solidFill>
                  <a:schemeClr val="bg1"/>
                </a:solidFill>
              </a:rPr>
              <a:t>Application</a:t>
            </a:r>
            <a:br>
              <a:rPr lang="it-IT" sz="1400" i="1" dirty="0" smtClean="0">
                <a:solidFill>
                  <a:schemeClr val="bg1"/>
                </a:solidFill>
              </a:rPr>
            </a:br>
            <a:r>
              <a:rPr lang="it-IT" sz="1400" i="1" dirty="0" smtClean="0">
                <a:solidFill>
                  <a:schemeClr val="bg1"/>
                </a:solidFill>
              </a:rPr>
              <a:t>Server </a:t>
            </a:r>
            <a:br>
              <a:rPr lang="it-IT" sz="1400" i="1" dirty="0" smtClean="0">
                <a:solidFill>
                  <a:schemeClr val="bg1"/>
                </a:solidFill>
              </a:rPr>
            </a:br>
            <a:r>
              <a:rPr lang="en-US" sz="1400" i="1" dirty="0">
                <a:solidFill>
                  <a:schemeClr val="bg1"/>
                </a:solidFill>
              </a:rPr>
              <a:t>2</a:t>
            </a:r>
            <a:endParaRPr lang="it-IT" sz="1400" i="1" dirty="0" smtClean="0">
              <a:solidFill>
                <a:schemeClr val="bg1"/>
              </a:solidFill>
            </a:endParaRPr>
          </a:p>
        </p:txBody>
      </p:sp>
      <p:sp>
        <p:nvSpPr>
          <p:cNvPr id="10" name="Rectangle 9"/>
          <p:cNvSpPr/>
          <p:nvPr/>
        </p:nvSpPr>
        <p:spPr>
          <a:xfrm>
            <a:off x="838200" y="2533483"/>
            <a:ext cx="365855" cy="484136"/>
          </a:xfrm>
          <a:prstGeom prst="rect">
            <a:avLst/>
          </a:prstGeom>
          <a:noFill/>
          <a:ln>
            <a:solidFill>
              <a:srgbClr val="DF432C"/>
            </a:solidFill>
          </a:ln>
        </p:spPr>
        <p:txBody>
          <a:bodyPr vert="vert270" numCol="1" anchor="ctr">
            <a:normAutofit fontScale="77500" lnSpcReduction="20000"/>
          </a:bodyPr>
          <a:lstStyle/>
          <a:p>
            <a:pPr algn="ctr">
              <a:lnSpc>
                <a:spcPct val="90000"/>
              </a:lnSpc>
              <a:spcBef>
                <a:spcPts val="1000"/>
              </a:spcBef>
            </a:pPr>
            <a:r>
              <a:rPr lang="it-IT" i="1" dirty="0" smtClean="0">
                <a:solidFill>
                  <a:srgbClr val="DF432C"/>
                </a:solidFill>
              </a:rPr>
              <a:t>Job 4</a:t>
            </a:r>
          </a:p>
        </p:txBody>
      </p:sp>
      <p:sp>
        <p:nvSpPr>
          <p:cNvPr id="12" name="Rectangle 11"/>
          <p:cNvSpPr/>
          <p:nvPr/>
        </p:nvSpPr>
        <p:spPr>
          <a:xfrm>
            <a:off x="1288820" y="2533483"/>
            <a:ext cx="365855" cy="484136"/>
          </a:xfrm>
          <a:prstGeom prst="rect">
            <a:avLst/>
          </a:prstGeom>
          <a:noFill/>
          <a:ln>
            <a:solidFill>
              <a:srgbClr val="DF432C"/>
            </a:solidFill>
          </a:ln>
        </p:spPr>
        <p:txBody>
          <a:bodyPr vert="vert270" numCol="1" anchor="ctr">
            <a:normAutofit fontScale="77500" lnSpcReduction="20000"/>
          </a:bodyPr>
          <a:lstStyle/>
          <a:p>
            <a:pPr algn="ctr">
              <a:lnSpc>
                <a:spcPct val="90000"/>
              </a:lnSpc>
              <a:spcBef>
                <a:spcPts val="1000"/>
              </a:spcBef>
            </a:pPr>
            <a:r>
              <a:rPr lang="it-IT" i="1" dirty="0" smtClean="0">
                <a:solidFill>
                  <a:srgbClr val="DF432C"/>
                </a:solidFill>
              </a:rPr>
              <a:t>Job 3</a:t>
            </a:r>
          </a:p>
        </p:txBody>
      </p:sp>
      <p:sp>
        <p:nvSpPr>
          <p:cNvPr id="13" name="Rectangle 12"/>
          <p:cNvSpPr/>
          <p:nvPr/>
        </p:nvSpPr>
        <p:spPr>
          <a:xfrm>
            <a:off x="1739440" y="2533483"/>
            <a:ext cx="365855" cy="484136"/>
          </a:xfrm>
          <a:prstGeom prst="rect">
            <a:avLst/>
          </a:prstGeom>
          <a:noFill/>
          <a:ln>
            <a:solidFill>
              <a:srgbClr val="DF432C"/>
            </a:solidFill>
          </a:ln>
        </p:spPr>
        <p:txBody>
          <a:bodyPr vert="vert270" numCol="1" anchor="ctr">
            <a:normAutofit fontScale="77500" lnSpcReduction="20000"/>
          </a:bodyPr>
          <a:lstStyle/>
          <a:p>
            <a:pPr algn="ctr">
              <a:lnSpc>
                <a:spcPct val="90000"/>
              </a:lnSpc>
              <a:spcBef>
                <a:spcPts val="1000"/>
              </a:spcBef>
            </a:pPr>
            <a:r>
              <a:rPr lang="it-IT" i="1" dirty="0" smtClean="0">
                <a:solidFill>
                  <a:srgbClr val="DF432C"/>
                </a:solidFill>
              </a:rPr>
              <a:t>Job 2</a:t>
            </a:r>
          </a:p>
        </p:txBody>
      </p:sp>
      <p:sp>
        <p:nvSpPr>
          <p:cNvPr id="4" name="Right Arrow 3"/>
          <p:cNvSpPr/>
          <p:nvPr/>
        </p:nvSpPr>
        <p:spPr>
          <a:xfrm>
            <a:off x="2202761" y="2210106"/>
            <a:ext cx="493319" cy="1124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Elbow Connector 7"/>
          <p:cNvCxnSpPr>
            <a:stCxn id="3" idx="3"/>
            <a:endCxn id="64" idx="1"/>
          </p:cNvCxnSpPr>
          <p:nvPr/>
        </p:nvCxnSpPr>
        <p:spPr>
          <a:xfrm flipV="1">
            <a:off x="4182882" y="2138661"/>
            <a:ext cx="1057767" cy="636891"/>
          </a:xfrm>
          <a:prstGeom prst="bentConnector3">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3" idx="3"/>
            <a:endCxn id="9" idx="1"/>
          </p:cNvCxnSpPr>
          <p:nvPr/>
        </p:nvCxnSpPr>
        <p:spPr>
          <a:xfrm>
            <a:off x="4182882" y="2775552"/>
            <a:ext cx="1057766" cy="653524"/>
          </a:xfrm>
          <a:prstGeom prst="bentConnector3">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389290" y="1875954"/>
            <a:ext cx="365855" cy="484136"/>
          </a:xfrm>
          <a:prstGeom prst="rect">
            <a:avLst/>
          </a:prstGeom>
          <a:solidFill>
            <a:schemeClr val="bg1"/>
          </a:solidFill>
          <a:ln>
            <a:solidFill>
              <a:srgbClr val="DF432C"/>
            </a:solidFill>
          </a:ln>
        </p:spPr>
        <p:txBody>
          <a:bodyPr vert="vert270" numCol="1" anchor="ctr">
            <a:normAutofit fontScale="77500" lnSpcReduction="20000"/>
          </a:bodyPr>
          <a:lstStyle/>
          <a:p>
            <a:pPr algn="ctr">
              <a:lnSpc>
                <a:spcPct val="90000"/>
              </a:lnSpc>
              <a:spcBef>
                <a:spcPts val="1000"/>
              </a:spcBef>
            </a:pPr>
            <a:r>
              <a:rPr lang="it-IT" i="1" dirty="0" smtClean="0">
                <a:solidFill>
                  <a:srgbClr val="DF432C"/>
                </a:solidFill>
              </a:rPr>
              <a:t>Job 1</a:t>
            </a:r>
          </a:p>
        </p:txBody>
      </p:sp>
      <p:sp>
        <p:nvSpPr>
          <p:cNvPr id="29" name="Rectangle 28"/>
          <p:cNvSpPr/>
          <p:nvPr/>
        </p:nvSpPr>
        <p:spPr>
          <a:xfrm>
            <a:off x="5389290" y="3186956"/>
            <a:ext cx="365855" cy="484136"/>
          </a:xfrm>
          <a:prstGeom prst="rect">
            <a:avLst/>
          </a:prstGeom>
          <a:solidFill>
            <a:schemeClr val="bg1"/>
          </a:solidFill>
          <a:ln>
            <a:solidFill>
              <a:srgbClr val="DF432C"/>
            </a:solidFill>
          </a:ln>
        </p:spPr>
        <p:txBody>
          <a:bodyPr vert="vert270" numCol="1" anchor="ctr">
            <a:normAutofit fontScale="77500" lnSpcReduction="20000"/>
          </a:bodyPr>
          <a:lstStyle/>
          <a:p>
            <a:pPr algn="ctr">
              <a:lnSpc>
                <a:spcPct val="90000"/>
              </a:lnSpc>
              <a:spcBef>
                <a:spcPts val="1000"/>
              </a:spcBef>
            </a:pPr>
            <a:r>
              <a:rPr lang="it-IT" i="1" dirty="0" smtClean="0">
                <a:solidFill>
                  <a:srgbClr val="DF432C"/>
                </a:solidFill>
              </a:rPr>
              <a:t>Job 0</a:t>
            </a:r>
          </a:p>
        </p:txBody>
      </p:sp>
    </p:spTree>
    <p:extLst>
      <p:ext uri="{BB962C8B-B14F-4D97-AF65-F5344CB8AC3E}">
        <p14:creationId xmlns:p14="http://schemas.microsoft.com/office/powerpoint/2010/main" val="28035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p:bldP spid="9" grpId="0" animBg="1"/>
      <p:bldP spid="10" grpId="0" animBg="1"/>
      <p:bldP spid="12" grpId="0" animBg="1"/>
      <p:bldP spid="13" grpId="0" animBg="1"/>
      <p:bldP spid="24" grpId="0" animBg="1"/>
      <p:bldP spid="2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it-IT" sz="3200" dirty="0" err="1" smtClean="0"/>
              <a:t>Both</a:t>
            </a:r>
            <a:r>
              <a:rPr lang="it-IT" sz="3200" dirty="0" smtClean="0"/>
              <a:t> </a:t>
            </a:r>
            <a:r>
              <a:rPr lang="it-IT" sz="3200" dirty="0" err="1" smtClean="0"/>
              <a:t>moving</a:t>
            </a:r>
            <a:r>
              <a:rPr lang="it-IT" sz="3200" dirty="0" smtClean="0"/>
              <a:t> data to Data Lake and </a:t>
            </a:r>
          </a:p>
          <a:p>
            <a:r>
              <a:rPr lang="it-IT" sz="3200" dirty="0" err="1" smtClean="0"/>
              <a:t>enriching</a:t>
            </a:r>
            <a:r>
              <a:rPr lang="it-IT" sz="3200" dirty="0" smtClean="0"/>
              <a:t> </a:t>
            </a:r>
            <a:r>
              <a:rPr lang="it-IT" sz="3200" dirty="0" err="1" smtClean="0"/>
              <a:t>dataset</a:t>
            </a:r>
            <a:r>
              <a:rPr lang="it-IT" sz="3200" dirty="0" smtClean="0"/>
              <a:t> in Data Lake </a:t>
            </a:r>
            <a:r>
              <a:rPr lang="it-IT" sz="3200" dirty="0" err="1" smtClean="0"/>
              <a:t>phases</a:t>
            </a:r>
            <a:endParaRPr lang="it-IT" sz="3200" dirty="0"/>
          </a:p>
          <a:p>
            <a:r>
              <a:rPr lang="it-IT" sz="3200" dirty="0" smtClean="0"/>
              <a:t>can be </a:t>
            </a:r>
            <a:r>
              <a:rPr lang="it-IT" sz="3200" dirty="0" err="1" smtClean="0"/>
              <a:t>done</a:t>
            </a:r>
            <a:r>
              <a:rPr lang="it-IT" sz="3200" dirty="0" smtClean="0"/>
              <a:t> </a:t>
            </a:r>
            <a:r>
              <a:rPr lang="it-IT" sz="3200" dirty="0" err="1" smtClean="0"/>
              <a:t>using</a:t>
            </a:r>
            <a:r>
              <a:rPr lang="it-IT" sz="3200" dirty="0" smtClean="0"/>
              <a:t> the </a:t>
            </a:r>
            <a:r>
              <a:rPr lang="it-IT" sz="3200" b="1" dirty="0" err="1" smtClean="0">
                <a:solidFill>
                  <a:srgbClr val="E96B56"/>
                </a:solidFill>
              </a:rPr>
              <a:t>Where&amp;Diff</a:t>
            </a:r>
            <a:r>
              <a:rPr lang="it-IT" sz="3200" b="1" dirty="0" smtClean="0">
                <a:solidFill>
                  <a:srgbClr val="E96B56"/>
                </a:solidFill>
              </a:rPr>
              <a:t> pattern </a:t>
            </a:r>
            <a:r>
              <a:rPr lang="it-IT" sz="3200" dirty="0" err="1" smtClean="0"/>
              <a:t>but</a:t>
            </a:r>
            <a:r>
              <a:rPr lang="it-IT" sz="3200" dirty="0" smtClean="0"/>
              <a:t>…</a:t>
            </a:r>
          </a:p>
          <a:p>
            <a:endParaRPr lang="it-IT" sz="3200" dirty="0"/>
          </a:p>
          <a:p>
            <a:r>
              <a:rPr lang="it-IT" sz="3200" dirty="0" smtClean="0"/>
              <a:t>…</a:t>
            </a:r>
            <a:r>
              <a:rPr lang="it-IT" sz="3200" dirty="0" err="1" smtClean="0"/>
              <a:t>how</a:t>
            </a:r>
            <a:r>
              <a:rPr lang="it-IT" sz="3200" dirty="0" smtClean="0"/>
              <a:t> </a:t>
            </a:r>
          </a:p>
          <a:p>
            <a:r>
              <a:rPr lang="it-IT" sz="3200" dirty="0" smtClean="0"/>
              <a:t>can I </a:t>
            </a:r>
            <a:r>
              <a:rPr lang="it-IT" sz="3200" dirty="0" err="1" smtClean="0"/>
              <a:t>understand</a:t>
            </a:r>
            <a:r>
              <a:rPr lang="it-IT" sz="3200" dirty="0" smtClean="0"/>
              <a:t> </a:t>
            </a:r>
            <a:r>
              <a:rPr lang="it-IT" sz="3200" dirty="0" err="1" smtClean="0"/>
              <a:t>when</a:t>
            </a:r>
            <a:r>
              <a:rPr lang="it-IT" sz="3200" dirty="0" smtClean="0"/>
              <a:t> </a:t>
            </a:r>
            <a:r>
              <a:rPr lang="it-IT" sz="3200" dirty="0" err="1" smtClean="0"/>
              <a:t>there</a:t>
            </a:r>
            <a:r>
              <a:rPr lang="it-IT" sz="3200" dirty="0" smtClean="0"/>
              <a:t> </a:t>
            </a:r>
            <a:r>
              <a:rPr lang="it-IT" sz="3200" dirty="0" err="1" smtClean="0"/>
              <a:t>is</a:t>
            </a:r>
            <a:r>
              <a:rPr lang="it-IT" sz="3200" dirty="0" smtClean="0"/>
              <a:t> </a:t>
            </a:r>
            <a:r>
              <a:rPr lang="it-IT" sz="3200" dirty="0" err="1" smtClean="0"/>
              <a:t>something</a:t>
            </a:r>
            <a:r>
              <a:rPr lang="it-IT" sz="3200" dirty="0" smtClean="0"/>
              <a:t> </a:t>
            </a:r>
            <a:r>
              <a:rPr lang="it-IT" sz="3200" b="1" dirty="0" err="1" smtClean="0">
                <a:solidFill>
                  <a:srgbClr val="E96B56"/>
                </a:solidFill>
              </a:rPr>
              <a:t>fresh</a:t>
            </a:r>
            <a:r>
              <a:rPr lang="it-IT" sz="3200" dirty="0" smtClean="0"/>
              <a:t>?</a:t>
            </a:r>
            <a:endParaRPr lang="en-US" sz="3200" dirty="0"/>
          </a:p>
        </p:txBody>
      </p:sp>
    </p:spTree>
    <p:extLst>
      <p:ext uri="{BB962C8B-B14F-4D97-AF65-F5344CB8AC3E}">
        <p14:creationId xmlns:p14="http://schemas.microsoft.com/office/powerpoint/2010/main" val="14140861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it-IT" dirty="0" err="1" smtClean="0"/>
              <a:t>Scheduling</a:t>
            </a:r>
            <a:r>
              <a:rPr lang="it-IT" dirty="0" smtClean="0"/>
              <a:t> </a:t>
            </a:r>
            <a:r>
              <a:rPr lang="it-IT" dirty="0" err="1" smtClean="0"/>
              <a:t>Patterns</a:t>
            </a:r>
            <a:r>
              <a:rPr lang="it-IT" dirty="0" smtClean="0"/>
              <a:t> – Batch </a:t>
            </a:r>
            <a:r>
              <a:rPr lang="it-IT" dirty="0" err="1" smtClean="0"/>
              <a:t>Scheduler</a:t>
            </a:r>
            <a:endParaRPr lang="en-US" dirty="0"/>
          </a:p>
        </p:txBody>
      </p:sp>
      <p:sp>
        <p:nvSpPr>
          <p:cNvPr id="56" name="Rectangle 55">
            <a:extLst>
              <a:ext uri="{FF2B5EF4-FFF2-40B4-BE49-F238E27FC236}">
                <a16:creationId xmlns:a16="http://schemas.microsoft.com/office/drawing/2014/main" xmlns="" id="{47AE2493-B841-48B3-8895-B0D21B17B69A}"/>
              </a:ext>
            </a:extLst>
          </p:cNvPr>
          <p:cNvSpPr/>
          <p:nvPr/>
        </p:nvSpPr>
        <p:spPr>
          <a:xfrm>
            <a:off x="4885533" y="2394445"/>
            <a:ext cx="1225832" cy="2100643"/>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accent2">
                    <a:lumMod val="75000"/>
                  </a:schemeClr>
                </a:solidFill>
              </a:rPr>
              <a:t>Job </a:t>
            </a:r>
            <a:r>
              <a:rPr lang="it-IT" sz="2000" dirty="0" err="1" smtClean="0">
                <a:solidFill>
                  <a:schemeClr val="accent2">
                    <a:lumMod val="75000"/>
                  </a:schemeClr>
                </a:solidFill>
              </a:rPr>
              <a:t>Scheduler</a:t>
            </a:r>
            <a:endParaRPr lang="en-US" sz="2000" dirty="0">
              <a:solidFill>
                <a:schemeClr val="accent2">
                  <a:lumMod val="75000"/>
                </a:schemeClr>
              </a:solidFill>
            </a:endParaRPr>
          </a:p>
        </p:txBody>
      </p:sp>
      <p:sp>
        <p:nvSpPr>
          <p:cNvPr id="25" name="Rectangle 24">
            <a:extLst>
              <a:ext uri="{FF2B5EF4-FFF2-40B4-BE49-F238E27FC236}">
                <a16:creationId xmlns:a16="http://schemas.microsoft.com/office/drawing/2014/main" xmlns="" id="{47AE2493-B841-48B3-8895-B0D21B17B69A}"/>
              </a:ext>
            </a:extLst>
          </p:cNvPr>
          <p:cNvSpPr/>
          <p:nvPr/>
        </p:nvSpPr>
        <p:spPr>
          <a:xfrm>
            <a:off x="838201" y="2394445"/>
            <a:ext cx="3861986" cy="2100643"/>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000" dirty="0" smtClean="0">
                <a:solidFill>
                  <a:schemeClr val="accent2">
                    <a:lumMod val="75000"/>
                  </a:schemeClr>
                </a:solidFill>
              </a:rPr>
              <a:t>Job Queue</a:t>
            </a:r>
            <a:endParaRPr lang="en-US" sz="2000" dirty="0">
              <a:solidFill>
                <a:schemeClr val="accent2">
                  <a:lumMod val="75000"/>
                </a:schemeClr>
              </a:solidFill>
            </a:endParaRPr>
          </a:p>
        </p:txBody>
      </p:sp>
      <p:grpSp>
        <p:nvGrpSpPr>
          <p:cNvPr id="4" name="Group 3"/>
          <p:cNvGrpSpPr/>
          <p:nvPr/>
        </p:nvGrpSpPr>
        <p:grpSpPr>
          <a:xfrm>
            <a:off x="938395" y="2815773"/>
            <a:ext cx="3661599" cy="276999"/>
            <a:chOff x="980166" y="4054912"/>
            <a:chExt cx="5360947" cy="276999"/>
          </a:xfrm>
        </p:grpSpPr>
        <p:sp>
          <p:nvSpPr>
            <p:cNvPr id="34" name="TextBox 33"/>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33" name="TextBox 32"/>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39" name="TextBox 38"/>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40" name="TextBox 39"/>
            <p:cNvSpPr txBox="1"/>
            <p:nvPr/>
          </p:nvSpPr>
          <p:spPr>
            <a:xfrm>
              <a:off x="4546519" y="4054912"/>
              <a:ext cx="1794594"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Start Time </a:t>
              </a:r>
              <a:r>
                <a:rPr lang="it-IT" sz="1200" dirty="0" err="1" smtClean="0">
                  <a:solidFill>
                    <a:schemeClr val="bg1"/>
                  </a:solidFill>
                </a:rPr>
                <a:t>Regex</a:t>
              </a:r>
              <a:endParaRPr lang="en-US" sz="1200" dirty="0">
                <a:solidFill>
                  <a:schemeClr val="bg1"/>
                </a:solidFill>
              </a:endParaRPr>
            </a:p>
          </p:txBody>
        </p:sp>
      </p:grpSp>
      <p:sp>
        <p:nvSpPr>
          <p:cNvPr id="66" name="Rectangle 65">
            <a:extLst>
              <a:ext uri="{FF2B5EF4-FFF2-40B4-BE49-F238E27FC236}">
                <a16:creationId xmlns:a16="http://schemas.microsoft.com/office/drawing/2014/main" xmlns="" id="{47AE2493-B841-48B3-8895-B0D21B17B69A}"/>
              </a:ext>
            </a:extLst>
          </p:cNvPr>
          <p:cNvSpPr/>
          <p:nvPr/>
        </p:nvSpPr>
        <p:spPr>
          <a:xfrm>
            <a:off x="6527447" y="2851887"/>
            <a:ext cx="3821510" cy="930144"/>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000" dirty="0" err="1" smtClean="0">
                <a:solidFill>
                  <a:schemeClr val="accent2">
                    <a:lumMod val="75000"/>
                  </a:schemeClr>
                </a:solidFill>
              </a:rPr>
              <a:t>Executor</a:t>
            </a:r>
            <a:endParaRPr lang="en-US" sz="2000" dirty="0">
              <a:solidFill>
                <a:schemeClr val="accent2">
                  <a:lumMod val="75000"/>
                </a:schemeClr>
              </a:solidFill>
            </a:endParaRPr>
          </a:p>
        </p:txBody>
      </p:sp>
      <p:grpSp>
        <p:nvGrpSpPr>
          <p:cNvPr id="74" name="Group 73"/>
          <p:cNvGrpSpPr/>
          <p:nvPr/>
        </p:nvGrpSpPr>
        <p:grpSpPr>
          <a:xfrm>
            <a:off x="938395" y="3127167"/>
            <a:ext cx="3661599" cy="276999"/>
            <a:chOff x="980166" y="4054912"/>
            <a:chExt cx="5360947" cy="276999"/>
          </a:xfrm>
        </p:grpSpPr>
        <p:sp>
          <p:nvSpPr>
            <p:cNvPr id="75" name="TextBox 74"/>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76" name="TextBox 75"/>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77" name="TextBox 76"/>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78" name="TextBox 77"/>
            <p:cNvSpPr txBox="1"/>
            <p:nvPr/>
          </p:nvSpPr>
          <p:spPr>
            <a:xfrm>
              <a:off x="4546519" y="4054912"/>
              <a:ext cx="1794594"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Start Time </a:t>
              </a:r>
              <a:r>
                <a:rPr lang="it-IT" sz="1200" dirty="0" err="1" smtClean="0">
                  <a:solidFill>
                    <a:schemeClr val="bg1"/>
                  </a:solidFill>
                </a:rPr>
                <a:t>Regex</a:t>
              </a:r>
              <a:endParaRPr lang="en-US" sz="1200" dirty="0">
                <a:solidFill>
                  <a:schemeClr val="bg1"/>
                </a:solidFill>
              </a:endParaRPr>
            </a:p>
          </p:txBody>
        </p:sp>
      </p:grpSp>
      <p:grpSp>
        <p:nvGrpSpPr>
          <p:cNvPr id="79" name="Group 78"/>
          <p:cNvGrpSpPr/>
          <p:nvPr/>
        </p:nvGrpSpPr>
        <p:grpSpPr>
          <a:xfrm>
            <a:off x="938395" y="3438561"/>
            <a:ext cx="3661599" cy="276999"/>
            <a:chOff x="980166" y="4054912"/>
            <a:chExt cx="5360947" cy="276999"/>
          </a:xfrm>
        </p:grpSpPr>
        <p:sp>
          <p:nvSpPr>
            <p:cNvPr id="80" name="TextBox 79"/>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81" name="TextBox 80"/>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82" name="TextBox 81"/>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83" name="TextBox 82"/>
            <p:cNvSpPr txBox="1"/>
            <p:nvPr/>
          </p:nvSpPr>
          <p:spPr>
            <a:xfrm>
              <a:off x="4546519" y="4054912"/>
              <a:ext cx="1794594"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Start Time </a:t>
              </a:r>
              <a:r>
                <a:rPr lang="it-IT" sz="1200" dirty="0" err="1" smtClean="0">
                  <a:solidFill>
                    <a:schemeClr val="bg1"/>
                  </a:solidFill>
                </a:rPr>
                <a:t>Regex</a:t>
              </a:r>
              <a:endParaRPr lang="en-US" sz="1200" dirty="0">
                <a:solidFill>
                  <a:schemeClr val="bg1"/>
                </a:solidFill>
              </a:endParaRPr>
            </a:p>
          </p:txBody>
        </p:sp>
      </p:grpSp>
      <p:grpSp>
        <p:nvGrpSpPr>
          <p:cNvPr id="84" name="Group 83"/>
          <p:cNvGrpSpPr/>
          <p:nvPr/>
        </p:nvGrpSpPr>
        <p:grpSpPr>
          <a:xfrm>
            <a:off x="938395" y="3749955"/>
            <a:ext cx="3661599" cy="276999"/>
            <a:chOff x="980166" y="4054912"/>
            <a:chExt cx="5360947" cy="276999"/>
          </a:xfrm>
        </p:grpSpPr>
        <p:sp>
          <p:nvSpPr>
            <p:cNvPr id="85" name="TextBox 84"/>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86" name="TextBox 85"/>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87" name="TextBox 86"/>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88" name="TextBox 87"/>
            <p:cNvSpPr txBox="1"/>
            <p:nvPr/>
          </p:nvSpPr>
          <p:spPr>
            <a:xfrm>
              <a:off x="4546519" y="4054912"/>
              <a:ext cx="1794594"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Start Time </a:t>
              </a:r>
              <a:r>
                <a:rPr lang="it-IT" sz="1200" dirty="0" err="1" smtClean="0">
                  <a:solidFill>
                    <a:schemeClr val="bg1"/>
                  </a:solidFill>
                </a:rPr>
                <a:t>Regex</a:t>
              </a:r>
              <a:endParaRPr lang="en-US" sz="1200" dirty="0">
                <a:solidFill>
                  <a:schemeClr val="bg1"/>
                </a:solidFill>
              </a:endParaRPr>
            </a:p>
          </p:txBody>
        </p:sp>
      </p:grpSp>
      <p:grpSp>
        <p:nvGrpSpPr>
          <p:cNvPr id="89" name="Group 88"/>
          <p:cNvGrpSpPr/>
          <p:nvPr/>
        </p:nvGrpSpPr>
        <p:grpSpPr>
          <a:xfrm>
            <a:off x="938395" y="4061350"/>
            <a:ext cx="3661599" cy="276999"/>
            <a:chOff x="980166" y="4054912"/>
            <a:chExt cx="5360947" cy="276999"/>
          </a:xfrm>
        </p:grpSpPr>
        <p:sp>
          <p:nvSpPr>
            <p:cNvPr id="90" name="TextBox 89"/>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91" name="TextBox 90"/>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92" name="TextBox 91"/>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93" name="TextBox 92"/>
            <p:cNvSpPr txBox="1"/>
            <p:nvPr/>
          </p:nvSpPr>
          <p:spPr>
            <a:xfrm>
              <a:off x="4546519" y="4054912"/>
              <a:ext cx="1794594"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Start Time </a:t>
              </a:r>
              <a:r>
                <a:rPr lang="it-IT" sz="1200" dirty="0" err="1" smtClean="0">
                  <a:solidFill>
                    <a:schemeClr val="bg1"/>
                  </a:solidFill>
                </a:rPr>
                <a:t>Regex</a:t>
              </a:r>
              <a:endParaRPr lang="en-US" sz="1200" dirty="0">
                <a:solidFill>
                  <a:schemeClr val="bg1"/>
                </a:solidFill>
              </a:endParaRPr>
            </a:p>
          </p:txBody>
        </p:sp>
      </p:grpSp>
      <p:grpSp>
        <p:nvGrpSpPr>
          <p:cNvPr id="94" name="Group 93"/>
          <p:cNvGrpSpPr/>
          <p:nvPr/>
        </p:nvGrpSpPr>
        <p:grpSpPr>
          <a:xfrm>
            <a:off x="6607402" y="3316959"/>
            <a:ext cx="3661599" cy="276999"/>
            <a:chOff x="980166" y="4054912"/>
            <a:chExt cx="5360947" cy="276999"/>
          </a:xfrm>
        </p:grpSpPr>
        <p:sp>
          <p:nvSpPr>
            <p:cNvPr id="95" name="TextBox 94"/>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96" name="TextBox 95"/>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97" name="TextBox 96"/>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98" name="TextBox 97"/>
            <p:cNvSpPr txBox="1"/>
            <p:nvPr/>
          </p:nvSpPr>
          <p:spPr>
            <a:xfrm>
              <a:off x="4546519" y="4054912"/>
              <a:ext cx="1794594"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True</a:t>
              </a:r>
              <a:endParaRPr lang="en-US" sz="1200" dirty="0">
                <a:solidFill>
                  <a:schemeClr val="bg1"/>
                </a:solidFill>
              </a:endParaRPr>
            </a:p>
          </p:txBody>
        </p:sp>
      </p:grpSp>
      <p:sp>
        <p:nvSpPr>
          <p:cNvPr id="99" name="TextBox 98"/>
          <p:cNvSpPr txBox="1"/>
          <p:nvPr/>
        </p:nvSpPr>
        <p:spPr>
          <a:xfrm>
            <a:off x="838200" y="1546789"/>
            <a:ext cx="9579123" cy="400110"/>
          </a:xfrm>
          <a:prstGeom prst="rect">
            <a:avLst/>
          </a:prstGeom>
          <a:solidFill>
            <a:srgbClr val="445469"/>
          </a:solidFill>
        </p:spPr>
        <p:txBody>
          <a:bodyPr wrap="square" rtlCol="0">
            <a:spAutoFit/>
          </a:bodyPr>
          <a:lstStyle/>
          <a:p>
            <a:pPr algn="ctr"/>
            <a:r>
              <a:rPr lang="it-IT" sz="2000" dirty="0" smtClean="0">
                <a:solidFill>
                  <a:schemeClr val="bg1"/>
                </a:solidFill>
              </a:rPr>
              <a:t>I can </a:t>
            </a:r>
            <a:r>
              <a:rPr lang="it-IT" sz="2000" dirty="0" err="1" smtClean="0">
                <a:solidFill>
                  <a:schemeClr val="bg1"/>
                </a:solidFill>
              </a:rPr>
              <a:t>check</a:t>
            </a:r>
            <a:r>
              <a:rPr lang="it-IT" sz="2000" dirty="0" smtClean="0">
                <a:solidFill>
                  <a:schemeClr val="bg1"/>
                </a:solidFill>
              </a:rPr>
              <a:t> </a:t>
            </a:r>
            <a:r>
              <a:rPr lang="it-IT" sz="2000" dirty="0" err="1" smtClean="0">
                <a:solidFill>
                  <a:schemeClr val="bg1"/>
                </a:solidFill>
              </a:rPr>
              <a:t>every</a:t>
            </a:r>
            <a:r>
              <a:rPr lang="it-IT" sz="2000" dirty="0" smtClean="0">
                <a:solidFill>
                  <a:schemeClr val="bg1"/>
                </a:solidFill>
              </a:rPr>
              <a:t> XX minutes</a:t>
            </a:r>
            <a:endParaRPr lang="en-US" sz="2000" dirty="0">
              <a:solidFill>
                <a:schemeClr val="bg1"/>
              </a:solidFill>
            </a:endParaRPr>
          </a:p>
        </p:txBody>
      </p:sp>
    </p:spTree>
    <p:extLst>
      <p:ext uri="{BB962C8B-B14F-4D97-AF65-F5344CB8AC3E}">
        <p14:creationId xmlns:p14="http://schemas.microsoft.com/office/powerpoint/2010/main" val="42440225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it-IT" dirty="0" err="1" smtClean="0"/>
              <a:t>Scheduling</a:t>
            </a:r>
            <a:r>
              <a:rPr lang="it-IT" dirty="0" smtClean="0"/>
              <a:t> </a:t>
            </a:r>
            <a:r>
              <a:rPr lang="it-IT" dirty="0" err="1" smtClean="0"/>
              <a:t>Patterns</a:t>
            </a:r>
            <a:r>
              <a:rPr lang="it-IT" dirty="0" smtClean="0"/>
              <a:t> – Chain </a:t>
            </a:r>
            <a:r>
              <a:rPr lang="it-IT" dirty="0" err="1" smtClean="0"/>
              <a:t>Scheduler</a:t>
            </a:r>
            <a:endParaRPr lang="en-US" dirty="0"/>
          </a:p>
        </p:txBody>
      </p:sp>
      <p:sp>
        <p:nvSpPr>
          <p:cNvPr id="56" name="Rectangle 55">
            <a:extLst>
              <a:ext uri="{FF2B5EF4-FFF2-40B4-BE49-F238E27FC236}">
                <a16:creationId xmlns:a16="http://schemas.microsoft.com/office/drawing/2014/main" xmlns="" id="{47AE2493-B841-48B3-8895-B0D21B17B69A}"/>
              </a:ext>
            </a:extLst>
          </p:cNvPr>
          <p:cNvSpPr/>
          <p:nvPr/>
        </p:nvSpPr>
        <p:spPr>
          <a:xfrm>
            <a:off x="4885533" y="2394445"/>
            <a:ext cx="1225832" cy="2100643"/>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accent2">
                    <a:lumMod val="75000"/>
                  </a:schemeClr>
                </a:solidFill>
              </a:rPr>
              <a:t>Job </a:t>
            </a:r>
            <a:r>
              <a:rPr lang="it-IT" sz="2000" dirty="0" err="1" smtClean="0">
                <a:solidFill>
                  <a:schemeClr val="accent2">
                    <a:lumMod val="75000"/>
                  </a:schemeClr>
                </a:solidFill>
              </a:rPr>
              <a:t>Scheduler</a:t>
            </a:r>
            <a:endParaRPr lang="en-US" sz="2000" dirty="0">
              <a:solidFill>
                <a:schemeClr val="accent2">
                  <a:lumMod val="75000"/>
                </a:schemeClr>
              </a:solidFill>
            </a:endParaRPr>
          </a:p>
        </p:txBody>
      </p:sp>
      <p:sp>
        <p:nvSpPr>
          <p:cNvPr id="25" name="Rectangle 24">
            <a:extLst>
              <a:ext uri="{FF2B5EF4-FFF2-40B4-BE49-F238E27FC236}">
                <a16:creationId xmlns:a16="http://schemas.microsoft.com/office/drawing/2014/main" xmlns="" id="{47AE2493-B841-48B3-8895-B0D21B17B69A}"/>
              </a:ext>
            </a:extLst>
          </p:cNvPr>
          <p:cNvSpPr/>
          <p:nvPr/>
        </p:nvSpPr>
        <p:spPr>
          <a:xfrm>
            <a:off x="838201" y="2394445"/>
            <a:ext cx="3631250" cy="2100643"/>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000" dirty="0" smtClean="0">
                <a:solidFill>
                  <a:schemeClr val="accent2">
                    <a:lumMod val="75000"/>
                  </a:schemeClr>
                </a:solidFill>
              </a:rPr>
              <a:t>Job Queue</a:t>
            </a:r>
            <a:endParaRPr lang="en-US" sz="2000" dirty="0">
              <a:solidFill>
                <a:schemeClr val="accent2">
                  <a:lumMod val="75000"/>
                </a:schemeClr>
              </a:solidFill>
            </a:endParaRPr>
          </a:p>
        </p:txBody>
      </p:sp>
      <p:grpSp>
        <p:nvGrpSpPr>
          <p:cNvPr id="4" name="Group 3"/>
          <p:cNvGrpSpPr/>
          <p:nvPr/>
        </p:nvGrpSpPr>
        <p:grpSpPr>
          <a:xfrm>
            <a:off x="970222" y="2815773"/>
            <a:ext cx="3230475" cy="276999"/>
            <a:chOff x="980166" y="4054912"/>
            <a:chExt cx="4729738" cy="276999"/>
          </a:xfrm>
        </p:grpSpPr>
        <p:sp>
          <p:nvSpPr>
            <p:cNvPr id="34" name="TextBox 33"/>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33" name="TextBox 32"/>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Job1</a:t>
              </a:r>
              <a:endParaRPr lang="en-US" sz="1200" dirty="0">
                <a:solidFill>
                  <a:schemeClr val="bg1"/>
                </a:solidFill>
              </a:endParaRPr>
            </a:p>
          </p:txBody>
        </p:sp>
        <p:sp>
          <p:nvSpPr>
            <p:cNvPr id="39" name="TextBox 38"/>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40" name="TextBox 39"/>
            <p:cNvSpPr txBox="1"/>
            <p:nvPr/>
          </p:nvSpPr>
          <p:spPr>
            <a:xfrm>
              <a:off x="4546519"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To Do</a:t>
              </a:r>
              <a:endParaRPr lang="en-US" sz="1200" dirty="0">
                <a:solidFill>
                  <a:schemeClr val="bg1"/>
                </a:solidFill>
              </a:endParaRPr>
            </a:p>
          </p:txBody>
        </p:sp>
      </p:grpSp>
      <p:grpSp>
        <p:nvGrpSpPr>
          <p:cNvPr id="41" name="Group 40"/>
          <p:cNvGrpSpPr/>
          <p:nvPr/>
        </p:nvGrpSpPr>
        <p:grpSpPr>
          <a:xfrm>
            <a:off x="970222" y="3137859"/>
            <a:ext cx="3230475" cy="276999"/>
            <a:chOff x="980166" y="4054912"/>
            <a:chExt cx="4729738" cy="276999"/>
          </a:xfrm>
        </p:grpSpPr>
        <p:sp>
          <p:nvSpPr>
            <p:cNvPr id="42" name="TextBox 41"/>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43" name="TextBox 42"/>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44" name="TextBox 43"/>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45" name="TextBox 44"/>
            <p:cNvSpPr txBox="1"/>
            <p:nvPr/>
          </p:nvSpPr>
          <p:spPr>
            <a:xfrm>
              <a:off x="4546519"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a:solidFill>
                    <a:schemeClr val="bg1"/>
                  </a:solidFill>
                </a:rPr>
                <a:t>To Do</a:t>
              </a:r>
              <a:endParaRPr lang="en-US" sz="1200" dirty="0">
                <a:solidFill>
                  <a:schemeClr val="bg1"/>
                </a:solidFill>
              </a:endParaRPr>
            </a:p>
          </p:txBody>
        </p:sp>
      </p:grpSp>
      <p:grpSp>
        <p:nvGrpSpPr>
          <p:cNvPr id="46" name="Group 45"/>
          <p:cNvGrpSpPr/>
          <p:nvPr/>
        </p:nvGrpSpPr>
        <p:grpSpPr>
          <a:xfrm>
            <a:off x="970222" y="3459945"/>
            <a:ext cx="3230475" cy="276999"/>
            <a:chOff x="980166" y="4054912"/>
            <a:chExt cx="4729738" cy="276999"/>
          </a:xfrm>
        </p:grpSpPr>
        <p:sp>
          <p:nvSpPr>
            <p:cNvPr id="47" name="TextBox 46"/>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48" name="TextBox 47"/>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49" name="TextBox 48"/>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50" name="TextBox 49"/>
            <p:cNvSpPr txBox="1"/>
            <p:nvPr/>
          </p:nvSpPr>
          <p:spPr>
            <a:xfrm>
              <a:off x="4546519"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a:solidFill>
                    <a:schemeClr val="bg1"/>
                  </a:solidFill>
                </a:rPr>
                <a:t>To Do</a:t>
              </a:r>
              <a:endParaRPr lang="en-US" sz="1200" dirty="0">
                <a:solidFill>
                  <a:schemeClr val="bg1"/>
                </a:solidFill>
              </a:endParaRPr>
            </a:p>
          </p:txBody>
        </p:sp>
      </p:grpSp>
      <p:grpSp>
        <p:nvGrpSpPr>
          <p:cNvPr id="51" name="Group 50"/>
          <p:cNvGrpSpPr/>
          <p:nvPr/>
        </p:nvGrpSpPr>
        <p:grpSpPr>
          <a:xfrm>
            <a:off x="970222" y="3782031"/>
            <a:ext cx="3230475" cy="276999"/>
            <a:chOff x="980166" y="4054912"/>
            <a:chExt cx="4729738" cy="276999"/>
          </a:xfrm>
        </p:grpSpPr>
        <p:sp>
          <p:nvSpPr>
            <p:cNvPr id="52" name="TextBox 51"/>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53" name="TextBox 52"/>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54" name="TextBox 53"/>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55" name="TextBox 54"/>
            <p:cNvSpPr txBox="1"/>
            <p:nvPr/>
          </p:nvSpPr>
          <p:spPr>
            <a:xfrm>
              <a:off x="4546519"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a:solidFill>
                    <a:schemeClr val="bg1"/>
                  </a:solidFill>
                </a:rPr>
                <a:t>To Do</a:t>
              </a:r>
              <a:endParaRPr lang="en-US" sz="1200" dirty="0">
                <a:solidFill>
                  <a:schemeClr val="bg1"/>
                </a:solidFill>
              </a:endParaRPr>
            </a:p>
          </p:txBody>
        </p:sp>
      </p:grpSp>
      <p:sp>
        <p:nvSpPr>
          <p:cNvPr id="66" name="Rectangle 65">
            <a:extLst>
              <a:ext uri="{FF2B5EF4-FFF2-40B4-BE49-F238E27FC236}">
                <a16:creationId xmlns:a16="http://schemas.microsoft.com/office/drawing/2014/main" xmlns="" id="{47AE2493-B841-48B3-8895-B0D21B17B69A}"/>
              </a:ext>
            </a:extLst>
          </p:cNvPr>
          <p:cNvSpPr/>
          <p:nvPr/>
        </p:nvSpPr>
        <p:spPr>
          <a:xfrm>
            <a:off x="6527447" y="2851887"/>
            <a:ext cx="3821510" cy="930144"/>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000" dirty="0" err="1" smtClean="0">
                <a:solidFill>
                  <a:schemeClr val="accent2">
                    <a:lumMod val="75000"/>
                  </a:schemeClr>
                </a:solidFill>
              </a:rPr>
              <a:t>Executor</a:t>
            </a:r>
            <a:endParaRPr lang="en-US" sz="2000" dirty="0">
              <a:solidFill>
                <a:schemeClr val="accent2">
                  <a:lumMod val="75000"/>
                </a:schemeClr>
              </a:solidFill>
            </a:endParaRPr>
          </a:p>
        </p:txBody>
      </p:sp>
      <p:sp>
        <p:nvSpPr>
          <p:cNvPr id="26" name="TextBox 25"/>
          <p:cNvSpPr txBox="1"/>
          <p:nvPr/>
        </p:nvSpPr>
        <p:spPr>
          <a:xfrm>
            <a:off x="838200" y="1546789"/>
            <a:ext cx="9579123" cy="400110"/>
          </a:xfrm>
          <a:prstGeom prst="rect">
            <a:avLst/>
          </a:prstGeom>
          <a:solidFill>
            <a:srgbClr val="445469"/>
          </a:solidFill>
        </p:spPr>
        <p:txBody>
          <a:bodyPr wrap="square" rtlCol="0">
            <a:spAutoFit/>
          </a:bodyPr>
          <a:lstStyle/>
          <a:p>
            <a:pPr algn="ctr"/>
            <a:r>
              <a:rPr lang="it-IT" sz="2000" dirty="0" smtClean="0">
                <a:solidFill>
                  <a:schemeClr val="bg1"/>
                </a:solidFill>
              </a:rPr>
              <a:t>I can </a:t>
            </a:r>
            <a:r>
              <a:rPr lang="it-IT" sz="2000" dirty="0" err="1" smtClean="0">
                <a:solidFill>
                  <a:schemeClr val="bg1"/>
                </a:solidFill>
              </a:rPr>
              <a:t>check</a:t>
            </a:r>
            <a:r>
              <a:rPr lang="it-IT" sz="2000" dirty="0" smtClean="0">
                <a:solidFill>
                  <a:schemeClr val="bg1"/>
                </a:solidFill>
              </a:rPr>
              <a:t> </a:t>
            </a:r>
            <a:r>
              <a:rPr lang="it-IT" sz="2000" dirty="0" err="1" smtClean="0">
                <a:solidFill>
                  <a:schemeClr val="bg1"/>
                </a:solidFill>
              </a:rPr>
              <a:t>every</a:t>
            </a:r>
            <a:r>
              <a:rPr lang="it-IT" sz="2000" dirty="0" smtClean="0">
                <a:solidFill>
                  <a:schemeClr val="bg1"/>
                </a:solidFill>
              </a:rPr>
              <a:t> time I </a:t>
            </a:r>
            <a:r>
              <a:rPr lang="it-IT" sz="2000" dirty="0" err="1" smtClean="0">
                <a:solidFill>
                  <a:schemeClr val="bg1"/>
                </a:solidFill>
              </a:rPr>
              <a:t>finish</a:t>
            </a:r>
            <a:r>
              <a:rPr lang="it-IT" sz="2000" dirty="0" smtClean="0">
                <a:solidFill>
                  <a:schemeClr val="bg1"/>
                </a:solidFill>
              </a:rPr>
              <a:t> </a:t>
            </a:r>
            <a:r>
              <a:rPr lang="it-IT" sz="2000" dirty="0" err="1" smtClean="0">
                <a:solidFill>
                  <a:schemeClr val="bg1"/>
                </a:solidFill>
              </a:rPr>
              <a:t>each</a:t>
            </a:r>
            <a:r>
              <a:rPr lang="it-IT" sz="2000" dirty="0" smtClean="0">
                <a:solidFill>
                  <a:schemeClr val="bg1"/>
                </a:solidFill>
              </a:rPr>
              <a:t> </a:t>
            </a:r>
            <a:r>
              <a:rPr lang="it-IT" sz="2000" dirty="0" err="1" smtClean="0">
                <a:solidFill>
                  <a:schemeClr val="bg1"/>
                </a:solidFill>
              </a:rPr>
              <a:t>loop</a:t>
            </a:r>
            <a:endParaRPr lang="en-US" sz="2000" dirty="0">
              <a:solidFill>
                <a:schemeClr val="bg1"/>
              </a:solidFill>
            </a:endParaRPr>
          </a:p>
        </p:txBody>
      </p:sp>
    </p:spTree>
    <p:extLst>
      <p:ext uri="{BB962C8B-B14F-4D97-AF65-F5344CB8AC3E}">
        <p14:creationId xmlns:p14="http://schemas.microsoft.com/office/powerpoint/2010/main" val="11366109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it-IT" dirty="0" err="1" smtClean="0"/>
              <a:t>Scheduling</a:t>
            </a:r>
            <a:r>
              <a:rPr lang="it-IT" dirty="0" smtClean="0"/>
              <a:t> </a:t>
            </a:r>
            <a:r>
              <a:rPr lang="it-IT" dirty="0" err="1" smtClean="0"/>
              <a:t>Patterns</a:t>
            </a:r>
            <a:r>
              <a:rPr lang="it-IT" dirty="0" smtClean="0"/>
              <a:t> – Chain </a:t>
            </a:r>
            <a:r>
              <a:rPr lang="it-IT" dirty="0" err="1" smtClean="0"/>
              <a:t>Scheduler</a:t>
            </a:r>
            <a:endParaRPr lang="en-US" dirty="0"/>
          </a:p>
        </p:txBody>
      </p:sp>
      <p:sp>
        <p:nvSpPr>
          <p:cNvPr id="56" name="Rectangle 55">
            <a:extLst>
              <a:ext uri="{FF2B5EF4-FFF2-40B4-BE49-F238E27FC236}">
                <a16:creationId xmlns:a16="http://schemas.microsoft.com/office/drawing/2014/main" xmlns="" id="{47AE2493-B841-48B3-8895-B0D21B17B69A}"/>
              </a:ext>
            </a:extLst>
          </p:cNvPr>
          <p:cNvSpPr/>
          <p:nvPr/>
        </p:nvSpPr>
        <p:spPr>
          <a:xfrm>
            <a:off x="4885533" y="2394445"/>
            <a:ext cx="1225832" cy="2100643"/>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accent2">
                    <a:lumMod val="75000"/>
                  </a:schemeClr>
                </a:solidFill>
              </a:rPr>
              <a:t>Job </a:t>
            </a:r>
            <a:r>
              <a:rPr lang="it-IT" sz="2000" dirty="0" err="1" smtClean="0">
                <a:solidFill>
                  <a:schemeClr val="accent2">
                    <a:lumMod val="75000"/>
                  </a:schemeClr>
                </a:solidFill>
              </a:rPr>
              <a:t>Scheduler</a:t>
            </a:r>
            <a:endParaRPr lang="en-US" sz="2000" dirty="0">
              <a:solidFill>
                <a:schemeClr val="accent2">
                  <a:lumMod val="75000"/>
                </a:schemeClr>
              </a:solidFill>
            </a:endParaRPr>
          </a:p>
        </p:txBody>
      </p:sp>
      <p:sp>
        <p:nvSpPr>
          <p:cNvPr id="25" name="Rectangle 24">
            <a:extLst>
              <a:ext uri="{FF2B5EF4-FFF2-40B4-BE49-F238E27FC236}">
                <a16:creationId xmlns:a16="http://schemas.microsoft.com/office/drawing/2014/main" xmlns="" id="{47AE2493-B841-48B3-8895-B0D21B17B69A}"/>
              </a:ext>
            </a:extLst>
          </p:cNvPr>
          <p:cNvSpPr/>
          <p:nvPr/>
        </p:nvSpPr>
        <p:spPr>
          <a:xfrm>
            <a:off x="838201" y="2394445"/>
            <a:ext cx="3631250" cy="2100643"/>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000" dirty="0" smtClean="0">
                <a:solidFill>
                  <a:schemeClr val="accent2">
                    <a:lumMod val="75000"/>
                  </a:schemeClr>
                </a:solidFill>
              </a:rPr>
              <a:t>Job Queue</a:t>
            </a:r>
            <a:endParaRPr lang="en-US" sz="2000" dirty="0">
              <a:solidFill>
                <a:schemeClr val="accent2">
                  <a:lumMod val="75000"/>
                </a:schemeClr>
              </a:solidFill>
            </a:endParaRPr>
          </a:p>
        </p:txBody>
      </p:sp>
      <p:grpSp>
        <p:nvGrpSpPr>
          <p:cNvPr id="4" name="Group 3"/>
          <p:cNvGrpSpPr/>
          <p:nvPr/>
        </p:nvGrpSpPr>
        <p:grpSpPr>
          <a:xfrm>
            <a:off x="970222" y="2815773"/>
            <a:ext cx="3230475" cy="276999"/>
            <a:chOff x="980166" y="4054912"/>
            <a:chExt cx="4729738" cy="276999"/>
          </a:xfrm>
          <a:solidFill>
            <a:schemeClr val="bg1">
              <a:lumMod val="50000"/>
            </a:schemeClr>
          </a:solidFill>
        </p:grpSpPr>
        <p:sp>
          <p:nvSpPr>
            <p:cNvPr id="34" name="TextBox 33"/>
            <p:cNvSpPr txBox="1"/>
            <p:nvPr/>
          </p:nvSpPr>
          <p:spPr>
            <a:xfrm>
              <a:off x="2168951" y="4054912"/>
              <a:ext cx="1163385" cy="276999"/>
            </a:xfrm>
            <a:prstGeom prst="rect">
              <a:avLst/>
            </a:prstGeom>
            <a:solidFill>
              <a:srgbClr val="002060"/>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33" name="TextBox 32"/>
            <p:cNvSpPr txBox="1"/>
            <p:nvPr/>
          </p:nvSpPr>
          <p:spPr>
            <a:xfrm>
              <a:off x="980166" y="4054912"/>
              <a:ext cx="1163385" cy="276999"/>
            </a:xfrm>
            <a:prstGeom prst="rect">
              <a:avLst/>
            </a:prstGeom>
            <a:solidFill>
              <a:srgbClr val="002060"/>
            </a:solidFill>
            <a:ln>
              <a:solidFill>
                <a:srgbClr val="445469"/>
              </a:solidFill>
            </a:ln>
          </p:spPr>
          <p:txBody>
            <a:bodyPr wrap="square" rtlCol="0">
              <a:spAutoFit/>
            </a:bodyPr>
            <a:lstStyle/>
            <a:p>
              <a:pPr algn="ctr"/>
              <a:r>
                <a:rPr lang="it-IT" sz="1200" dirty="0" smtClean="0">
                  <a:solidFill>
                    <a:schemeClr val="bg1"/>
                  </a:solidFill>
                </a:rPr>
                <a:t>Job1</a:t>
              </a:r>
              <a:endParaRPr lang="en-US" sz="1200" dirty="0">
                <a:solidFill>
                  <a:schemeClr val="bg1"/>
                </a:solidFill>
              </a:endParaRPr>
            </a:p>
          </p:txBody>
        </p:sp>
        <p:sp>
          <p:nvSpPr>
            <p:cNvPr id="39" name="TextBox 38"/>
            <p:cNvSpPr txBox="1"/>
            <p:nvPr/>
          </p:nvSpPr>
          <p:spPr>
            <a:xfrm>
              <a:off x="3357734" y="4054912"/>
              <a:ext cx="1163385" cy="276999"/>
            </a:xfrm>
            <a:prstGeom prst="rect">
              <a:avLst/>
            </a:prstGeom>
            <a:solidFill>
              <a:srgbClr val="002060"/>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40" name="TextBox 39"/>
            <p:cNvSpPr txBox="1"/>
            <p:nvPr/>
          </p:nvSpPr>
          <p:spPr>
            <a:xfrm>
              <a:off x="4546519" y="4054912"/>
              <a:ext cx="1163385" cy="276999"/>
            </a:xfrm>
            <a:prstGeom prst="rect">
              <a:avLst/>
            </a:prstGeom>
            <a:solidFill>
              <a:srgbClr val="002060"/>
            </a:solidFill>
            <a:ln>
              <a:solidFill>
                <a:srgbClr val="445469"/>
              </a:solidFill>
            </a:ln>
          </p:spPr>
          <p:txBody>
            <a:bodyPr wrap="square" rtlCol="0">
              <a:spAutoFit/>
            </a:bodyPr>
            <a:lstStyle/>
            <a:p>
              <a:pPr algn="ctr"/>
              <a:r>
                <a:rPr lang="it-IT" sz="1200" dirty="0" err="1" smtClean="0">
                  <a:solidFill>
                    <a:schemeClr val="bg1"/>
                  </a:solidFill>
                </a:rPr>
                <a:t>Wip</a:t>
              </a:r>
              <a:endParaRPr lang="en-US" sz="1200" dirty="0">
                <a:solidFill>
                  <a:schemeClr val="bg1"/>
                </a:solidFill>
              </a:endParaRPr>
            </a:p>
          </p:txBody>
        </p:sp>
      </p:grpSp>
      <p:grpSp>
        <p:nvGrpSpPr>
          <p:cNvPr id="41" name="Group 40"/>
          <p:cNvGrpSpPr/>
          <p:nvPr/>
        </p:nvGrpSpPr>
        <p:grpSpPr>
          <a:xfrm>
            <a:off x="970222" y="3137859"/>
            <a:ext cx="3230475" cy="276999"/>
            <a:chOff x="980166" y="4054912"/>
            <a:chExt cx="4729738" cy="276999"/>
          </a:xfrm>
        </p:grpSpPr>
        <p:sp>
          <p:nvSpPr>
            <p:cNvPr id="42" name="TextBox 41"/>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43" name="TextBox 42"/>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44" name="TextBox 43"/>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45" name="TextBox 44"/>
            <p:cNvSpPr txBox="1"/>
            <p:nvPr/>
          </p:nvSpPr>
          <p:spPr>
            <a:xfrm>
              <a:off x="4546519"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a:solidFill>
                    <a:schemeClr val="bg1"/>
                  </a:solidFill>
                </a:rPr>
                <a:t>To Do</a:t>
              </a:r>
              <a:endParaRPr lang="en-US" sz="1200" dirty="0">
                <a:solidFill>
                  <a:schemeClr val="bg1"/>
                </a:solidFill>
              </a:endParaRPr>
            </a:p>
          </p:txBody>
        </p:sp>
      </p:grpSp>
      <p:grpSp>
        <p:nvGrpSpPr>
          <p:cNvPr id="46" name="Group 45"/>
          <p:cNvGrpSpPr/>
          <p:nvPr/>
        </p:nvGrpSpPr>
        <p:grpSpPr>
          <a:xfrm>
            <a:off x="970222" y="3459945"/>
            <a:ext cx="3230475" cy="276999"/>
            <a:chOff x="980166" y="4054912"/>
            <a:chExt cx="4729738" cy="276999"/>
          </a:xfrm>
        </p:grpSpPr>
        <p:sp>
          <p:nvSpPr>
            <p:cNvPr id="47" name="TextBox 46"/>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48" name="TextBox 47"/>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49" name="TextBox 48"/>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50" name="TextBox 49"/>
            <p:cNvSpPr txBox="1"/>
            <p:nvPr/>
          </p:nvSpPr>
          <p:spPr>
            <a:xfrm>
              <a:off x="4546519"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a:solidFill>
                    <a:schemeClr val="bg1"/>
                  </a:solidFill>
                </a:rPr>
                <a:t>To Do</a:t>
              </a:r>
              <a:endParaRPr lang="en-US" sz="1200" dirty="0">
                <a:solidFill>
                  <a:schemeClr val="bg1"/>
                </a:solidFill>
              </a:endParaRPr>
            </a:p>
          </p:txBody>
        </p:sp>
      </p:grpSp>
      <p:grpSp>
        <p:nvGrpSpPr>
          <p:cNvPr id="51" name="Group 50"/>
          <p:cNvGrpSpPr/>
          <p:nvPr/>
        </p:nvGrpSpPr>
        <p:grpSpPr>
          <a:xfrm>
            <a:off x="970222" y="3782031"/>
            <a:ext cx="3230475" cy="276999"/>
            <a:chOff x="980166" y="4054912"/>
            <a:chExt cx="4729738" cy="276999"/>
          </a:xfrm>
        </p:grpSpPr>
        <p:sp>
          <p:nvSpPr>
            <p:cNvPr id="52" name="TextBox 51"/>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53" name="TextBox 52"/>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54" name="TextBox 53"/>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55" name="TextBox 54"/>
            <p:cNvSpPr txBox="1"/>
            <p:nvPr/>
          </p:nvSpPr>
          <p:spPr>
            <a:xfrm>
              <a:off x="4546519"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a:solidFill>
                    <a:schemeClr val="bg1"/>
                  </a:solidFill>
                </a:rPr>
                <a:t>To </a:t>
              </a:r>
              <a:r>
                <a:rPr lang="it-IT" sz="1200" dirty="0" smtClean="0">
                  <a:solidFill>
                    <a:schemeClr val="bg1"/>
                  </a:solidFill>
                </a:rPr>
                <a:t>Do</a:t>
              </a:r>
              <a:endParaRPr lang="en-US" sz="1200" dirty="0">
                <a:solidFill>
                  <a:schemeClr val="bg1"/>
                </a:solidFill>
              </a:endParaRPr>
            </a:p>
          </p:txBody>
        </p:sp>
      </p:grpSp>
      <p:grpSp>
        <p:nvGrpSpPr>
          <p:cNvPr id="7" name="Group 6"/>
          <p:cNvGrpSpPr/>
          <p:nvPr/>
        </p:nvGrpSpPr>
        <p:grpSpPr>
          <a:xfrm>
            <a:off x="6527447" y="2851887"/>
            <a:ext cx="3821510" cy="930144"/>
            <a:chOff x="6527447" y="2851887"/>
            <a:chExt cx="3821510" cy="930144"/>
          </a:xfrm>
        </p:grpSpPr>
        <p:sp>
          <p:nvSpPr>
            <p:cNvPr id="66" name="Rectangle 65">
              <a:extLst>
                <a:ext uri="{FF2B5EF4-FFF2-40B4-BE49-F238E27FC236}">
                  <a16:creationId xmlns:a16="http://schemas.microsoft.com/office/drawing/2014/main" xmlns="" id="{47AE2493-B841-48B3-8895-B0D21B17B69A}"/>
                </a:ext>
              </a:extLst>
            </p:cNvPr>
            <p:cNvSpPr/>
            <p:nvPr/>
          </p:nvSpPr>
          <p:spPr>
            <a:xfrm>
              <a:off x="6527447" y="2851887"/>
              <a:ext cx="3821510" cy="930144"/>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000" dirty="0" err="1" smtClean="0">
                  <a:solidFill>
                    <a:schemeClr val="accent2">
                      <a:lumMod val="75000"/>
                    </a:schemeClr>
                  </a:solidFill>
                </a:rPr>
                <a:t>Executor</a:t>
              </a:r>
              <a:endParaRPr lang="en-US" sz="2000" dirty="0">
                <a:solidFill>
                  <a:schemeClr val="accent2">
                    <a:lumMod val="75000"/>
                  </a:schemeClr>
                </a:solidFill>
              </a:endParaRPr>
            </a:p>
          </p:txBody>
        </p:sp>
        <p:grpSp>
          <p:nvGrpSpPr>
            <p:cNvPr id="67" name="Group 66"/>
            <p:cNvGrpSpPr/>
            <p:nvPr/>
          </p:nvGrpSpPr>
          <p:grpSpPr>
            <a:xfrm>
              <a:off x="6822965" y="3321445"/>
              <a:ext cx="3230475" cy="276999"/>
              <a:chOff x="980166" y="4054912"/>
              <a:chExt cx="4729738" cy="276999"/>
            </a:xfrm>
          </p:grpSpPr>
          <p:sp>
            <p:nvSpPr>
              <p:cNvPr id="68" name="TextBox 67"/>
              <p:cNvSpPr txBox="1"/>
              <p:nvPr/>
            </p:nvSpPr>
            <p:spPr>
              <a:xfrm>
                <a:off x="2168951" y="4054912"/>
                <a:ext cx="1163385" cy="276999"/>
              </a:xfrm>
              <a:prstGeom prst="rect">
                <a:avLst/>
              </a:prstGeom>
              <a:solidFill>
                <a:srgbClr val="002060"/>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69" name="TextBox 68"/>
              <p:cNvSpPr txBox="1"/>
              <p:nvPr/>
            </p:nvSpPr>
            <p:spPr>
              <a:xfrm>
                <a:off x="980166" y="4054912"/>
                <a:ext cx="1163385" cy="276999"/>
              </a:xfrm>
              <a:prstGeom prst="rect">
                <a:avLst/>
              </a:prstGeom>
              <a:solidFill>
                <a:srgbClr val="002060"/>
              </a:solidFill>
              <a:ln>
                <a:solidFill>
                  <a:srgbClr val="445469"/>
                </a:solidFill>
              </a:ln>
            </p:spPr>
            <p:txBody>
              <a:bodyPr wrap="square" rtlCol="0">
                <a:spAutoFit/>
              </a:bodyPr>
              <a:lstStyle/>
              <a:p>
                <a:pPr algn="ctr"/>
                <a:r>
                  <a:rPr lang="it-IT" sz="1200" dirty="0" smtClean="0">
                    <a:solidFill>
                      <a:schemeClr val="bg1"/>
                    </a:solidFill>
                  </a:rPr>
                  <a:t>Job1</a:t>
                </a:r>
                <a:endParaRPr lang="en-US" sz="1200" dirty="0">
                  <a:solidFill>
                    <a:schemeClr val="bg1"/>
                  </a:solidFill>
                </a:endParaRPr>
              </a:p>
            </p:txBody>
          </p:sp>
          <p:sp>
            <p:nvSpPr>
              <p:cNvPr id="70" name="TextBox 69"/>
              <p:cNvSpPr txBox="1"/>
              <p:nvPr/>
            </p:nvSpPr>
            <p:spPr>
              <a:xfrm>
                <a:off x="3357734" y="4054912"/>
                <a:ext cx="1163385" cy="276999"/>
              </a:xfrm>
              <a:prstGeom prst="rect">
                <a:avLst/>
              </a:prstGeom>
              <a:solidFill>
                <a:srgbClr val="002060"/>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71" name="TextBox 70"/>
              <p:cNvSpPr txBox="1"/>
              <p:nvPr/>
            </p:nvSpPr>
            <p:spPr>
              <a:xfrm>
                <a:off x="4546519" y="4054912"/>
                <a:ext cx="1163385" cy="276999"/>
              </a:xfrm>
              <a:prstGeom prst="rect">
                <a:avLst/>
              </a:prstGeom>
              <a:solidFill>
                <a:srgbClr val="002060"/>
              </a:solidFill>
              <a:ln>
                <a:solidFill>
                  <a:srgbClr val="445469"/>
                </a:solidFill>
              </a:ln>
            </p:spPr>
            <p:txBody>
              <a:bodyPr wrap="square" rtlCol="0">
                <a:spAutoFit/>
              </a:bodyPr>
              <a:lstStyle/>
              <a:p>
                <a:pPr algn="ctr"/>
                <a:r>
                  <a:rPr lang="it-IT" sz="1200" dirty="0" err="1" smtClean="0">
                    <a:solidFill>
                      <a:schemeClr val="bg1"/>
                    </a:solidFill>
                  </a:rPr>
                  <a:t>Wip</a:t>
                </a:r>
                <a:endParaRPr lang="en-US" sz="1200" dirty="0">
                  <a:solidFill>
                    <a:schemeClr val="bg1"/>
                  </a:solidFill>
                </a:endParaRPr>
              </a:p>
            </p:txBody>
          </p:sp>
        </p:grpSp>
      </p:grpSp>
      <p:cxnSp>
        <p:nvCxnSpPr>
          <p:cNvPr id="10" name="Elbow Connector 9"/>
          <p:cNvCxnSpPr>
            <a:stCxn id="40" idx="3"/>
            <a:endCxn id="56" idx="1"/>
          </p:cNvCxnSpPr>
          <p:nvPr/>
        </p:nvCxnSpPr>
        <p:spPr>
          <a:xfrm>
            <a:off x="4200697" y="2954273"/>
            <a:ext cx="684836" cy="490494"/>
          </a:xfrm>
          <a:prstGeom prst="bentConnector3">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56" idx="3"/>
            <a:endCxn id="69" idx="1"/>
          </p:cNvCxnSpPr>
          <p:nvPr/>
        </p:nvCxnSpPr>
        <p:spPr>
          <a:xfrm>
            <a:off x="6111365" y="3444767"/>
            <a:ext cx="711600" cy="15178"/>
          </a:xfrm>
          <a:prstGeom prst="bentConnector3">
            <a:avLst>
              <a:gd name="adj1" fmla="val 50000"/>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38200" y="1546789"/>
            <a:ext cx="9579123" cy="400110"/>
          </a:xfrm>
          <a:prstGeom prst="rect">
            <a:avLst/>
          </a:prstGeom>
          <a:solidFill>
            <a:srgbClr val="445469"/>
          </a:solidFill>
        </p:spPr>
        <p:txBody>
          <a:bodyPr wrap="square" rtlCol="0">
            <a:spAutoFit/>
          </a:bodyPr>
          <a:lstStyle/>
          <a:p>
            <a:pPr algn="ctr"/>
            <a:r>
              <a:rPr lang="it-IT" sz="2000" dirty="0" smtClean="0">
                <a:solidFill>
                  <a:schemeClr val="bg1"/>
                </a:solidFill>
              </a:rPr>
              <a:t>I can </a:t>
            </a:r>
            <a:r>
              <a:rPr lang="it-IT" sz="2000" dirty="0" err="1" smtClean="0">
                <a:solidFill>
                  <a:schemeClr val="bg1"/>
                </a:solidFill>
              </a:rPr>
              <a:t>check</a:t>
            </a:r>
            <a:r>
              <a:rPr lang="it-IT" sz="2000" dirty="0" smtClean="0">
                <a:solidFill>
                  <a:schemeClr val="bg1"/>
                </a:solidFill>
              </a:rPr>
              <a:t> </a:t>
            </a:r>
            <a:r>
              <a:rPr lang="it-IT" sz="2000" dirty="0" err="1" smtClean="0">
                <a:solidFill>
                  <a:schemeClr val="bg1"/>
                </a:solidFill>
              </a:rPr>
              <a:t>every</a:t>
            </a:r>
            <a:r>
              <a:rPr lang="it-IT" sz="2000" dirty="0" smtClean="0">
                <a:solidFill>
                  <a:schemeClr val="bg1"/>
                </a:solidFill>
              </a:rPr>
              <a:t> time I </a:t>
            </a:r>
            <a:r>
              <a:rPr lang="it-IT" sz="2000" dirty="0" err="1" smtClean="0">
                <a:solidFill>
                  <a:schemeClr val="bg1"/>
                </a:solidFill>
              </a:rPr>
              <a:t>finish</a:t>
            </a:r>
            <a:r>
              <a:rPr lang="it-IT" sz="2000" dirty="0" smtClean="0">
                <a:solidFill>
                  <a:schemeClr val="bg1"/>
                </a:solidFill>
              </a:rPr>
              <a:t> </a:t>
            </a:r>
            <a:r>
              <a:rPr lang="it-IT" sz="2000" dirty="0" err="1" smtClean="0">
                <a:solidFill>
                  <a:schemeClr val="bg1"/>
                </a:solidFill>
              </a:rPr>
              <a:t>each</a:t>
            </a:r>
            <a:r>
              <a:rPr lang="it-IT" sz="2000" dirty="0" smtClean="0">
                <a:solidFill>
                  <a:schemeClr val="bg1"/>
                </a:solidFill>
              </a:rPr>
              <a:t> </a:t>
            </a:r>
            <a:r>
              <a:rPr lang="it-IT" sz="2000" dirty="0" err="1" smtClean="0">
                <a:solidFill>
                  <a:schemeClr val="bg1"/>
                </a:solidFill>
              </a:rPr>
              <a:t>loop</a:t>
            </a:r>
            <a:endParaRPr lang="en-US" sz="2000" dirty="0">
              <a:solidFill>
                <a:schemeClr val="bg1"/>
              </a:solidFill>
            </a:endParaRPr>
          </a:p>
        </p:txBody>
      </p:sp>
    </p:spTree>
    <p:extLst>
      <p:ext uri="{BB962C8B-B14F-4D97-AF65-F5344CB8AC3E}">
        <p14:creationId xmlns:p14="http://schemas.microsoft.com/office/powerpoint/2010/main" val="39305029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pPr marL="0" indent="0">
              <a:buNone/>
            </a:pPr>
            <a:r>
              <a:rPr lang="it-IT" dirty="0" err="1" smtClean="0"/>
              <a:t>Scheduling</a:t>
            </a:r>
            <a:r>
              <a:rPr lang="it-IT" dirty="0" smtClean="0"/>
              <a:t> </a:t>
            </a:r>
            <a:r>
              <a:rPr lang="it-IT" dirty="0" err="1" smtClean="0"/>
              <a:t>Patterns</a:t>
            </a:r>
            <a:r>
              <a:rPr lang="it-IT" dirty="0" smtClean="0"/>
              <a:t> – Chain </a:t>
            </a:r>
            <a:r>
              <a:rPr lang="it-IT" dirty="0" err="1" smtClean="0"/>
              <a:t>Scheduler</a:t>
            </a:r>
            <a:endParaRPr lang="en-US" dirty="0"/>
          </a:p>
        </p:txBody>
      </p:sp>
      <p:sp>
        <p:nvSpPr>
          <p:cNvPr id="56" name="Rectangle 55">
            <a:extLst>
              <a:ext uri="{FF2B5EF4-FFF2-40B4-BE49-F238E27FC236}">
                <a16:creationId xmlns:a16="http://schemas.microsoft.com/office/drawing/2014/main" xmlns="" id="{47AE2493-B841-48B3-8895-B0D21B17B69A}"/>
              </a:ext>
            </a:extLst>
          </p:cNvPr>
          <p:cNvSpPr/>
          <p:nvPr/>
        </p:nvSpPr>
        <p:spPr>
          <a:xfrm>
            <a:off x="4885533" y="2394445"/>
            <a:ext cx="1225832" cy="2100643"/>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accent2">
                    <a:lumMod val="75000"/>
                  </a:schemeClr>
                </a:solidFill>
              </a:rPr>
              <a:t>Job </a:t>
            </a:r>
            <a:r>
              <a:rPr lang="it-IT" sz="2000" dirty="0" err="1" smtClean="0">
                <a:solidFill>
                  <a:schemeClr val="accent2">
                    <a:lumMod val="75000"/>
                  </a:schemeClr>
                </a:solidFill>
              </a:rPr>
              <a:t>Scheduler</a:t>
            </a:r>
            <a:endParaRPr lang="en-US" sz="2000" dirty="0">
              <a:solidFill>
                <a:schemeClr val="accent2">
                  <a:lumMod val="75000"/>
                </a:schemeClr>
              </a:solidFill>
            </a:endParaRPr>
          </a:p>
        </p:txBody>
      </p:sp>
      <p:grpSp>
        <p:nvGrpSpPr>
          <p:cNvPr id="8" name="Group 7"/>
          <p:cNvGrpSpPr/>
          <p:nvPr/>
        </p:nvGrpSpPr>
        <p:grpSpPr>
          <a:xfrm>
            <a:off x="838201" y="2394445"/>
            <a:ext cx="3631250" cy="2100643"/>
            <a:chOff x="838201" y="2394445"/>
            <a:chExt cx="3631250" cy="2100643"/>
          </a:xfrm>
        </p:grpSpPr>
        <p:sp>
          <p:nvSpPr>
            <p:cNvPr id="25" name="Rectangle 24">
              <a:extLst>
                <a:ext uri="{FF2B5EF4-FFF2-40B4-BE49-F238E27FC236}">
                  <a16:creationId xmlns:a16="http://schemas.microsoft.com/office/drawing/2014/main" xmlns="" id="{47AE2493-B841-48B3-8895-B0D21B17B69A}"/>
                </a:ext>
              </a:extLst>
            </p:cNvPr>
            <p:cNvSpPr/>
            <p:nvPr/>
          </p:nvSpPr>
          <p:spPr>
            <a:xfrm>
              <a:off x="838201" y="2394445"/>
              <a:ext cx="3631250" cy="2100643"/>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000" dirty="0" smtClean="0">
                  <a:solidFill>
                    <a:schemeClr val="accent2">
                      <a:lumMod val="75000"/>
                    </a:schemeClr>
                  </a:solidFill>
                </a:rPr>
                <a:t>Job Queue</a:t>
              </a:r>
              <a:endParaRPr lang="en-US" sz="2000" dirty="0">
                <a:solidFill>
                  <a:schemeClr val="accent2">
                    <a:lumMod val="75000"/>
                  </a:schemeClr>
                </a:solidFill>
              </a:endParaRPr>
            </a:p>
          </p:txBody>
        </p:sp>
        <p:grpSp>
          <p:nvGrpSpPr>
            <p:cNvPr id="4" name="Group 3"/>
            <p:cNvGrpSpPr/>
            <p:nvPr/>
          </p:nvGrpSpPr>
          <p:grpSpPr>
            <a:xfrm>
              <a:off x="970222" y="2815773"/>
              <a:ext cx="3230475" cy="276999"/>
              <a:chOff x="980166" y="4054912"/>
              <a:chExt cx="4729738" cy="276999"/>
            </a:xfrm>
          </p:grpSpPr>
          <p:sp>
            <p:nvSpPr>
              <p:cNvPr id="34" name="TextBox 33"/>
              <p:cNvSpPr txBox="1"/>
              <p:nvPr/>
            </p:nvSpPr>
            <p:spPr>
              <a:xfrm>
                <a:off x="2168951" y="4054912"/>
                <a:ext cx="1163385" cy="276999"/>
              </a:xfrm>
              <a:prstGeom prst="rect">
                <a:avLst/>
              </a:prstGeom>
              <a:solidFill>
                <a:srgbClr val="00B050"/>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33" name="TextBox 32"/>
              <p:cNvSpPr txBox="1"/>
              <p:nvPr/>
            </p:nvSpPr>
            <p:spPr>
              <a:xfrm>
                <a:off x="980166" y="4054912"/>
                <a:ext cx="1163385" cy="276999"/>
              </a:xfrm>
              <a:prstGeom prst="rect">
                <a:avLst/>
              </a:prstGeom>
              <a:solidFill>
                <a:srgbClr val="00B050"/>
              </a:solidFill>
              <a:ln>
                <a:solidFill>
                  <a:srgbClr val="445469"/>
                </a:solidFill>
              </a:ln>
            </p:spPr>
            <p:txBody>
              <a:bodyPr wrap="square" rtlCol="0">
                <a:spAutoFit/>
              </a:bodyPr>
              <a:lstStyle/>
              <a:p>
                <a:pPr algn="ctr"/>
                <a:r>
                  <a:rPr lang="it-IT" sz="1200" dirty="0" smtClean="0">
                    <a:solidFill>
                      <a:schemeClr val="bg1"/>
                    </a:solidFill>
                  </a:rPr>
                  <a:t>Job1</a:t>
                </a:r>
                <a:endParaRPr lang="en-US" sz="1200" dirty="0">
                  <a:solidFill>
                    <a:schemeClr val="bg1"/>
                  </a:solidFill>
                </a:endParaRPr>
              </a:p>
            </p:txBody>
          </p:sp>
          <p:sp>
            <p:nvSpPr>
              <p:cNvPr id="39" name="TextBox 38"/>
              <p:cNvSpPr txBox="1"/>
              <p:nvPr/>
            </p:nvSpPr>
            <p:spPr>
              <a:xfrm>
                <a:off x="3357734" y="4054912"/>
                <a:ext cx="1163385" cy="276999"/>
              </a:xfrm>
              <a:prstGeom prst="rect">
                <a:avLst/>
              </a:prstGeom>
              <a:solidFill>
                <a:srgbClr val="00B050"/>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40" name="TextBox 39"/>
              <p:cNvSpPr txBox="1"/>
              <p:nvPr/>
            </p:nvSpPr>
            <p:spPr>
              <a:xfrm>
                <a:off x="4546519" y="4054912"/>
                <a:ext cx="1163385" cy="276999"/>
              </a:xfrm>
              <a:prstGeom prst="rect">
                <a:avLst/>
              </a:prstGeom>
              <a:solidFill>
                <a:srgbClr val="00B050"/>
              </a:solidFill>
              <a:ln>
                <a:solidFill>
                  <a:srgbClr val="445469"/>
                </a:solidFill>
              </a:ln>
            </p:spPr>
            <p:txBody>
              <a:bodyPr wrap="square" rtlCol="0">
                <a:spAutoFit/>
              </a:bodyPr>
              <a:lstStyle/>
              <a:p>
                <a:pPr algn="ctr"/>
                <a:r>
                  <a:rPr lang="it-IT" sz="1200" dirty="0" err="1" smtClean="0">
                    <a:solidFill>
                      <a:schemeClr val="bg1"/>
                    </a:solidFill>
                  </a:rPr>
                  <a:t>Done</a:t>
                </a:r>
                <a:endParaRPr lang="en-US" sz="1200" dirty="0">
                  <a:solidFill>
                    <a:schemeClr val="bg1"/>
                  </a:solidFill>
                </a:endParaRPr>
              </a:p>
            </p:txBody>
          </p:sp>
        </p:grpSp>
        <p:grpSp>
          <p:nvGrpSpPr>
            <p:cNvPr id="41" name="Group 40"/>
            <p:cNvGrpSpPr/>
            <p:nvPr/>
          </p:nvGrpSpPr>
          <p:grpSpPr>
            <a:xfrm>
              <a:off x="970222" y="3137859"/>
              <a:ext cx="3230475" cy="276999"/>
              <a:chOff x="980166" y="4054912"/>
              <a:chExt cx="4729738" cy="276999"/>
            </a:xfrm>
          </p:grpSpPr>
          <p:sp>
            <p:nvSpPr>
              <p:cNvPr id="42" name="TextBox 41"/>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43" name="TextBox 42"/>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44" name="TextBox 43"/>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45" name="TextBox 44"/>
              <p:cNvSpPr txBox="1"/>
              <p:nvPr/>
            </p:nvSpPr>
            <p:spPr>
              <a:xfrm>
                <a:off x="4546519"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a:solidFill>
                      <a:schemeClr val="bg1"/>
                    </a:solidFill>
                  </a:rPr>
                  <a:t>To Do</a:t>
                </a:r>
                <a:endParaRPr lang="en-US" sz="1200" dirty="0">
                  <a:solidFill>
                    <a:schemeClr val="bg1"/>
                  </a:solidFill>
                </a:endParaRPr>
              </a:p>
            </p:txBody>
          </p:sp>
        </p:grpSp>
        <p:grpSp>
          <p:nvGrpSpPr>
            <p:cNvPr id="46" name="Group 45"/>
            <p:cNvGrpSpPr/>
            <p:nvPr/>
          </p:nvGrpSpPr>
          <p:grpSpPr>
            <a:xfrm>
              <a:off x="970222" y="3459945"/>
              <a:ext cx="3230475" cy="276999"/>
              <a:chOff x="980166" y="4054912"/>
              <a:chExt cx="4729738" cy="276999"/>
            </a:xfrm>
          </p:grpSpPr>
          <p:sp>
            <p:nvSpPr>
              <p:cNvPr id="47" name="TextBox 46"/>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48" name="TextBox 47"/>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49" name="TextBox 48"/>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50" name="TextBox 49"/>
              <p:cNvSpPr txBox="1"/>
              <p:nvPr/>
            </p:nvSpPr>
            <p:spPr>
              <a:xfrm>
                <a:off x="4546519"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a:solidFill>
                      <a:schemeClr val="bg1"/>
                    </a:solidFill>
                  </a:rPr>
                  <a:t>To Do</a:t>
                </a:r>
                <a:endParaRPr lang="en-US" sz="1200" dirty="0">
                  <a:solidFill>
                    <a:schemeClr val="bg1"/>
                  </a:solidFill>
                </a:endParaRPr>
              </a:p>
            </p:txBody>
          </p:sp>
        </p:grpSp>
        <p:grpSp>
          <p:nvGrpSpPr>
            <p:cNvPr id="51" name="Group 50"/>
            <p:cNvGrpSpPr/>
            <p:nvPr/>
          </p:nvGrpSpPr>
          <p:grpSpPr>
            <a:xfrm>
              <a:off x="970222" y="3782031"/>
              <a:ext cx="3230475" cy="276999"/>
              <a:chOff x="980166" y="4054912"/>
              <a:chExt cx="4729738" cy="276999"/>
            </a:xfrm>
          </p:grpSpPr>
          <p:sp>
            <p:nvSpPr>
              <p:cNvPr id="52" name="TextBox 51"/>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53" name="TextBox 52"/>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54" name="TextBox 53"/>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55" name="TextBox 54"/>
              <p:cNvSpPr txBox="1"/>
              <p:nvPr/>
            </p:nvSpPr>
            <p:spPr>
              <a:xfrm>
                <a:off x="4546519"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a:solidFill>
                      <a:schemeClr val="bg1"/>
                    </a:solidFill>
                  </a:rPr>
                  <a:t>To Do</a:t>
                </a:r>
                <a:endParaRPr lang="en-US" sz="1200" dirty="0">
                  <a:solidFill>
                    <a:schemeClr val="bg1"/>
                  </a:solidFill>
                </a:endParaRPr>
              </a:p>
            </p:txBody>
          </p:sp>
        </p:grpSp>
        <p:grpSp>
          <p:nvGrpSpPr>
            <p:cNvPr id="61" name="Group 60"/>
            <p:cNvGrpSpPr/>
            <p:nvPr/>
          </p:nvGrpSpPr>
          <p:grpSpPr>
            <a:xfrm>
              <a:off x="970222" y="4104117"/>
              <a:ext cx="3230475" cy="276999"/>
              <a:chOff x="980166" y="4054912"/>
              <a:chExt cx="4729738" cy="276999"/>
            </a:xfrm>
          </p:grpSpPr>
          <p:sp>
            <p:nvSpPr>
              <p:cNvPr id="62" name="TextBox 61"/>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63" name="TextBox 62"/>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Job1</a:t>
                </a:r>
                <a:endParaRPr lang="en-US" sz="1200" dirty="0">
                  <a:solidFill>
                    <a:schemeClr val="bg1"/>
                  </a:solidFill>
                </a:endParaRPr>
              </a:p>
            </p:txBody>
          </p:sp>
          <p:sp>
            <p:nvSpPr>
              <p:cNvPr id="64" name="TextBox 63"/>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65" name="TextBox 64"/>
              <p:cNvSpPr txBox="1"/>
              <p:nvPr/>
            </p:nvSpPr>
            <p:spPr>
              <a:xfrm>
                <a:off x="4546519"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a:solidFill>
                      <a:schemeClr val="bg1"/>
                    </a:solidFill>
                  </a:rPr>
                  <a:t>To Do</a:t>
                </a:r>
                <a:endParaRPr lang="en-US" sz="1200" dirty="0">
                  <a:solidFill>
                    <a:schemeClr val="bg1"/>
                  </a:solidFill>
                </a:endParaRPr>
              </a:p>
            </p:txBody>
          </p:sp>
        </p:grpSp>
      </p:grpSp>
      <p:grpSp>
        <p:nvGrpSpPr>
          <p:cNvPr id="7" name="Group 6"/>
          <p:cNvGrpSpPr/>
          <p:nvPr/>
        </p:nvGrpSpPr>
        <p:grpSpPr>
          <a:xfrm>
            <a:off x="6527447" y="2851887"/>
            <a:ext cx="3821510" cy="930144"/>
            <a:chOff x="6527447" y="2851887"/>
            <a:chExt cx="3821510" cy="930144"/>
          </a:xfrm>
        </p:grpSpPr>
        <p:sp>
          <p:nvSpPr>
            <p:cNvPr id="66" name="Rectangle 65">
              <a:extLst>
                <a:ext uri="{FF2B5EF4-FFF2-40B4-BE49-F238E27FC236}">
                  <a16:creationId xmlns:a16="http://schemas.microsoft.com/office/drawing/2014/main" xmlns="" id="{47AE2493-B841-48B3-8895-B0D21B17B69A}"/>
                </a:ext>
              </a:extLst>
            </p:cNvPr>
            <p:cNvSpPr/>
            <p:nvPr/>
          </p:nvSpPr>
          <p:spPr>
            <a:xfrm>
              <a:off x="6527447" y="2851887"/>
              <a:ext cx="3821510" cy="930144"/>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000" dirty="0" err="1" smtClean="0">
                  <a:solidFill>
                    <a:schemeClr val="accent2">
                      <a:lumMod val="75000"/>
                    </a:schemeClr>
                  </a:solidFill>
                </a:rPr>
                <a:t>Executor</a:t>
              </a:r>
              <a:endParaRPr lang="en-US" sz="2000" dirty="0">
                <a:solidFill>
                  <a:schemeClr val="accent2">
                    <a:lumMod val="75000"/>
                  </a:schemeClr>
                </a:solidFill>
              </a:endParaRPr>
            </a:p>
          </p:txBody>
        </p:sp>
        <p:grpSp>
          <p:nvGrpSpPr>
            <p:cNvPr id="67" name="Group 66"/>
            <p:cNvGrpSpPr/>
            <p:nvPr/>
          </p:nvGrpSpPr>
          <p:grpSpPr>
            <a:xfrm>
              <a:off x="6822965" y="3321445"/>
              <a:ext cx="3230475" cy="276999"/>
              <a:chOff x="980166" y="4054912"/>
              <a:chExt cx="4729738" cy="276999"/>
            </a:xfrm>
          </p:grpSpPr>
          <p:sp>
            <p:nvSpPr>
              <p:cNvPr id="68" name="TextBox 67"/>
              <p:cNvSpPr txBox="1"/>
              <p:nvPr/>
            </p:nvSpPr>
            <p:spPr>
              <a:xfrm>
                <a:off x="2168951" y="4054912"/>
                <a:ext cx="1163385" cy="276999"/>
              </a:xfrm>
              <a:prstGeom prst="rect">
                <a:avLst/>
              </a:prstGeom>
              <a:solidFill>
                <a:srgbClr val="00B050"/>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69" name="TextBox 68"/>
              <p:cNvSpPr txBox="1"/>
              <p:nvPr/>
            </p:nvSpPr>
            <p:spPr>
              <a:xfrm>
                <a:off x="980166" y="4054912"/>
                <a:ext cx="1163385" cy="276999"/>
              </a:xfrm>
              <a:prstGeom prst="rect">
                <a:avLst/>
              </a:prstGeom>
              <a:solidFill>
                <a:srgbClr val="00B050"/>
              </a:solidFill>
              <a:ln>
                <a:solidFill>
                  <a:srgbClr val="445469"/>
                </a:solidFill>
              </a:ln>
            </p:spPr>
            <p:txBody>
              <a:bodyPr wrap="square" rtlCol="0">
                <a:spAutoFit/>
              </a:bodyPr>
              <a:lstStyle/>
              <a:p>
                <a:pPr algn="ctr"/>
                <a:r>
                  <a:rPr lang="it-IT" sz="1200" dirty="0" smtClean="0">
                    <a:solidFill>
                      <a:schemeClr val="bg1"/>
                    </a:solidFill>
                  </a:rPr>
                  <a:t>Job1</a:t>
                </a:r>
                <a:endParaRPr lang="en-US" sz="1200" dirty="0">
                  <a:solidFill>
                    <a:schemeClr val="bg1"/>
                  </a:solidFill>
                </a:endParaRPr>
              </a:p>
            </p:txBody>
          </p:sp>
          <p:sp>
            <p:nvSpPr>
              <p:cNvPr id="70" name="TextBox 69"/>
              <p:cNvSpPr txBox="1"/>
              <p:nvPr/>
            </p:nvSpPr>
            <p:spPr>
              <a:xfrm>
                <a:off x="3357734" y="4054912"/>
                <a:ext cx="1163385" cy="276999"/>
              </a:xfrm>
              <a:prstGeom prst="rect">
                <a:avLst/>
              </a:prstGeom>
              <a:solidFill>
                <a:srgbClr val="00B050"/>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71" name="TextBox 70"/>
              <p:cNvSpPr txBox="1"/>
              <p:nvPr/>
            </p:nvSpPr>
            <p:spPr>
              <a:xfrm>
                <a:off x="4546519" y="4054912"/>
                <a:ext cx="1163385" cy="276999"/>
              </a:xfrm>
              <a:prstGeom prst="rect">
                <a:avLst/>
              </a:prstGeom>
              <a:solidFill>
                <a:srgbClr val="00B050"/>
              </a:solidFill>
              <a:ln>
                <a:solidFill>
                  <a:srgbClr val="445469"/>
                </a:solidFill>
              </a:ln>
            </p:spPr>
            <p:txBody>
              <a:bodyPr wrap="square" rtlCol="0">
                <a:spAutoFit/>
              </a:bodyPr>
              <a:lstStyle/>
              <a:p>
                <a:pPr algn="ctr"/>
                <a:r>
                  <a:rPr lang="it-IT" sz="1200" dirty="0" err="1" smtClean="0">
                    <a:solidFill>
                      <a:schemeClr val="bg1"/>
                    </a:solidFill>
                  </a:rPr>
                  <a:t>Done</a:t>
                </a:r>
                <a:endParaRPr lang="en-US" sz="1200" dirty="0">
                  <a:solidFill>
                    <a:schemeClr val="bg1"/>
                  </a:solidFill>
                </a:endParaRPr>
              </a:p>
            </p:txBody>
          </p:sp>
        </p:grpSp>
      </p:grpSp>
      <p:cxnSp>
        <p:nvCxnSpPr>
          <p:cNvPr id="10" name="Elbow Connector 9"/>
          <p:cNvCxnSpPr>
            <a:stCxn id="25" idx="3"/>
            <a:endCxn id="56" idx="1"/>
          </p:cNvCxnSpPr>
          <p:nvPr/>
        </p:nvCxnSpPr>
        <p:spPr>
          <a:xfrm>
            <a:off x="4469451" y="3444767"/>
            <a:ext cx="416082" cy="12700"/>
          </a:xfrm>
          <a:prstGeom prst="bentConnector3">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56" idx="3"/>
            <a:endCxn id="66" idx="1"/>
          </p:cNvCxnSpPr>
          <p:nvPr/>
        </p:nvCxnSpPr>
        <p:spPr>
          <a:xfrm flipV="1">
            <a:off x="6111365" y="3316959"/>
            <a:ext cx="416082" cy="127808"/>
          </a:xfrm>
          <a:prstGeom prst="bentConnector3">
            <a:avLst>
              <a:gd name="adj1" fmla="val 50000"/>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71" idx="3"/>
            <a:endCxn id="63" idx="1"/>
          </p:cNvCxnSpPr>
          <p:nvPr/>
        </p:nvCxnSpPr>
        <p:spPr>
          <a:xfrm flipH="1">
            <a:off x="970222" y="3459945"/>
            <a:ext cx="9083218" cy="782672"/>
          </a:xfrm>
          <a:prstGeom prst="bentConnector5">
            <a:avLst>
              <a:gd name="adj1" fmla="val -2517"/>
              <a:gd name="adj2" fmla="val 202863"/>
              <a:gd name="adj3" fmla="val 102517"/>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38200" y="1546789"/>
            <a:ext cx="9579123" cy="400110"/>
          </a:xfrm>
          <a:prstGeom prst="rect">
            <a:avLst/>
          </a:prstGeom>
          <a:solidFill>
            <a:srgbClr val="445469"/>
          </a:solidFill>
        </p:spPr>
        <p:txBody>
          <a:bodyPr wrap="square" rtlCol="0">
            <a:spAutoFit/>
          </a:bodyPr>
          <a:lstStyle/>
          <a:p>
            <a:pPr algn="ctr"/>
            <a:r>
              <a:rPr lang="it-IT" sz="2000" dirty="0" smtClean="0">
                <a:solidFill>
                  <a:schemeClr val="bg1"/>
                </a:solidFill>
              </a:rPr>
              <a:t>I can </a:t>
            </a:r>
            <a:r>
              <a:rPr lang="it-IT" sz="2000" dirty="0" err="1" smtClean="0">
                <a:solidFill>
                  <a:schemeClr val="bg1"/>
                </a:solidFill>
              </a:rPr>
              <a:t>check</a:t>
            </a:r>
            <a:r>
              <a:rPr lang="it-IT" sz="2000" dirty="0" smtClean="0">
                <a:solidFill>
                  <a:schemeClr val="bg1"/>
                </a:solidFill>
              </a:rPr>
              <a:t> </a:t>
            </a:r>
            <a:r>
              <a:rPr lang="it-IT" sz="2000" dirty="0" err="1" smtClean="0">
                <a:solidFill>
                  <a:schemeClr val="bg1"/>
                </a:solidFill>
              </a:rPr>
              <a:t>every</a:t>
            </a:r>
            <a:r>
              <a:rPr lang="it-IT" sz="2000" dirty="0" smtClean="0">
                <a:solidFill>
                  <a:schemeClr val="bg1"/>
                </a:solidFill>
              </a:rPr>
              <a:t> time I </a:t>
            </a:r>
            <a:r>
              <a:rPr lang="it-IT" sz="2000" dirty="0" err="1" smtClean="0">
                <a:solidFill>
                  <a:schemeClr val="bg1"/>
                </a:solidFill>
              </a:rPr>
              <a:t>finish</a:t>
            </a:r>
            <a:r>
              <a:rPr lang="it-IT" sz="2000" dirty="0" smtClean="0">
                <a:solidFill>
                  <a:schemeClr val="bg1"/>
                </a:solidFill>
              </a:rPr>
              <a:t> </a:t>
            </a:r>
            <a:r>
              <a:rPr lang="it-IT" sz="2000" dirty="0" err="1" smtClean="0">
                <a:solidFill>
                  <a:schemeClr val="bg1"/>
                </a:solidFill>
              </a:rPr>
              <a:t>each</a:t>
            </a:r>
            <a:r>
              <a:rPr lang="it-IT" sz="2000" dirty="0" smtClean="0">
                <a:solidFill>
                  <a:schemeClr val="bg1"/>
                </a:solidFill>
              </a:rPr>
              <a:t> </a:t>
            </a:r>
            <a:r>
              <a:rPr lang="it-IT" sz="2000" dirty="0" err="1" smtClean="0">
                <a:solidFill>
                  <a:schemeClr val="bg1"/>
                </a:solidFill>
              </a:rPr>
              <a:t>loop</a:t>
            </a:r>
            <a:endParaRPr lang="en-US" sz="2000" dirty="0">
              <a:solidFill>
                <a:schemeClr val="bg1"/>
              </a:solidFill>
            </a:endParaRPr>
          </a:p>
        </p:txBody>
      </p:sp>
    </p:spTree>
    <p:extLst>
      <p:ext uri="{BB962C8B-B14F-4D97-AF65-F5344CB8AC3E}">
        <p14:creationId xmlns:p14="http://schemas.microsoft.com/office/powerpoint/2010/main" val="10139804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607402" y="4026953"/>
            <a:ext cx="4746398" cy="2492909"/>
          </a:xfrm>
        </p:spPr>
        <p:txBody>
          <a:bodyPr>
            <a:normAutofit fontScale="77500" lnSpcReduction="20000"/>
          </a:bodyPr>
          <a:lstStyle/>
          <a:p>
            <a:pPr marL="0" indent="0">
              <a:buNone/>
            </a:pPr>
            <a:r>
              <a:rPr lang="it-IT" dirty="0" err="1" smtClean="0"/>
              <a:t>Possible</a:t>
            </a:r>
            <a:r>
              <a:rPr lang="it-IT" dirty="0" smtClean="0"/>
              <a:t> </a:t>
            </a:r>
            <a:r>
              <a:rPr lang="it-IT" dirty="0" err="1" smtClean="0"/>
              <a:t>event</a:t>
            </a:r>
            <a:r>
              <a:rPr lang="it-IT" dirty="0" smtClean="0"/>
              <a:t> </a:t>
            </a:r>
            <a:r>
              <a:rPr lang="it-IT" dirty="0" err="1" smtClean="0"/>
              <a:t>generators</a:t>
            </a:r>
            <a:r>
              <a:rPr lang="it-IT" dirty="0" smtClean="0"/>
              <a:t>:</a:t>
            </a:r>
          </a:p>
          <a:p>
            <a:pPr lvl="1"/>
            <a:r>
              <a:rPr lang="it-IT" b="1" dirty="0" smtClean="0">
                <a:solidFill>
                  <a:srgbClr val="E96B56"/>
                </a:solidFill>
              </a:rPr>
              <a:t>SQL </a:t>
            </a:r>
            <a:r>
              <a:rPr lang="it-IT" b="1" dirty="0" err="1" smtClean="0">
                <a:solidFill>
                  <a:srgbClr val="E96B56"/>
                </a:solidFill>
              </a:rPr>
              <a:t>triggers</a:t>
            </a:r>
            <a:r>
              <a:rPr lang="it-IT" b="1" dirty="0">
                <a:solidFill>
                  <a:srgbClr val="E96B56"/>
                </a:solidFill>
              </a:rPr>
              <a:t/>
            </a:r>
            <a:br>
              <a:rPr lang="it-IT" b="1" dirty="0">
                <a:solidFill>
                  <a:srgbClr val="E96B56"/>
                </a:solidFill>
              </a:rPr>
            </a:br>
            <a:r>
              <a:rPr lang="it-IT" dirty="0" smtClean="0"/>
              <a:t>s</a:t>
            </a:r>
            <a:r>
              <a:rPr lang="en-US" dirty="0" err="1" smtClean="0"/>
              <a:t>pecial</a:t>
            </a:r>
            <a:r>
              <a:rPr lang="en-US" dirty="0" smtClean="0"/>
              <a:t> </a:t>
            </a:r>
            <a:r>
              <a:rPr lang="en-US" dirty="0"/>
              <a:t>type of stored procedure that automatically runs when an event occurs in the database server</a:t>
            </a:r>
            <a:endParaRPr lang="it-IT" b="1" dirty="0">
              <a:solidFill>
                <a:srgbClr val="E96B56"/>
              </a:solidFill>
            </a:endParaRPr>
          </a:p>
          <a:p>
            <a:pPr lvl="1"/>
            <a:r>
              <a:rPr lang="it-IT" b="1" dirty="0" err="1" smtClean="0">
                <a:solidFill>
                  <a:srgbClr val="E96B56"/>
                </a:solidFill>
              </a:rPr>
              <a:t>Hooking</a:t>
            </a:r>
            <a:r>
              <a:rPr lang="it-IT" dirty="0">
                <a:solidFill>
                  <a:srgbClr val="E96B56"/>
                </a:solidFill>
              </a:rPr>
              <a:t/>
            </a:r>
            <a:br>
              <a:rPr lang="it-IT" dirty="0">
                <a:solidFill>
                  <a:srgbClr val="E96B56"/>
                </a:solidFill>
              </a:rPr>
            </a:br>
            <a:r>
              <a:rPr lang="en-US" dirty="0" smtClean="0"/>
              <a:t>intercepting </a:t>
            </a:r>
            <a:r>
              <a:rPr lang="en-US" dirty="0"/>
              <a:t>function calls or messages or events passed between software components</a:t>
            </a:r>
            <a:endParaRPr lang="it-IT" dirty="0" smtClean="0"/>
          </a:p>
          <a:p>
            <a:pPr lvl="1"/>
            <a:r>
              <a:rPr lang="it-IT" b="1" dirty="0" err="1" smtClean="0">
                <a:solidFill>
                  <a:srgbClr val="E96B56"/>
                </a:solidFill>
              </a:rPr>
              <a:t>Specific</a:t>
            </a:r>
            <a:r>
              <a:rPr lang="it-IT" b="1" dirty="0" smtClean="0">
                <a:solidFill>
                  <a:srgbClr val="E96B56"/>
                </a:solidFill>
              </a:rPr>
              <a:t> Agents</a:t>
            </a:r>
          </a:p>
          <a:p>
            <a:pPr marL="0" indent="0">
              <a:buNone/>
            </a:pPr>
            <a:endParaRPr lang="en-US" dirty="0"/>
          </a:p>
        </p:txBody>
      </p:sp>
      <p:sp>
        <p:nvSpPr>
          <p:cNvPr id="3" name="Text Placeholder 2"/>
          <p:cNvSpPr>
            <a:spLocks noGrp="1"/>
          </p:cNvSpPr>
          <p:nvPr>
            <p:ph type="body" sz="quarter" idx="11"/>
          </p:nvPr>
        </p:nvSpPr>
        <p:spPr/>
        <p:txBody>
          <a:bodyPr/>
          <a:lstStyle/>
          <a:p>
            <a:pPr marL="0" indent="0">
              <a:buNone/>
            </a:pPr>
            <a:r>
              <a:rPr lang="it-IT" dirty="0" err="1" smtClean="0"/>
              <a:t>Scheduling</a:t>
            </a:r>
            <a:r>
              <a:rPr lang="it-IT" dirty="0" smtClean="0"/>
              <a:t> </a:t>
            </a:r>
            <a:r>
              <a:rPr lang="it-IT" dirty="0" err="1" smtClean="0"/>
              <a:t>Patterns</a:t>
            </a:r>
            <a:r>
              <a:rPr lang="it-IT" dirty="0" smtClean="0"/>
              <a:t> – </a:t>
            </a:r>
            <a:r>
              <a:rPr lang="it-IT" dirty="0" err="1" smtClean="0"/>
              <a:t>Event</a:t>
            </a:r>
            <a:r>
              <a:rPr lang="it-IT" dirty="0" smtClean="0"/>
              <a:t> </a:t>
            </a:r>
            <a:r>
              <a:rPr lang="it-IT" dirty="0" err="1" smtClean="0"/>
              <a:t>Driven</a:t>
            </a:r>
            <a:endParaRPr lang="en-US" dirty="0"/>
          </a:p>
        </p:txBody>
      </p:sp>
      <p:sp>
        <p:nvSpPr>
          <p:cNvPr id="44" name="Rectangle 43">
            <a:extLst>
              <a:ext uri="{FF2B5EF4-FFF2-40B4-BE49-F238E27FC236}">
                <a16:creationId xmlns:a16="http://schemas.microsoft.com/office/drawing/2014/main" xmlns="" id="{47AE2493-B841-48B3-8895-B0D21B17B69A}"/>
              </a:ext>
            </a:extLst>
          </p:cNvPr>
          <p:cNvSpPr/>
          <p:nvPr/>
        </p:nvSpPr>
        <p:spPr>
          <a:xfrm>
            <a:off x="4885533" y="2394445"/>
            <a:ext cx="1225832" cy="2100643"/>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accent2">
                    <a:lumMod val="75000"/>
                  </a:schemeClr>
                </a:solidFill>
              </a:rPr>
              <a:t>Job </a:t>
            </a:r>
            <a:r>
              <a:rPr lang="it-IT" sz="2000" dirty="0" err="1" smtClean="0">
                <a:solidFill>
                  <a:schemeClr val="accent2">
                    <a:lumMod val="75000"/>
                  </a:schemeClr>
                </a:solidFill>
              </a:rPr>
              <a:t>Scheduler</a:t>
            </a:r>
            <a:endParaRPr lang="en-US" sz="2000" dirty="0">
              <a:solidFill>
                <a:schemeClr val="accent2">
                  <a:lumMod val="75000"/>
                </a:schemeClr>
              </a:solidFill>
            </a:endParaRPr>
          </a:p>
        </p:txBody>
      </p:sp>
      <p:sp>
        <p:nvSpPr>
          <p:cNvPr id="45" name="Rectangle 44">
            <a:extLst>
              <a:ext uri="{FF2B5EF4-FFF2-40B4-BE49-F238E27FC236}">
                <a16:creationId xmlns:a16="http://schemas.microsoft.com/office/drawing/2014/main" xmlns="" id="{47AE2493-B841-48B3-8895-B0D21B17B69A}"/>
              </a:ext>
            </a:extLst>
          </p:cNvPr>
          <p:cNvSpPr/>
          <p:nvPr/>
        </p:nvSpPr>
        <p:spPr>
          <a:xfrm>
            <a:off x="838201" y="2394445"/>
            <a:ext cx="3861986" cy="2100643"/>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000" dirty="0" smtClean="0">
                <a:solidFill>
                  <a:schemeClr val="accent2">
                    <a:lumMod val="75000"/>
                  </a:schemeClr>
                </a:solidFill>
              </a:rPr>
              <a:t>Job Queue</a:t>
            </a:r>
            <a:endParaRPr lang="en-US" sz="2000" dirty="0">
              <a:solidFill>
                <a:schemeClr val="accent2">
                  <a:lumMod val="75000"/>
                </a:schemeClr>
              </a:solidFill>
            </a:endParaRPr>
          </a:p>
        </p:txBody>
      </p:sp>
      <p:grpSp>
        <p:nvGrpSpPr>
          <p:cNvPr id="46" name="Group 45"/>
          <p:cNvGrpSpPr/>
          <p:nvPr/>
        </p:nvGrpSpPr>
        <p:grpSpPr>
          <a:xfrm>
            <a:off x="938395" y="2815773"/>
            <a:ext cx="3661599" cy="276999"/>
            <a:chOff x="980166" y="4054912"/>
            <a:chExt cx="5360947" cy="276999"/>
          </a:xfrm>
        </p:grpSpPr>
        <p:sp>
          <p:nvSpPr>
            <p:cNvPr id="47" name="TextBox 46"/>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48" name="TextBox 47"/>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49" name="TextBox 48"/>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50" name="TextBox 49"/>
            <p:cNvSpPr txBox="1"/>
            <p:nvPr/>
          </p:nvSpPr>
          <p:spPr>
            <a:xfrm>
              <a:off x="4546519" y="4054912"/>
              <a:ext cx="1794594"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To Do</a:t>
              </a:r>
              <a:endParaRPr lang="en-US" sz="1200" dirty="0">
                <a:solidFill>
                  <a:schemeClr val="bg1"/>
                </a:solidFill>
              </a:endParaRPr>
            </a:p>
          </p:txBody>
        </p:sp>
      </p:grpSp>
      <p:sp>
        <p:nvSpPr>
          <p:cNvPr id="51" name="Rectangle 50">
            <a:extLst>
              <a:ext uri="{FF2B5EF4-FFF2-40B4-BE49-F238E27FC236}">
                <a16:creationId xmlns:a16="http://schemas.microsoft.com/office/drawing/2014/main" xmlns="" id="{47AE2493-B841-48B3-8895-B0D21B17B69A}"/>
              </a:ext>
            </a:extLst>
          </p:cNvPr>
          <p:cNvSpPr/>
          <p:nvPr/>
        </p:nvSpPr>
        <p:spPr>
          <a:xfrm>
            <a:off x="6527447" y="2851887"/>
            <a:ext cx="3821510" cy="930144"/>
          </a:xfrm>
          <a:prstGeom prst="rect">
            <a:avLst/>
          </a:prstGeom>
          <a:noFill/>
          <a:ln>
            <a:solidFill>
              <a:srgbClr val="DF432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000" dirty="0" err="1" smtClean="0">
                <a:solidFill>
                  <a:schemeClr val="accent2">
                    <a:lumMod val="75000"/>
                  </a:schemeClr>
                </a:solidFill>
              </a:rPr>
              <a:t>Executor</a:t>
            </a:r>
            <a:endParaRPr lang="en-US" sz="2000" dirty="0">
              <a:solidFill>
                <a:schemeClr val="accent2">
                  <a:lumMod val="75000"/>
                </a:schemeClr>
              </a:solidFill>
            </a:endParaRPr>
          </a:p>
        </p:txBody>
      </p:sp>
      <p:grpSp>
        <p:nvGrpSpPr>
          <p:cNvPr id="52" name="Group 51"/>
          <p:cNvGrpSpPr/>
          <p:nvPr/>
        </p:nvGrpSpPr>
        <p:grpSpPr>
          <a:xfrm>
            <a:off x="938395" y="3127167"/>
            <a:ext cx="3661599" cy="276999"/>
            <a:chOff x="980166" y="4054912"/>
            <a:chExt cx="5360947" cy="276999"/>
          </a:xfrm>
        </p:grpSpPr>
        <p:sp>
          <p:nvSpPr>
            <p:cNvPr id="53" name="TextBox 52"/>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54" name="TextBox 53"/>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55" name="TextBox 54"/>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57" name="TextBox 56"/>
            <p:cNvSpPr txBox="1"/>
            <p:nvPr/>
          </p:nvSpPr>
          <p:spPr>
            <a:xfrm>
              <a:off x="4546519" y="4054912"/>
              <a:ext cx="1794594"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To Do</a:t>
              </a:r>
              <a:endParaRPr lang="en-US" sz="1200" dirty="0">
                <a:solidFill>
                  <a:schemeClr val="bg1"/>
                </a:solidFill>
              </a:endParaRPr>
            </a:p>
          </p:txBody>
        </p:sp>
      </p:grpSp>
      <p:grpSp>
        <p:nvGrpSpPr>
          <p:cNvPr id="58" name="Group 57"/>
          <p:cNvGrpSpPr/>
          <p:nvPr/>
        </p:nvGrpSpPr>
        <p:grpSpPr>
          <a:xfrm>
            <a:off x="938395" y="3438561"/>
            <a:ext cx="3661599" cy="276999"/>
            <a:chOff x="980166" y="4054912"/>
            <a:chExt cx="5360947" cy="276999"/>
          </a:xfrm>
        </p:grpSpPr>
        <p:sp>
          <p:nvSpPr>
            <p:cNvPr id="59" name="TextBox 58"/>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60" name="TextBox 59"/>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61" name="TextBox 60"/>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62" name="TextBox 61"/>
            <p:cNvSpPr txBox="1"/>
            <p:nvPr/>
          </p:nvSpPr>
          <p:spPr>
            <a:xfrm>
              <a:off x="4546519" y="4054912"/>
              <a:ext cx="1794594" cy="276999"/>
            </a:xfrm>
            <a:prstGeom prst="rect">
              <a:avLst/>
            </a:prstGeom>
            <a:solidFill>
              <a:srgbClr val="E96B56"/>
            </a:solidFill>
            <a:ln>
              <a:solidFill>
                <a:srgbClr val="445469"/>
              </a:solidFill>
            </a:ln>
          </p:spPr>
          <p:txBody>
            <a:bodyPr wrap="square" rtlCol="0">
              <a:spAutoFit/>
            </a:bodyPr>
            <a:lstStyle/>
            <a:p>
              <a:pPr algn="ctr"/>
              <a:r>
                <a:rPr lang="it-IT" sz="1200" dirty="0">
                  <a:solidFill>
                    <a:schemeClr val="bg1"/>
                  </a:solidFill>
                </a:rPr>
                <a:t>To Do</a:t>
              </a:r>
              <a:endParaRPr lang="en-US" sz="1200" dirty="0">
                <a:solidFill>
                  <a:schemeClr val="bg1"/>
                </a:solidFill>
              </a:endParaRPr>
            </a:p>
          </p:txBody>
        </p:sp>
      </p:grpSp>
      <p:grpSp>
        <p:nvGrpSpPr>
          <p:cNvPr id="63" name="Group 62"/>
          <p:cNvGrpSpPr/>
          <p:nvPr/>
        </p:nvGrpSpPr>
        <p:grpSpPr>
          <a:xfrm>
            <a:off x="938395" y="3749955"/>
            <a:ext cx="3661599" cy="276999"/>
            <a:chOff x="980166" y="4054912"/>
            <a:chExt cx="5360947" cy="276999"/>
          </a:xfrm>
        </p:grpSpPr>
        <p:sp>
          <p:nvSpPr>
            <p:cNvPr id="64" name="TextBox 63"/>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65" name="TextBox 64"/>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67" name="TextBox 66"/>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68" name="TextBox 67"/>
            <p:cNvSpPr txBox="1"/>
            <p:nvPr/>
          </p:nvSpPr>
          <p:spPr>
            <a:xfrm>
              <a:off x="4546519" y="4054912"/>
              <a:ext cx="1794594" cy="276999"/>
            </a:xfrm>
            <a:prstGeom prst="rect">
              <a:avLst/>
            </a:prstGeom>
            <a:solidFill>
              <a:srgbClr val="E96B56"/>
            </a:solidFill>
            <a:ln>
              <a:solidFill>
                <a:srgbClr val="445469"/>
              </a:solidFill>
            </a:ln>
          </p:spPr>
          <p:txBody>
            <a:bodyPr wrap="square" rtlCol="0">
              <a:spAutoFit/>
            </a:bodyPr>
            <a:lstStyle/>
            <a:p>
              <a:pPr algn="ctr"/>
              <a:r>
                <a:rPr lang="it-IT" sz="1200" dirty="0">
                  <a:solidFill>
                    <a:schemeClr val="bg1"/>
                  </a:solidFill>
                </a:rPr>
                <a:t>To Do</a:t>
              </a:r>
              <a:endParaRPr lang="en-US" sz="1200" dirty="0">
                <a:solidFill>
                  <a:schemeClr val="bg1"/>
                </a:solidFill>
              </a:endParaRPr>
            </a:p>
          </p:txBody>
        </p:sp>
      </p:grpSp>
      <p:grpSp>
        <p:nvGrpSpPr>
          <p:cNvPr id="69" name="Group 68"/>
          <p:cNvGrpSpPr/>
          <p:nvPr/>
        </p:nvGrpSpPr>
        <p:grpSpPr>
          <a:xfrm>
            <a:off x="938395" y="4061350"/>
            <a:ext cx="3661599" cy="276999"/>
            <a:chOff x="980166" y="4054912"/>
            <a:chExt cx="5360947" cy="276999"/>
          </a:xfrm>
        </p:grpSpPr>
        <p:sp>
          <p:nvSpPr>
            <p:cNvPr id="70" name="TextBox 69"/>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71" name="TextBox 70"/>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72" name="TextBox 71"/>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73" name="TextBox 72"/>
            <p:cNvSpPr txBox="1"/>
            <p:nvPr/>
          </p:nvSpPr>
          <p:spPr>
            <a:xfrm>
              <a:off x="4546519" y="4054912"/>
              <a:ext cx="1794594" cy="276999"/>
            </a:xfrm>
            <a:prstGeom prst="rect">
              <a:avLst/>
            </a:prstGeom>
            <a:solidFill>
              <a:srgbClr val="E96B56"/>
            </a:solidFill>
            <a:ln>
              <a:solidFill>
                <a:srgbClr val="445469"/>
              </a:solidFill>
            </a:ln>
          </p:spPr>
          <p:txBody>
            <a:bodyPr wrap="square" rtlCol="0">
              <a:spAutoFit/>
            </a:bodyPr>
            <a:lstStyle/>
            <a:p>
              <a:pPr algn="ctr"/>
              <a:r>
                <a:rPr lang="it-IT" sz="1200" dirty="0">
                  <a:solidFill>
                    <a:schemeClr val="bg1"/>
                  </a:solidFill>
                </a:rPr>
                <a:t>To Do</a:t>
              </a:r>
              <a:endParaRPr lang="en-US" sz="1200" dirty="0">
                <a:solidFill>
                  <a:schemeClr val="bg1"/>
                </a:solidFill>
              </a:endParaRPr>
            </a:p>
          </p:txBody>
        </p:sp>
      </p:grpSp>
      <p:grpSp>
        <p:nvGrpSpPr>
          <p:cNvPr id="99" name="Group 98"/>
          <p:cNvGrpSpPr/>
          <p:nvPr/>
        </p:nvGrpSpPr>
        <p:grpSpPr>
          <a:xfrm>
            <a:off x="6607402" y="3316959"/>
            <a:ext cx="3661599" cy="276999"/>
            <a:chOff x="980166" y="4054912"/>
            <a:chExt cx="5360947" cy="276999"/>
          </a:xfrm>
        </p:grpSpPr>
        <p:sp>
          <p:nvSpPr>
            <p:cNvPr id="100" name="TextBox 99"/>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101" name="TextBox 100"/>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102" name="TextBox 101"/>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103" name="TextBox 102"/>
            <p:cNvSpPr txBox="1"/>
            <p:nvPr/>
          </p:nvSpPr>
          <p:spPr>
            <a:xfrm>
              <a:off x="4546519" y="4054912"/>
              <a:ext cx="1794594"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Wip</a:t>
              </a:r>
              <a:endParaRPr lang="en-US" sz="1200" dirty="0">
                <a:solidFill>
                  <a:schemeClr val="bg1"/>
                </a:solidFill>
              </a:endParaRPr>
            </a:p>
          </p:txBody>
        </p:sp>
      </p:grpSp>
      <p:grpSp>
        <p:nvGrpSpPr>
          <p:cNvPr id="104" name="Group 103"/>
          <p:cNvGrpSpPr/>
          <p:nvPr/>
        </p:nvGrpSpPr>
        <p:grpSpPr>
          <a:xfrm>
            <a:off x="1229003" y="5320007"/>
            <a:ext cx="3661599" cy="276999"/>
            <a:chOff x="980166" y="4054912"/>
            <a:chExt cx="5360947" cy="276999"/>
          </a:xfrm>
        </p:grpSpPr>
        <p:sp>
          <p:nvSpPr>
            <p:cNvPr id="105" name="TextBox 104"/>
            <p:cNvSpPr txBox="1"/>
            <p:nvPr/>
          </p:nvSpPr>
          <p:spPr>
            <a:xfrm>
              <a:off x="2168951"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Id</a:t>
              </a:r>
              <a:endParaRPr lang="en-US" sz="1200" dirty="0">
                <a:solidFill>
                  <a:schemeClr val="bg1"/>
                </a:solidFill>
              </a:endParaRPr>
            </a:p>
          </p:txBody>
        </p:sp>
        <p:sp>
          <p:nvSpPr>
            <p:cNvPr id="106" name="TextBox 105"/>
            <p:cNvSpPr txBox="1"/>
            <p:nvPr/>
          </p:nvSpPr>
          <p:spPr>
            <a:xfrm>
              <a:off x="980166"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err="1" smtClean="0">
                  <a:solidFill>
                    <a:schemeClr val="bg1"/>
                  </a:solidFill>
                </a:rPr>
                <a:t>Name</a:t>
              </a:r>
              <a:endParaRPr lang="en-US" sz="1200" dirty="0">
                <a:solidFill>
                  <a:schemeClr val="bg1"/>
                </a:solidFill>
              </a:endParaRPr>
            </a:p>
          </p:txBody>
        </p:sp>
        <p:sp>
          <p:nvSpPr>
            <p:cNvPr id="107" name="TextBox 106"/>
            <p:cNvSpPr txBox="1"/>
            <p:nvPr/>
          </p:nvSpPr>
          <p:spPr>
            <a:xfrm>
              <a:off x="3357734" y="4054912"/>
              <a:ext cx="1163385"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Status</a:t>
              </a:r>
              <a:endParaRPr lang="en-US" sz="1200" dirty="0">
                <a:solidFill>
                  <a:schemeClr val="bg1"/>
                </a:solidFill>
              </a:endParaRPr>
            </a:p>
          </p:txBody>
        </p:sp>
        <p:sp>
          <p:nvSpPr>
            <p:cNvPr id="108" name="TextBox 107"/>
            <p:cNvSpPr txBox="1"/>
            <p:nvPr/>
          </p:nvSpPr>
          <p:spPr>
            <a:xfrm>
              <a:off x="4546519" y="4054912"/>
              <a:ext cx="1794594" cy="276999"/>
            </a:xfrm>
            <a:prstGeom prst="rect">
              <a:avLst/>
            </a:prstGeom>
            <a:solidFill>
              <a:srgbClr val="E96B56"/>
            </a:solidFill>
            <a:ln>
              <a:solidFill>
                <a:srgbClr val="445469"/>
              </a:solidFill>
            </a:ln>
          </p:spPr>
          <p:txBody>
            <a:bodyPr wrap="square" rtlCol="0">
              <a:spAutoFit/>
            </a:bodyPr>
            <a:lstStyle/>
            <a:p>
              <a:pPr algn="ctr"/>
              <a:r>
                <a:rPr lang="it-IT" sz="1200" dirty="0" smtClean="0">
                  <a:solidFill>
                    <a:schemeClr val="bg1"/>
                  </a:solidFill>
                </a:rPr>
                <a:t>Start Time </a:t>
              </a:r>
              <a:r>
                <a:rPr lang="it-IT" sz="1200" dirty="0" err="1" smtClean="0">
                  <a:solidFill>
                    <a:schemeClr val="bg1"/>
                  </a:solidFill>
                </a:rPr>
                <a:t>Regex</a:t>
              </a:r>
              <a:endParaRPr lang="en-US" sz="1200" dirty="0">
                <a:solidFill>
                  <a:schemeClr val="bg1"/>
                </a:solidFill>
              </a:endParaRPr>
            </a:p>
          </p:txBody>
        </p:sp>
      </p:grpSp>
      <p:sp>
        <p:nvSpPr>
          <p:cNvPr id="109" name="Rounded Rectangle 108"/>
          <p:cNvSpPr/>
          <p:nvPr/>
        </p:nvSpPr>
        <p:spPr>
          <a:xfrm>
            <a:off x="1951371" y="5791978"/>
            <a:ext cx="2216864" cy="880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Event</a:t>
            </a:r>
            <a:endParaRPr lang="en-US" dirty="0"/>
          </a:p>
        </p:txBody>
      </p:sp>
      <p:sp>
        <p:nvSpPr>
          <p:cNvPr id="110" name="Down Arrow 109"/>
          <p:cNvSpPr/>
          <p:nvPr/>
        </p:nvSpPr>
        <p:spPr>
          <a:xfrm rot="10800000">
            <a:off x="2438263" y="4559041"/>
            <a:ext cx="1037134" cy="604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38200" y="1546789"/>
            <a:ext cx="9579123" cy="400110"/>
          </a:xfrm>
          <a:prstGeom prst="rect">
            <a:avLst/>
          </a:prstGeom>
          <a:solidFill>
            <a:srgbClr val="445469"/>
          </a:solidFill>
        </p:spPr>
        <p:txBody>
          <a:bodyPr wrap="square" rtlCol="0">
            <a:spAutoFit/>
          </a:bodyPr>
          <a:lstStyle/>
          <a:p>
            <a:pPr algn="ctr"/>
            <a:r>
              <a:rPr lang="it-IT" sz="2000" dirty="0" smtClean="0">
                <a:solidFill>
                  <a:schemeClr val="bg1"/>
                </a:solidFill>
              </a:rPr>
              <a:t>I can </a:t>
            </a:r>
            <a:r>
              <a:rPr lang="it-IT" sz="2000" dirty="0" err="1" smtClean="0">
                <a:solidFill>
                  <a:schemeClr val="bg1"/>
                </a:solidFill>
              </a:rPr>
              <a:t>listen</a:t>
            </a:r>
            <a:r>
              <a:rPr lang="it-IT" sz="2000" dirty="0" smtClean="0">
                <a:solidFill>
                  <a:schemeClr val="bg1"/>
                </a:solidFill>
              </a:rPr>
              <a:t> a </a:t>
            </a:r>
            <a:r>
              <a:rPr lang="it-IT" sz="2000" dirty="0" err="1" smtClean="0">
                <a:solidFill>
                  <a:schemeClr val="bg1"/>
                </a:solidFill>
              </a:rPr>
              <a:t>given</a:t>
            </a:r>
            <a:r>
              <a:rPr lang="it-IT" sz="2000" dirty="0" smtClean="0">
                <a:solidFill>
                  <a:schemeClr val="bg1"/>
                </a:solidFill>
              </a:rPr>
              <a:t> folder/</a:t>
            </a:r>
            <a:r>
              <a:rPr lang="it-IT" sz="2000" dirty="0" err="1" smtClean="0">
                <a:solidFill>
                  <a:schemeClr val="bg1"/>
                </a:solidFill>
              </a:rPr>
              <a:t>table</a:t>
            </a:r>
            <a:r>
              <a:rPr lang="it-IT" sz="2000" dirty="0" smtClean="0">
                <a:solidFill>
                  <a:schemeClr val="bg1"/>
                </a:solidFill>
              </a:rPr>
              <a:t> </a:t>
            </a:r>
            <a:r>
              <a:rPr lang="it-IT" sz="2000" dirty="0" err="1" smtClean="0">
                <a:solidFill>
                  <a:schemeClr val="bg1"/>
                </a:solidFill>
              </a:rPr>
              <a:t>if</a:t>
            </a:r>
            <a:r>
              <a:rPr lang="it-IT" sz="2000" dirty="0" smtClean="0">
                <a:solidFill>
                  <a:schemeClr val="bg1"/>
                </a:solidFill>
              </a:rPr>
              <a:t> </a:t>
            </a:r>
            <a:r>
              <a:rPr lang="it-IT" sz="2000" dirty="0" err="1" smtClean="0">
                <a:solidFill>
                  <a:schemeClr val="bg1"/>
                </a:solidFill>
              </a:rPr>
              <a:t>there</a:t>
            </a:r>
            <a:r>
              <a:rPr lang="it-IT" sz="2000" dirty="0" smtClean="0">
                <a:solidFill>
                  <a:schemeClr val="bg1"/>
                </a:solidFill>
              </a:rPr>
              <a:t> </a:t>
            </a:r>
            <a:r>
              <a:rPr lang="it-IT" sz="2000" dirty="0" err="1" smtClean="0">
                <a:solidFill>
                  <a:schemeClr val="bg1"/>
                </a:solidFill>
              </a:rPr>
              <a:t>is</a:t>
            </a:r>
            <a:r>
              <a:rPr lang="it-IT" sz="2000" dirty="0" smtClean="0">
                <a:solidFill>
                  <a:schemeClr val="bg1"/>
                </a:solidFill>
              </a:rPr>
              <a:t> </a:t>
            </a:r>
            <a:r>
              <a:rPr lang="it-IT" sz="2000" dirty="0" err="1" smtClean="0">
                <a:solidFill>
                  <a:schemeClr val="bg1"/>
                </a:solidFill>
              </a:rPr>
              <a:t>something</a:t>
            </a:r>
            <a:r>
              <a:rPr lang="it-IT" sz="2000" dirty="0" smtClean="0">
                <a:solidFill>
                  <a:schemeClr val="bg1"/>
                </a:solidFill>
              </a:rPr>
              <a:t> </a:t>
            </a:r>
            <a:r>
              <a:rPr lang="it-IT" sz="2000" dirty="0" err="1" smtClean="0">
                <a:solidFill>
                  <a:schemeClr val="bg1"/>
                </a:solidFill>
              </a:rPr>
              <a:t>fresh</a:t>
            </a:r>
            <a:endParaRPr lang="en-US" sz="2000" dirty="0">
              <a:solidFill>
                <a:schemeClr val="bg1"/>
              </a:solidFill>
            </a:endParaRPr>
          </a:p>
        </p:txBody>
      </p:sp>
    </p:spTree>
    <p:extLst>
      <p:ext uri="{BB962C8B-B14F-4D97-AF65-F5344CB8AC3E}">
        <p14:creationId xmlns:p14="http://schemas.microsoft.com/office/powerpoint/2010/main" val="139823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9" grpId="0" animBg="1"/>
      <p:bldP spid="1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it-IT" b="1" dirty="0" smtClean="0">
                <a:solidFill>
                  <a:srgbClr val="E96B56"/>
                </a:solidFill>
              </a:rPr>
              <a:t>Streaming</a:t>
            </a:r>
            <a:r>
              <a:rPr lang="it-IT" dirty="0" smtClean="0">
                <a:solidFill>
                  <a:srgbClr val="E96B56"/>
                </a:solidFill>
              </a:rPr>
              <a:t> </a:t>
            </a:r>
            <a:r>
              <a:rPr lang="it-IT" dirty="0" err="1" smtClean="0"/>
              <a:t>does</a:t>
            </a:r>
            <a:r>
              <a:rPr lang="it-IT" dirty="0" smtClean="0"/>
              <a:t> </a:t>
            </a:r>
            <a:r>
              <a:rPr lang="it-IT" dirty="0" err="1" smtClean="0"/>
              <a:t>not</a:t>
            </a:r>
            <a:r>
              <a:rPr lang="it-IT" dirty="0" smtClean="0"/>
              <a:t> </a:t>
            </a:r>
            <a:r>
              <a:rPr lang="it-IT" dirty="0" err="1" smtClean="0"/>
              <a:t>mean</a:t>
            </a:r>
            <a:r>
              <a:rPr lang="it-IT" dirty="0" smtClean="0"/>
              <a:t> a </a:t>
            </a:r>
            <a:r>
              <a:rPr lang="it-IT" dirty="0" err="1" smtClean="0"/>
              <a:t>chain</a:t>
            </a:r>
            <a:r>
              <a:rPr lang="it-IT" dirty="0" smtClean="0"/>
              <a:t> </a:t>
            </a:r>
            <a:r>
              <a:rPr lang="it-IT" dirty="0" err="1" smtClean="0"/>
              <a:t>scheduler</a:t>
            </a:r>
            <a:r>
              <a:rPr lang="it-IT" dirty="0" smtClean="0"/>
              <a:t> </a:t>
            </a:r>
            <a:br>
              <a:rPr lang="it-IT" dirty="0" smtClean="0"/>
            </a:br>
            <a:r>
              <a:rPr lang="it-IT" dirty="0" smtClean="0"/>
              <a:t>with 0 </a:t>
            </a:r>
            <a:r>
              <a:rPr lang="it-IT" dirty="0" err="1" smtClean="0"/>
              <a:t>seconds</a:t>
            </a:r>
            <a:r>
              <a:rPr lang="it-IT" dirty="0" smtClean="0"/>
              <a:t> </a:t>
            </a:r>
            <a:r>
              <a:rPr lang="it-IT" dirty="0" err="1" smtClean="0"/>
              <a:t>between</a:t>
            </a:r>
            <a:r>
              <a:rPr lang="it-IT" dirty="0" smtClean="0"/>
              <a:t> </a:t>
            </a:r>
            <a:r>
              <a:rPr lang="it-IT" dirty="0" err="1" smtClean="0"/>
              <a:t>each</a:t>
            </a:r>
            <a:r>
              <a:rPr lang="it-IT" dirty="0" smtClean="0"/>
              <a:t> </a:t>
            </a:r>
            <a:r>
              <a:rPr lang="it-IT" dirty="0" err="1" smtClean="0"/>
              <a:t>execution</a:t>
            </a:r>
            <a:endParaRPr lang="en-US" dirty="0"/>
          </a:p>
        </p:txBody>
      </p:sp>
    </p:spTree>
    <p:extLst>
      <p:ext uri="{BB962C8B-B14F-4D97-AF65-F5344CB8AC3E}">
        <p14:creationId xmlns:p14="http://schemas.microsoft.com/office/powerpoint/2010/main" val="13899922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3666145"/>
            <a:ext cx="10515600" cy="2853717"/>
          </a:xfrm>
        </p:spPr>
        <p:txBody>
          <a:bodyPr>
            <a:normAutofit fontScale="85000" lnSpcReduction="20000"/>
          </a:bodyPr>
          <a:lstStyle/>
          <a:p>
            <a:pPr marL="0" indent="0">
              <a:buNone/>
            </a:pPr>
            <a:r>
              <a:rPr lang="en-US" dirty="0"/>
              <a:t>A message broker is an architectural pattern for </a:t>
            </a:r>
            <a:r>
              <a:rPr lang="en-US" b="1" dirty="0">
                <a:solidFill>
                  <a:srgbClr val="E96B56"/>
                </a:solidFill>
              </a:rPr>
              <a:t>message validation, transformation, and routing</a:t>
            </a:r>
            <a:r>
              <a:rPr lang="en-US" dirty="0"/>
              <a:t>. </a:t>
            </a:r>
            <a:endParaRPr lang="en-US" dirty="0" smtClean="0"/>
          </a:p>
          <a:p>
            <a:pPr marL="0" indent="0">
              <a:buNone/>
            </a:pPr>
            <a:r>
              <a:rPr lang="en-US" dirty="0" smtClean="0"/>
              <a:t>It acts as </a:t>
            </a:r>
            <a:r>
              <a:rPr lang="en-US" dirty="0"/>
              <a:t>an intermediary </a:t>
            </a:r>
            <a:r>
              <a:rPr lang="en-US" dirty="0" smtClean="0"/>
              <a:t>module and translates </a:t>
            </a:r>
            <a:r>
              <a:rPr lang="en-US" dirty="0"/>
              <a:t>a message from the </a:t>
            </a:r>
            <a:r>
              <a:rPr lang="en-US" b="1" dirty="0" smtClean="0">
                <a:solidFill>
                  <a:srgbClr val="E96B56"/>
                </a:solidFill>
              </a:rPr>
              <a:t>formal messaging protocol </a:t>
            </a:r>
            <a:r>
              <a:rPr lang="en-US" dirty="0" smtClean="0"/>
              <a:t>of </a:t>
            </a:r>
            <a:r>
              <a:rPr lang="en-US" dirty="0"/>
              <a:t>the sender </a:t>
            </a:r>
            <a:r>
              <a:rPr lang="en-US" dirty="0" smtClean="0"/>
              <a:t>to </a:t>
            </a:r>
            <a:r>
              <a:rPr lang="en-US" dirty="0"/>
              <a:t>the formal messaging protocol of the receiver</a:t>
            </a:r>
            <a:r>
              <a:rPr lang="en-US" dirty="0" smtClean="0"/>
              <a:t>.</a:t>
            </a:r>
          </a:p>
          <a:p>
            <a:pPr marL="0" indent="0">
              <a:buNone/>
            </a:pPr>
            <a:r>
              <a:rPr lang="en-US" dirty="0" smtClean="0"/>
              <a:t>A Message Broker is able to </a:t>
            </a:r>
            <a:r>
              <a:rPr lang="en-US" b="1" dirty="0" smtClean="0">
                <a:solidFill>
                  <a:srgbClr val="E96B56"/>
                </a:solidFill>
              </a:rPr>
              <a:t>decouple</a:t>
            </a:r>
            <a:r>
              <a:rPr lang="en-US" dirty="0" smtClean="0">
                <a:solidFill>
                  <a:srgbClr val="E96B56"/>
                </a:solidFill>
              </a:rPr>
              <a:t> </a:t>
            </a:r>
            <a:r>
              <a:rPr lang="en-US" dirty="0" smtClean="0"/>
              <a:t>applications and to reduce the awareness needed between them.</a:t>
            </a:r>
          </a:p>
          <a:p>
            <a:pPr marL="0" indent="0">
              <a:buNone/>
            </a:pPr>
            <a:r>
              <a:rPr lang="en-US" dirty="0" smtClean="0"/>
              <a:t>Several </a:t>
            </a:r>
            <a:r>
              <a:rPr lang="en-US" b="1" dirty="0" smtClean="0">
                <a:solidFill>
                  <a:srgbClr val="E96B56"/>
                </a:solidFill>
              </a:rPr>
              <a:t>messaging patterns </a:t>
            </a:r>
            <a:r>
              <a:rPr lang="en-US" dirty="0" smtClean="0"/>
              <a:t>have been created to describe </a:t>
            </a:r>
            <a:r>
              <a:rPr lang="en-US" dirty="0"/>
              <a:t>how two different parts of a message passing system connect and </a:t>
            </a:r>
            <a:r>
              <a:rPr lang="en-US" dirty="0" smtClean="0"/>
              <a:t>communicate.</a:t>
            </a:r>
          </a:p>
        </p:txBody>
      </p:sp>
      <p:sp>
        <p:nvSpPr>
          <p:cNvPr id="2" name="Text Placeholder 1">
            <a:extLst>
              <a:ext uri="{FF2B5EF4-FFF2-40B4-BE49-F238E27FC236}">
                <a16:creationId xmlns:a16="http://schemas.microsoft.com/office/drawing/2014/main" xmlns="" id="{7883A01B-A84F-4030-AF47-1542300AD40E}"/>
              </a:ext>
            </a:extLst>
          </p:cNvPr>
          <p:cNvSpPr>
            <a:spLocks noGrp="1"/>
          </p:cNvSpPr>
          <p:nvPr>
            <p:ph type="body" sz="quarter" idx="11"/>
          </p:nvPr>
        </p:nvSpPr>
        <p:spPr/>
        <p:txBody>
          <a:bodyPr>
            <a:normAutofit/>
          </a:bodyPr>
          <a:lstStyle/>
          <a:p>
            <a:pPr marL="0" indent="0">
              <a:buNone/>
            </a:pPr>
            <a:r>
              <a:rPr lang="it-IT" dirty="0" smtClean="0"/>
              <a:t>Message Broker Pattern</a:t>
            </a:r>
            <a:endParaRPr lang="en-US" dirty="0"/>
          </a:p>
        </p:txBody>
      </p:sp>
      <p:sp>
        <p:nvSpPr>
          <p:cNvPr id="18" name="Flowchart: Magnetic Disk 17">
            <a:extLst>
              <a:ext uri="{FF2B5EF4-FFF2-40B4-BE49-F238E27FC236}">
                <a16:creationId xmlns:a16="http://schemas.microsoft.com/office/drawing/2014/main" xmlns="" id="{A8EEA189-4340-4770-B834-B8A5F6223A36}"/>
              </a:ext>
            </a:extLst>
          </p:cNvPr>
          <p:cNvSpPr/>
          <p:nvPr/>
        </p:nvSpPr>
        <p:spPr>
          <a:xfrm>
            <a:off x="6231475" y="2075622"/>
            <a:ext cx="1571812" cy="108358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Structured</a:t>
            </a:r>
            <a:r>
              <a:rPr lang="it-IT" dirty="0"/>
              <a:t> </a:t>
            </a:r>
            <a:r>
              <a:rPr lang="it-IT" dirty="0" smtClean="0"/>
              <a:t>Data</a:t>
            </a:r>
            <a:endParaRPr lang="en-US" dirty="0"/>
          </a:p>
        </p:txBody>
      </p:sp>
      <p:sp>
        <p:nvSpPr>
          <p:cNvPr id="19" name="Cloud 18">
            <a:extLst>
              <a:ext uri="{FF2B5EF4-FFF2-40B4-BE49-F238E27FC236}">
                <a16:creationId xmlns:a16="http://schemas.microsoft.com/office/drawing/2014/main" xmlns="" id="{53539C3E-BFBB-4351-BD2E-6365B32E3A5E}"/>
              </a:ext>
            </a:extLst>
          </p:cNvPr>
          <p:cNvSpPr/>
          <p:nvPr/>
        </p:nvSpPr>
        <p:spPr>
          <a:xfrm>
            <a:off x="1431052" y="2075622"/>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Unstructured</a:t>
            </a:r>
            <a:r>
              <a:rPr lang="it-IT" dirty="0"/>
              <a:t> </a:t>
            </a:r>
            <a:r>
              <a:rPr lang="it-IT" dirty="0" smtClean="0"/>
              <a:t>Data</a:t>
            </a:r>
          </a:p>
          <a:p>
            <a:pPr algn="ctr"/>
            <a:r>
              <a:rPr lang="it-IT" dirty="0" smtClean="0"/>
              <a:t>Streaming</a:t>
            </a:r>
            <a:endParaRPr lang="en-US" dirty="0"/>
          </a:p>
        </p:txBody>
      </p:sp>
      <p:sp>
        <p:nvSpPr>
          <p:cNvPr id="25" name="Rectangle: Rounded Corners 17">
            <a:extLst>
              <a:ext uri="{FF2B5EF4-FFF2-40B4-BE49-F238E27FC236}">
                <a16:creationId xmlns:a16="http://schemas.microsoft.com/office/drawing/2014/main" xmlns="" id="{32F77D56-0D26-478A-880D-30B70D0F5E70}"/>
              </a:ext>
            </a:extLst>
          </p:cNvPr>
          <p:cNvSpPr/>
          <p:nvPr/>
        </p:nvSpPr>
        <p:spPr>
          <a:xfrm>
            <a:off x="3679078" y="1909966"/>
            <a:ext cx="2111607" cy="1414900"/>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t>
            </a:r>
            <a:endParaRPr lang="en-US" dirty="0"/>
          </a:p>
        </p:txBody>
      </p:sp>
      <p:sp>
        <p:nvSpPr>
          <p:cNvPr id="27" name="Rectangle: Rounded Corners 17">
            <a:extLst>
              <a:ext uri="{FF2B5EF4-FFF2-40B4-BE49-F238E27FC236}">
                <a16:creationId xmlns:a16="http://schemas.microsoft.com/office/drawing/2014/main" xmlns="" id="{32F77D56-0D26-478A-880D-30B70D0F5E70}"/>
              </a:ext>
            </a:extLst>
          </p:cNvPr>
          <p:cNvSpPr/>
          <p:nvPr/>
        </p:nvSpPr>
        <p:spPr>
          <a:xfrm>
            <a:off x="3679078" y="1909966"/>
            <a:ext cx="2111607" cy="1414900"/>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Message Broker</a:t>
            </a:r>
            <a:endParaRPr lang="en-US" dirty="0"/>
          </a:p>
        </p:txBody>
      </p:sp>
    </p:spTree>
    <p:extLst>
      <p:ext uri="{BB962C8B-B14F-4D97-AF65-F5344CB8AC3E}">
        <p14:creationId xmlns:p14="http://schemas.microsoft.com/office/powerpoint/2010/main" val="12935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1B65CFD-81EB-47E6-979A-73A5214BA009}"/>
              </a:ext>
            </a:extLst>
          </p:cNvPr>
          <p:cNvSpPr>
            <a:spLocks noGrp="1"/>
          </p:cNvSpPr>
          <p:nvPr>
            <p:ph type="body" sz="quarter" idx="11"/>
          </p:nvPr>
        </p:nvSpPr>
        <p:spPr/>
        <p:txBody>
          <a:bodyPr>
            <a:normAutofit/>
          </a:bodyPr>
          <a:lstStyle/>
          <a:p>
            <a:pPr marL="0" indent="0">
              <a:buNone/>
            </a:pPr>
            <a:r>
              <a:rPr lang="en-US" i="0" dirty="0"/>
              <a:t>The 23 Classical Patterns by Type</a:t>
            </a:r>
          </a:p>
        </p:txBody>
      </p:sp>
      <p:sp>
        <p:nvSpPr>
          <p:cNvPr id="5" name="Rectangle 4">
            <a:extLst>
              <a:ext uri="{FF2B5EF4-FFF2-40B4-BE49-F238E27FC236}">
                <a16:creationId xmlns:a16="http://schemas.microsoft.com/office/drawing/2014/main" xmlns="" id="{26A8C949-5006-4193-8D7A-1142820BF2C9}"/>
              </a:ext>
            </a:extLst>
          </p:cNvPr>
          <p:cNvSpPr/>
          <p:nvPr/>
        </p:nvSpPr>
        <p:spPr>
          <a:xfrm>
            <a:off x="270436" y="1553884"/>
            <a:ext cx="3685988" cy="4984375"/>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b="1" dirty="0" err="1">
                <a:solidFill>
                  <a:srgbClr val="E96B56"/>
                </a:solidFill>
              </a:rPr>
              <a:t>Creational</a:t>
            </a:r>
            <a:endParaRPr lang="it-IT" sz="2800" b="1" dirty="0">
              <a:solidFill>
                <a:srgbClr val="E96B56"/>
              </a:solidFill>
            </a:endParaRPr>
          </a:p>
          <a:p>
            <a:r>
              <a:rPr lang="en-US" sz="2000" i="1" dirty="0">
                <a:solidFill>
                  <a:srgbClr val="E96B56"/>
                </a:solidFill>
              </a:rPr>
              <a:t>Creating an object rather than instantiate it directly</a:t>
            </a:r>
            <a:endParaRPr lang="en-US" sz="2800" i="1" dirty="0">
              <a:solidFill>
                <a:srgbClr val="E96B56"/>
              </a:solidFill>
            </a:endParaRPr>
          </a:p>
        </p:txBody>
      </p:sp>
      <p:sp>
        <p:nvSpPr>
          <p:cNvPr id="8" name="Rectangle 7">
            <a:extLst>
              <a:ext uri="{FF2B5EF4-FFF2-40B4-BE49-F238E27FC236}">
                <a16:creationId xmlns:a16="http://schemas.microsoft.com/office/drawing/2014/main" xmlns="" id="{4E214CFA-3C16-460B-8273-E308429737DD}"/>
              </a:ext>
            </a:extLst>
          </p:cNvPr>
          <p:cNvSpPr/>
          <p:nvPr/>
        </p:nvSpPr>
        <p:spPr>
          <a:xfrm>
            <a:off x="270436" y="2745950"/>
            <a:ext cx="3685988" cy="3293209"/>
          </a:xfrm>
          <a:prstGeom prst="rect">
            <a:avLst/>
          </a:prstGeom>
        </p:spPr>
        <p:txBody>
          <a:bodyPr wrap="square">
            <a:spAutoFit/>
          </a:bodyPr>
          <a:lstStyle/>
          <a:p>
            <a:pPr marL="285750" indent="-285750">
              <a:buFont typeface="Wingdings" panose="05000000000000000000" pitchFamily="2" charset="2"/>
              <a:buChar char="q"/>
            </a:pPr>
            <a:r>
              <a:rPr lang="en-US" sz="1600" b="1" dirty="0">
                <a:solidFill>
                  <a:schemeClr val="bg1">
                    <a:lumMod val="50000"/>
                  </a:schemeClr>
                </a:solidFill>
                <a:latin typeface="Arial" panose="020B0604020202020204" pitchFamily="34" charset="0"/>
              </a:rPr>
              <a:t>Abstract factory </a:t>
            </a:r>
            <a:r>
              <a:rPr lang="en-US" sz="1600" dirty="0">
                <a:solidFill>
                  <a:schemeClr val="bg1">
                    <a:lumMod val="50000"/>
                  </a:schemeClr>
                </a:solidFill>
                <a:latin typeface="Arial" panose="020B0604020202020204" pitchFamily="34" charset="0"/>
              </a:rPr>
              <a:t>groups object factories that have a common theme.</a:t>
            </a:r>
          </a:p>
          <a:p>
            <a:pPr marL="285750" indent="-285750">
              <a:buFont typeface="Wingdings" panose="05000000000000000000" pitchFamily="2" charset="2"/>
              <a:buChar char="q"/>
            </a:pPr>
            <a:r>
              <a:rPr lang="en-US" sz="1600" b="1" dirty="0">
                <a:solidFill>
                  <a:schemeClr val="bg1">
                    <a:lumMod val="50000"/>
                  </a:schemeClr>
                </a:solidFill>
                <a:latin typeface="Arial" panose="020B0604020202020204" pitchFamily="34" charset="0"/>
              </a:rPr>
              <a:t>Builder</a:t>
            </a:r>
            <a:r>
              <a:rPr lang="en-US" sz="1600" dirty="0">
                <a:solidFill>
                  <a:schemeClr val="bg1">
                    <a:lumMod val="50000"/>
                  </a:schemeClr>
                </a:solidFill>
                <a:latin typeface="Arial" panose="020B0604020202020204" pitchFamily="34" charset="0"/>
              </a:rPr>
              <a:t> constructs complex objects by separating construction and representation.</a:t>
            </a:r>
          </a:p>
          <a:p>
            <a:pPr marL="285750" indent="-285750">
              <a:buFont typeface="Wingdings" panose="05000000000000000000" pitchFamily="2" charset="2"/>
              <a:buChar char="q"/>
            </a:pPr>
            <a:r>
              <a:rPr lang="en-US" sz="1600" b="1" dirty="0">
                <a:solidFill>
                  <a:srgbClr val="445469"/>
                </a:solidFill>
                <a:latin typeface="Arial" panose="020B0604020202020204" pitchFamily="34" charset="0"/>
              </a:rPr>
              <a:t>Factory</a:t>
            </a:r>
            <a:r>
              <a:rPr lang="en-US" sz="1600" dirty="0">
                <a:solidFill>
                  <a:srgbClr val="445469"/>
                </a:solidFill>
                <a:latin typeface="Arial" panose="020B0604020202020204" pitchFamily="34" charset="0"/>
              </a:rPr>
              <a:t> method creates objects without specifying the exact class to create.</a:t>
            </a:r>
          </a:p>
          <a:p>
            <a:pPr marL="285750" indent="-285750">
              <a:buFont typeface="Wingdings" panose="05000000000000000000" pitchFamily="2" charset="2"/>
              <a:buChar char="q"/>
            </a:pPr>
            <a:r>
              <a:rPr lang="en-US" sz="1600" b="1" dirty="0">
                <a:solidFill>
                  <a:schemeClr val="bg1">
                    <a:lumMod val="50000"/>
                  </a:schemeClr>
                </a:solidFill>
                <a:latin typeface="Arial" panose="020B0604020202020204" pitchFamily="34" charset="0"/>
              </a:rPr>
              <a:t>Prototype</a:t>
            </a:r>
            <a:r>
              <a:rPr lang="en-US" sz="1600" dirty="0">
                <a:solidFill>
                  <a:schemeClr val="bg1">
                    <a:lumMod val="50000"/>
                  </a:schemeClr>
                </a:solidFill>
                <a:latin typeface="Arial" panose="020B0604020202020204" pitchFamily="34" charset="0"/>
              </a:rPr>
              <a:t> creates objects by cloning an existing object.</a:t>
            </a:r>
          </a:p>
          <a:p>
            <a:pPr marL="285750" indent="-285750">
              <a:buFont typeface="Wingdings" panose="05000000000000000000" pitchFamily="2" charset="2"/>
              <a:buChar char="q"/>
            </a:pPr>
            <a:r>
              <a:rPr lang="en-US" sz="1600" b="1" dirty="0">
                <a:solidFill>
                  <a:srgbClr val="445469"/>
                </a:solidFill>
                <a:latin typeface="Arial" panose="020B0604020202020204" pitchFamily="34" charset="0"/>
              </a:rPr>
              <a:t>Singleton</a:t>
            </a:r>
            <a:r>
              <a:rPr lang="en-US" sz="1600" dirty="0">
                <a:solidFill>
                  <a:srgbClr val="445469"/>
                </a:solidFill>
                <a:latin typeface="Arial" panose="020B0604020202020204" pitchFamily="34" charset="0"/>
              </a:rPr>
              <a:t> restricts object creation for a class to only one instance.</a:t>
            </a:r>
            <a:endParaRPr lang="en-US" sz="1600" b="0" i="0" dirty="0">
              <a:solidFill>
                <a:srgbClr val="445469"/>
              </a:solidFill>
              <a:effectLst/>
              <a:latin typeface="Arial" panose="020B0604020202020204" pitchFamily="34" charset="0"/>
            </a:endParaRPr>
          </a:p>
        </p:txBody>
      </p:sp>
      <p:sp>
        <p:nvSpPr>
          <p:cNvPr id="11" name="Rectangle 10">
            <a:extLst>
              <a:ext uri="{FF2B5EF4-FFF2-40B4-BE49-F238E27FC236}">
                <a16:creationId xmlns:a16="http://schemas.microsoft.com/office/drawing/2014/main" xmlns="" id="{D52B72F1-5C9C-4631-83EB-22F9B219FE61}"/>
              </a:ext>
            </a:extLst>
          </p:cNvPr>
          <p:cNvSpPr/>
          <p:nvPr/>
        </p:nvSpPr>
        <p:spPr>
          <a:xfrm>
            <a:off x="4260475" y="1553884"/>
            <a:ext cx="3685988" cy="4984375"/>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b="1" dirty="0" err="1">
                <a:solidFill>
                  <a:srgbClr val="E96B56"/>
                </a:solidFill>
              </a:rPr>
              <a:t>Structural</a:t>
            </a:r>
            <a:endParaRPr lang="it-IT" sz="2800" b="1" dirty="0">
              <a:solidFill>
                <a:srgbClr val="E96B56"/>
              </a:solidFill>
            </a:endParaRPr>
          </a:p>
          <a:p>
            <a:r>
              <a:rPr lang="en-US" sz="2000" i="1" dirty="0">
                <a:solidFill>
                  <a:srgbClr val="E96B56"/>
                </a:solidFill>
              </a:rPr>
              <a:t>Using inheritance to compose new objects</a:t>
            </a:r>
            <a:endParaRPr lang="en-US" sz="2800" i="1" dirty="0">
              <a:solidFill>
                <a:srgbClr val="E96B56"/>
              </a:solidFill>
            </a:endParaRPr>
          </a:p>
        </p:txBody>
      </p:sp>
      <p:sp>
        <p:nvSpPr>
          <p:cNvPr id="12" name="Rectangle 11">
            <a:extLst>
              <a:ext uri="{FF2B5EF4-FFF2-40B4-BE49-F238E27FC236}">
                <a16:creationId xmlns:a16="http://schemas.microsoft.com/office/drawing/2014/main" xmlns="" id="{0FE915BC-F786-42EF-AF29-F082734BAE40}"/>
              </a:ext>
            </a:extLst>
          </p:cNvPr>
          <p:cNvSpPr/>
          <p:nvPr/>
        </p:nvSpPr>
        <p:spPr>
          <a:xfrm>
            <a:off x="4260475" y="2745950"/>
            <a:ext cx="3685988" cy="3600986"/>
          </a:xfrm>
          <a:prstGeom prst="rect">
            <a:avLst/>
          </a:prstGeom>
        </p:spPr>
        <p:txBody>
          <a:bodyPr wrap="square">
            <a:spAutoFit/>
          </a:bodyPr>
          <a:lstStyle/>
          <a:p>
            <a:pPr marL="285750" indent="-285750">
              <a:buFont typeface="Wingdings" panose="05000000000000000000" pitchFamily="2" charset="2"/>
              <a:buChar char="q"/>
            </a:pPr>
            <a:r>
              <a:rPr lang="en-US" sz="1200" b="1" dirty="0">
                <a:solidFill>
                  <a:schemeClr val="bg1">
                    <a:lumMod val="50000"/>
                  </a:schemeClr>
                </a:solidFill>
                <a:latin typeface="Arial" panose="020B0604020202020204" pitchFamily="34" charset="0"/>
              </a:rPr>
              <a:t>Adapter </a:t>
            </a:r>
            <a:r>
              <a:rPr lang="en-US" sz="1200" dirty="0">
                <a:solidFill>
                  <a:schemeClr val="bg1">
                    <a:lumMod val="50000"/>
                  </a:schemeClr>
                </a:solidFill>
                <a:latin typeface="Arial" panose="020B0604020202020204" pitchFamily="34" charset="0"/>
              </a:rPr>
              <a:t>allows</a:t>
            </a:r>
            <a:r>
              <a:rPr lang="en-US" sz="1200" b="1" dirty="0">
                <a:solidFill>
                  <a:schemeClr val="bg1">
                    <a:lumMod val="50000"/>
                  </a:schemeClr>
                </a:solidFill>
                <a:latin typeface="Arial" panose="020B0604020202020204" pitchFamily="34" charset="0"/>
              </a:rPr>
              <a:t> </a:t>
            </a:r>
            <a:r>
              <a:rPr lang="en-US" sz="1200" dirty="0">
                <a:solidFill>
                  <a:schemeClr val="bg1">
                    <a:lumMod val="50000"/>
                  </a:schemeClr>
                </a:solidFill>
                <a:latin typeface="Arial" panose="020B0604020202020204" pitchFamily="34" charset="0"/>
              </a:rPr>
              <a:t>classes with incompatible interfaces to work together by wrapping its own interface around that of an already existing class.</a:t>
            </a:r>
          </a:p>
          <a:p>
            <a:pPr marL="285750" indent="-285750">
              <a:buFont typeface="Wingdings" panose="05000000000000000000" pitchFamily="2" charset="2"/>
              <a:buChar char="q"/>
            </a:pPr>
            <a:r>
              <a:rPr lang="en-US" sz="1200" b="1" dirty="0">
                <a:solidFill>
                  <a:schemeClr val="bg1">
                    <a:lumMod val="50000"/>
                  </a:schemeClr>
                </a:solidFill>
                <a:latin typeface="Arial" panose="020B0604020202020204" pitchFamily="34" charset="0"/>
              </a:rPr>
              <a:t>Bridge </a:t>
            </a:r>
            <a:r>
              <a:rPr lang="en-US" sz="1200" dirty="0">
                <a:solidFill>
                  <a:schemeClr val="bg1">
                    <a:lumMod val="50000"/>
                  </a:schemeClr>
                </a:solidFill>
                <a:latin typeface="Arial" panose="020B0604020202020204" pitchFamily="34" charset="0"/>
              </a:rPr>
              <a:t>decouples an abstraction from its implementation so that the two can vary independently.</a:t>
            </a:r>
          </a:p>
          <a:p>
            <a:pPr marL="285750" indent="-285750">
              <a:buFont typeface="Wingdings" panose="05000000000000000000" pitchFamily="2" charset="2"/>
              <a:buChar char="q"/>
            </a:pPr>
            <a:r>
              <a:rPr lang="en-US" sz="1200" b="1" dirty="0">
                <a:solidFill>
                  <a:schemeClr val="bg1">
                    <a:lumMod val="50000"/>
                  </a:schemeClr>
                </a:solidFill>
                <a:latin typeface="Arial" panose="020B0604020202020204" pitchFamily="34" charset="0"/>
              </a:rPr>
              <a:t>Composite</a:t>
            </a:r>
            <a:r>
              <a:rPr lang="en-US" sz="1200" dirty="0">
                <a:solidFill>
                  <a:schemeClr val="bg1">
                    <a:lumMod val="50000"/>
                  </a:schemeClr>
                </a:solidFill>
                <a:latin typeface="Arial" panose="020B0604020202020204" pitchFamily="34" charset="0"/>
              </a:rPr>
              <a:t> composes zero-or-more similar objects so that they can be manipulated as one object.</a:t>
            </a:r>
          </a:p>
          <a:p>
            <a:pPr marL="285750" indent="-285750">
              <a:buFont typeface="Wingdings" panose="05000000000000000000" pitchFamily="2" charset="2"/>
              <a:buChar char="q"/>
            </a:pPr>
            <a:r>
              <a:rPr lang="en-US" sz="1200" b="1" dirty="0">
                <a:solidFill>
                  <a:srgbClr val="445469"/>
                </a:solidFill>
                <a:latin typeface="Arial" panose="020B0604020202020204" pitchFamily="34" charset="0"/>
              </a:rPr>
              <a:t>Decorator </a:t>
            </a:r>
            <a:r>
              <a:rPr lang="en-US" sz="1200" dirty="0">
                <a:solidFill>
                  <a:srgbClr val="445469"/>
                </a:solidFill>
                <a:latin typeface="Arial" panose="020B0604020202020204" pitchFamily="34" charset="0"/>
              </a:rPr>
              <a:t>dynamically adds/overrides behavior in an existing method of an object.</a:t>
            </a:r>
          </a:p>
          <a:p>
            <a:pPr marL="285750" indent="-285750">
              <a:buFont typeface="Wingdings" panose="05000000000000000000" pitchFamily="2" charset="2"/>
              <a:buChar char="q"/>
            </a:pPr>
            <a:r>
              <a:rPr lang="en-US" sz="1200" b="1" dirty="0">
                <a:solidFill>
                  <a:srgbClr val="445469"/>
                </a:solidFill>
                <a:latin typeface="Arial" panose="020B0604020202020204" pitchFamily="34" charset="0"/>
              </a:rPr>
              <a:t>Facade </a:t>
            </a:r>
            <a:r>
              <a:rPr lang="en-US" sz="1200" dirty="0">
                <a:solidFill>
                  <a:srgbClr val="445469"/>
                </a:solidFill>
                <a:latin typeface="Arial" panose="020B0604020202020204" pitchFamily="34" charset="0"/>
              </a:rPr>
              <a:t>provides a simplified interface to a large body of code.</a:t>
            </a:r>
          </a:p>
          <a:p>
            <a:pPr marL="285750" indent="-285750">
              <a:buFont typeface="Wingdings" panose="05000000000000000000" pitchFamily="2" charset="2"/>
              <a:buChar char="q"/>
            </a:pPr>
            <a:r>
              <a:rPr lang="en-US" sz="1200" b="1" dirty="0">
                <a:solidFill>
                  <a:schemeClr val="bg1">
                    <a:lumMod val="50000"/>
                  </a:schemeClr>
                </a:solidFill>
                <a:latin typeface="Arial" panose="020B0604020202020204" pitchFamily="34" charset="0"/>
              </a:rPr>
              <a:t>Flyweight </a:t>
            </a:r>
            <a:r>
              <a:rPr lang="en-US" sz="1200" dirty="0">
                <a:solidFill>
                  <a:schemeClr val="bg1">
                    <a:lumMod val="50000"/>
                  </a:schemeClr>
                </a:solidFill>
                <a:latin typeface="Arial" panose="020B0604020202020204" pitchFamily="34" charset="0"/>
              </a:rPr>
              <a:t>reduces the cost of creating and manipulating a large number of similar objects.</a:t>
            </a:r>
          </a:p>
          <a:p>
            <a:pPr marL="285750" indent="-285750">
              <a:buFont typeface="Wingdings" panose="05000000000000000000" pitchFamily="2" charset="2"/>
              <a:buChar char="q"/>
            </a:pPr>
            <a:r>
              <a:rPr lang="en-US" sz="1200" b="1" dirty="0">
                <a:solidFill>
                  <a:srgbClr val="445469"/>
                </a:solidFill>
                <a:latin typeface="Arial" panose="020B0604020202020204" pitchFamily="34" charset="0"/>
              </a:rPr>
              <a:t>Proxy </a:t>
            </a:r>
            <a:r>
              <a:rPr lang="en-US" sz="1200" dirty="0">
                <a:solidFill>
                  <a:srgbClr val="445469"/>
                </a:solidFill>
                <a:latin typeface="Arial" panose="020B0604020202020204" pitchFamily="34" charset="0"/>
              </a:rPr>
              <a:t>provides a placeholder for another object to control access, reduce cost, and reduce complexity.</a:t>
            </a:r>
            <a:endParaRPr lang="en-US" sz="1200" i="0" dirty="0">
              <a:solidFill>
                <a:srgbClr val="445469"/>
              </a:solidFill>
              <a:effectLst/>
              <a:latin typeface="Arial" panose="020B0604020202020204" pitchFamily="34" charset="0"/>
            </a:endParaRPr>
          </a:p>
        </p:txBody>
      </p:sp>
      <p:sp>
        <p:nvSpPr>
          <p:cNvPr id="14" name="Rectangle 13">
            <a:extLst>
              <a:ext uri="{FF2B5EF4-FFF2-40B4-BE49-F238E27FC236}">
                <a16:creationId xmlns:a16="http://schemas.microsoft.com/office/drawing/2014/main" xmlns="" id="{803B16B8-BD17-4973-96A9-4884512A604B}"/>
              </a:ext>
            </a:extLst>
          </p:cNvPr>
          <p:cNvSpPr/>
          <p:nvPr/>
        </p:nvSpPr>
        <p:spPr>
          <a:xfrm>
            <a:off x="8250514" y="1553884"/>
            <a:ext cx="3685988" cy="4984375"/>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b="1" dirty="0" err="1">
                <a:solidFill>
                  <a:srgbClr val="E96B56"/>
                </a:solidFill>
              </a:rPr>
              <a:t>Behavioral</a:t>
            </a:r>
            <a:endParaRPr lang="it-IT" sz="2800" b="1" dirty="0">
              <a:solidFill>
                <a:srgbClr val="E96B56"/>
              </a:solidFill>
            </a:endParaRPr>
          </a:p>
          <a:p>
            <a:r>
              <a:rPr lang="en-US" sz="2000" i="1" dirty="0">
                <a:solidFill>
                  <a:srgbClr val="E96B56"/>
                </a:solidFill>
              </a:rPr>
              <a:t>Defining how objects can communicate</a:t>
            </a:r>
            <a:endParaRPr lang="en-US" sz="2800" i="1" dirty="0">
              <a:solidFill>
                <a:srgbClr val="E96B56"/>
              </a:solidFill>
            </a:endParaRPr>
          </a:p>
        </p:txBody>
      </p:sp>
      <p:sp>
        <p:nvSpPr>
          <p:cNvPr id="15" name="Rectangle 14">
            <a:extLst>
              <a:ext uri="{FF2B5EF4-FFF2-40B4-BE49-F238E27FC236}">
                <a16:creationId xmlns:a16="http://schemas.microsoft.com/office/drawing/2014/main" xmlns="" id="{C0218535-A241-41A6-ACFD-2ABBC75FCDEA}"/>
              </a:ext>
            </a:extLst>
          </p:cNvPr>
          <p:cNvSpPr/>
          <p:nvPr/>
        </p:nvSpPr>
        <p:spPr>
          <a:xfrm>
            <a:off x="8250514" y="2745950"/>
            <a:ext cx="3685988" cy="3631763"/>
          </a:xfrm>
          <a:prstGeom prst="rect">
            <a:avLst/>
          </a:prstGeom>
        </p:spPr>
        <p:txBody>
          <a:bodyPr wrap="square">
            <a:spAutoFit/>
          </a:bodyPr>
          <a:lstStyle/>
          <a:p>
            <a:pPr marL="285750" indent="-285750">
              <a:buFont typeface="Wingdings" panose="05000000000000000000" pitchFamily="2" charset="2"/>
              <a:buChar char="q"/>
            </a:pPr>
            <a:r>
              <a:rPr lang="en-US" sz="1000" b="1" dirty="0">
                <a:solidFill>
                  <a:schemeClr val="bg1">
                    <a:lumMod val="50000"/>
                  </a:schemeClr>
                </a:solidFill>
                <a:latin typeface="Arial" panose="020B0604020202020204" pitchFamily="34" charset="0"/>
              </a:rPr>
              <a:t>Chain of responsibility </a:t>
            </a:r>
            <a:r>
              <a:rPr lang="en-US" sz="1000" dirty="0">
                <a:solidFill>
                  <a:schemeClr val="bg1">
                    <a:lumMod val="50000"/>
                  </a:schemeClr>
                </a:solidFill>
                <a:latin typeface="Arial" panose="020B0604020202020204" pitchFamily="34" charset="0"/>
              </a:rPr>
              <a:t>delegates commands to a chain of processing objects.</a:t>
            </a:r>
          </a:p>
          <a:p>
            <a:pPr marL="285750" indent="-285750">
              <a:buFont typeface="Wingdings" panose="05000000000000000000" pitchFamily="2" charset="2"/>
              <a:buChar char="q"/>
            </a:pPr>
            <a:r>
              <a:rPr lang="en-US" sz="1000" b="1" dirty="0">
                <a:solidFill>
                  <a:schemeClr val="bg1">
                    <a:lumMod val="50000"/>
                  </a:schemeClr>
                </a:solidFill>
                <a:latin typeface="Arial" panose="020B0604020202020204" pitchFamily="34" charset="0"/>
              </a:rPr>
              <a:t>Command </a:t>
            </a:r>
            <a:r>
              <a:rPr lang="en-US" sz="1000" dirty="0">
                <a:solidFill>
                  <a:schemeClr val="bg1">
                    <a:lumMod val="50000"/>
                  </a:schemeClr>
                </a:solidFill>
                <a:latin typeface="Arial" panose="020B0604020202020204" pitchFamily="34" charset="0"/>
              </a:rPr>
              <a:t>creates objects which encapsulate actions and parameters.</a:t>
            </a:r>
          </a:p>
          <a:p>
            <a:pPr marL="285750" indent="-285750">
              <a:buFont typeface="Wingdings" panose="05000000000000000000" pitchFamily="2" charset="2"/>
              <a:buChar char="q"/>
            </a:pPr>
            <a:r>
              <a:rPr lang="en-US" sz="1000" b="1" dirty="0">
                <a:solidFill>
                  <a:schemeClr val="bg1">
                    <a:lumMod val="50000"/>
                  </a:schemeClr>
                </a:solidFill>
                <a:latin typeface="Arial" panose="020B0604020202020204" pitchFamily="34" charset="0"/>
              </a:rPr>
              <a:t>Interpreter </a:t>
            </a:r>
            <a:r>
              <a:rPr lang="en-US" sz="1000" dirty="0">
                <a:solidFill>
                  <a:schemeClr val="bg1">
                    <a:lumMod val="50000"/>
                  </a:schemeClr>
                </a:solidFill>
                <a:latin typeface="Arial" panose="020B0604020202020204" pitchFamily="34" charset="0"/>
              </a:rPr>
              <a:t>implements a specialized language.</a:t>
            </a:r>
          </a:p>
          <a:p>
            <a:pPr marL="285750" indent="-285750">
              <a:buFont typeface="Wingdings" panose="05000000000000000000" pitchFamily="2" charset="2"/>
              <a:buChar char="q"/>
            </a:pPr>
            <a:r>
              <a:rPr lang="en-US" sz="1000" b="1" dirty="0">
                <a:solidFill>
                  <a:srgbClr val="445469"/>
                </a:solidFill>
                <a:latin typeface="Arial" panose="020B0604020202020204" pitchFamily="34" charset="0"/>
              </a:rPr>
              <a:t>Iterator </a:t>
            </a:r>
            <a:r>
              <a:rPr lang="en-US" sz="1000" dirty="0">
                <a:solidFill>
                  <a:srgbClr val="445469"/>
                </a:solidFill>
                <a:latin typeface="Arial" panose="020B0604020202020204" pitchFamily="34" charset="0"/>
              </a:rPr>
              <a:t>accesses the elements of an object sequentially without exposing its underlying representation.</a:t>
            </a:r>
          </a:p>
          <a:p>
            <a:pPr marL="285750" indent="-285750">
              <a:buFont typeface="Wingdings" panose="05000000000000000000" pitchFamily="2" charset="2"/>
              <a:buChar char="q"/>
            </a:pPr>
            <a:r>
              <a:rPr lang="en-US" sz="1000" b="1" dirty="0">
                <a:solidFill>
                  <a:schemeClr val="bg1">
                    <a:lumMod val="50000"/>
                  </a:schemeClr>
                </a:solidFill>
                <a:latin typeface="Arial" panose="020B0604020202020204" pitchFamily="34" charset="0"/>
              </a:rPr>
              <a:t>Mediator </a:t>
            </a:r>
            <a:r>
              <a:rPr lang="en-US" sz="1000" dirty="0">
                <a:solidFill>
                  <a:schemeClr val="bg1">
                    <a:lumMod val="50000"/>
                  </a:schemeClr>
                </a:solidFill>
                <a:latin typeface="Arial" panose="020B0604020202020204" pitchFamily="34" charset="0"/>
              </a:rPr>
              <a:t>allows loose coupling between classes by being the only class that has detailed knowledge of their methods.</a:t>
            </a:r>
          </a:p>
          <a:p>
            <a:pPr marL="285750" indent="-285750">
              <a:buFont typeface="Wingdings" panose="05000000000000000000" pitchFamily="2" charset="2"/>
              <a:buChar char="q"/>
            </a:pPr>
            <a:r>
              <a:rPr lang="en-US" sz="1000" b="1" dirty="0">
                <a:solidFill>
                  <a:schemeClr val="bg1">
                    <a:lumMod val="50000"/>
                  </a:schemeClr>
                </a:solidFill>
                <a:latin typeface="Arial" panose="020B0604020202020204" pitchFamily="34" charset="0"/>
              </a:rPr>
              <a:t>Memento </a:t>
            </a:r>
            <a:r>
              <a:rPr lang="en-US" sz="1000" dirty="0">
                <a:solidFill>
                  <a:schemeClr val="bg1">
                    <a:lumMod val="50000"/>
                  </a:schemeClr>
                </a:solidFill>
                <a:latin typeface="Arial" panose="020B0604020202020204" pitchFamily="34" charset="0"/>
              </a:rPr>
              <a:t>provides the ability to restore an object to its previous state (undo).</a:t>
            </a:r>
          </a:p>
          <a:p>
            <a:pPr marL="285750" indent="-285750">
              <a:buFont typeface="Wingdings" panose="05000000000000000000" pitchFamily="2" charset="2"/>
              <a:buChar char="q"/>
            </a:pPr>
            <a:r>
              <a:rPr lang="en-US" sz="1000" b="1" dirty="0">
                <a:solidFill>
                  <a:srgbClr val="445469"/>
                </a:solidFill>
                <a:latin typeface="Arial" panose="020B0604020202020204" pitchFamily="34" charset="0"/>
              </a:rPr>
              <a:t>Observer </a:t>
            </a:r>
            <a:r>
              <a:rPr lang="en-US" sz="1000" dirty="0">
                <a:solidFill>
                  <a:srgbClr val="445469"/>
                </a:solidFill>
                <a:latin typeface="Arial" panose="020B0604020202020204" pitchFamily="34" charset="0"/>
              </a:rPr>
              <a:t>is a publish/subscribe pattern which allows a number of observer objects to see an event.</a:t>
            </a:r>
          </a:p>
          <a:p>
            <a:pPr marL="285750" indent="-285750">
              <a:buFont typeface="Wingdings" panose="05000000000000000000" pitchFamily="2" charset="2"/>
              <a:buChar char="q"/>
            </a:pPr>
            <a:r>
              <a:rPr lang="en-US" sz="1000" b="1" dirty="0">
                <a:solidFill>
                  <a:schemeClr val="bg1">
                    <a:lumMod val="50000"/>
                  </a:schemeClr>
                </a:solidFill>
                <a:latin typeface="Arial" panose="020B0604020202020204" pitchFamily="34" charset="0"/>
              </a:rPr>
              <a:t>State </a:t>
            </a:r>
            <a:r>
              <a:rPr lang="en-US" sz="1000" dirty="0">
                <a:solidFill>
                  <a:schemeClr val="bg1">
                    <a:lumMod val="50000"/>
                  </a:schemeClr>
                </a:solidFill>
                <a:latin typeface="Arial" panose="020B0604020202020204" pitchFamily="34" charset="0"/>
              </a:rPr>
              <a:t>allows an object to alter its behavior when its internal state changes.</a:t>
            </a:r>
          </a:p>
          <a:p>
            <a:pPr marL="285750" indent="-285750">
              <a:buFont typeface="Wingdings" panose="05000000000000000000" pitchFamily="2" charset="2"/>
              <a:buChar char="q"/>
            </a:pPr>
            <a:r>
              <a:rPr lang="en-US" sz="1000" b="1" dirty="0">
                <a:solidFill>
                  <a:schemeClr val="bg1">
                    <a:lumMod val="50000"/>
                  </a:schemeClr>
                </a:solidFill>
                <a:latin typeface="Arial" panose="020B0604020202020204" pitchFamily="34" charset="0"/>
              </a:rPr>
              <a:t>Strategy </a:t>
            </a:r>
            <a:r>
              <a:rPr lang="en-US" sz="1000" dirty="0">
                <a:solidFill>
                  <a:schemeClr val="bg1">
                    <a:lumMod val="50000"/>
                  </a:schemeClr>
                </a:solidFill>
                <a:latin typeface="Arial" panose="020B0604020202020204" pitchFamily="34" charset="0"/>
              </a:rPr>
              <a:t>allows one of a family of algorithms to be selected on-the-fly at runtime.</a:t>
            </a:r>
          </a:p>
          <a:p>
            <a:pPr marL="285750" indent="-285750">
              <a:buFont typeface="Wingdings" panose="05000000000000000000" pitchFamily="2" charset="2"/>
              <a:buChar char="q"/>
            </a:pPr>
            <a:r>
              <a:rPr lang="en-US" sz="1000" b="1" dirty="0">
                <a:solidFill>
                  <a:schemeClr val="bg1">
                    <a:lumMod val="50000"/>
                  </a:schemeClr>
                </a:solidFill>
                <a:latin typeface="Arial" panose="020B0604020202020204" pitchFamily="34" charset="0"/>
              </a:rPr>
              <a:t>Template </a:t>
            </a:r>
            <a:r>
              <a:rPr lang="en-US" sz="1000" dirty="0">
                <a:solidFill>
                  <a:schemeClr val="bg1">
                    <a:lumMod val="50000"/>
                  </a:schemeClr>
                </a:solidFill>
                <a:latin typeface="Arial" panose="020B0604020202020204" pitchFamily="34" charset="0"/>
              </a:rPr>
              <a:t>method defines the skeleton of an algorithm as an abstract class, allowing its subclasses to provide concrete behavior.</a:t>
            </a:r>
          </a:p>
          <a:p>
            <a:pPr marL="285750" indent="-285750">
              <a:buFont typeface="Wingdings" panose="05000000000000000000" pitchFamily="2" charset="2"/>
              <a:buChar char="q"/>
            </a:pPr>
            <a:r>
              <a:rPr lang="en-US" sz="1000" b="1" dirty="0">
                <a:solidFill>
                  <a:schemeClr val="bg1">
                    <a:lumMod val="50000"/>
                  </a:schemeClr>
                </a:solidFill>
                <a:latin typeface="Arial" panose="020B0604020202020204" pitchFamily="34" charset="0"/>
              </a:rPr>
              <a:t>Visitor </a:t>
            </a:r>
            <a:r>
              <a:rPr lang="en-US" sz="1000" dirty="0">
                <a:solidFill>
                  <a:schemeClr val="bg1">
                    <a:lumMod val="50000"/>
                  </a:schemeClr>
                </a:solidFill>
                <a:latin typeface="Arial" panose="020B0604020202020204" pitchFamily="34" charset="0"/>
              </a:rPr>
              <a:t>separates an algorithm from an object structure by moving the hierarchy of methods into one object.</a:t>
            </a:r>
            <a:endParaRPr lang="en-US" sz="1000" i="0" dirty="0">
              <a:solidFill>
                <a:schemeClr val="bg1">
                  <a:lumMod val="50000"/>
                </a:schemeClr>
              </a:solidFill>
              <a:effectLst/>
              <a:latin typeface="Arial" panose="020B0604020202020204" pitchFamily="34" charset="0"/>
            </a:endParaRPr>
          </a:p>
        </p:txBody>
      </p:sp>
    </p:spTree>
    <p:extLst>
      <p:ext uri="{BB962C8B-B14F-4D97-AF65-F5344CB8AC3E}">
        <p14:creationId xmlns:p14="http://schemas.microsoft.com/office/powerpoint/2010/main" val="23989384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83A01B-A84F-4030-AF47-1542300AD40E}"/>
              </a:ext>
            </a:extLst>
          </p:cNvPr>
          <p:cNvSpPr>
            <a:spLocks noGrp="1"/>
          </p:cNvSpPr>
          <p:nvPr>
            <p:ph type="body" sz="quarter" idx="11"/>
          </p:nvPr>
        </p:nvSpPr>
        <p:spPr/>
        <p:txBody>
          <a:bodyPr>
            <a:normAutofit/>
          </a:bodyPr>
          <a:lstStyle/>
          <a:p>
            <a:pPr marL="0" indent="0">
              <a:buNone/>
            </a:pPr>
            <a:r>
              <a:rPr lang="en-US" dirty="0" smtClean="0"/>
              <a:t>Publish/Subscribe Pattern</a:t>
            </a:r>
            <a:endParaRPr lang="en-US" dirty="0"/>
          </a:p>
        </p:txBody>
      </p:sp>
      <p:sp>
        <p:nvSpPr>
          <p:cNvPr id="3" name="Rectangle 2"/>
          <p:cNvSpPr/>
          <p:nvPr/>
        </p:nvSpPr>
        <p:spPr>
          <a:xfrm>
            <a:off x="3104001" y="2075117"/>
            <a:ext cx="2397290" cy="1381301"/>
          </a:xfrm>
          <a:prstGeom prst="rect">
            <a:avLst/>
          </a:prstGeom>
          <a:solidFill>
            <a:srgbClr val="E96B56"/>
          </a:solidFill>
        </p:spPr>
        <p:txBody>
          <a:bodyPr numCol="1">
            <a:normAutofit/>
          </a:bodyPr>
          <a:lstStyle/>
          <a:p>
            <a:pPr>
              <a:lnSpc>
                <a:spcPct val="90000"/>
              </a:lnSpc>
              <a:spcBef>
                <a:spcPts val="1000"/>
              </a:spcBef>
            </a:pPr>
            <a:r>
              <a:rPr lang="it-IT" sz="2800" dirty="0" smtClean="0">
                <a:solidFill>
                  <a:schemeClr val="bg1"/>
                </a:solidFill>
              </a:rPr>
              <a:t>Publisher</a:t>
            </a:r>
            <a:endParaRPr lang="en-US" sz="2800" dirty="0">
              <a:solidFill>
                <a:schemeClr val="bg1"/>
              </a:solidFill>
            </a:endParaRPr>
          </a:p>
        </p:txBody>
      </p:sp>
      <p:sp>
        <p:nvSpPr>
          <p:cNvPr id="67" name="Content Placeholder 1">
            <a:extLst>
              <a:ext uri="{FF2B5EF4-FFF2-40B4-BE49-F238E27FC236}">
                <a16:creationId xmlns:a16="http://schemas.microsoft.com/office/drawing/2014/main" xmlns="" id="{19650CC4-B81B-4F6F-A42E-EB2B9867B16B}"/>
              </a:ext>
            </a:extLst>
          </p:cNvPr>
          <p:cNvSpPr txBox="1">
            <a:spLocks/>
          </p:cNvSpPr>
          <p:nvPr/>
        </p:nvSpPr>
        <p:spPr>
          <a:xfrm>
            <a:off x="838200" y="4328621"/>
            <a:ext cx="10515599" cy="2293036"/>
          </a:xfrm>
          <a:prstGeom prst="rect">
            <a:avLst/>
          </a:prstGeom>
        </p:spPr>
        <p:txBody>
          <a:bodyPr tIns="0" bIns="0" numCol="1">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445469"/>
                </a:solidFill>
              </a:rPr>
              <a:t>Senders are called </a:t>
            </a:r>
            <a:r>
              <a:rPr lang="en-US" b="1" dirty="0" smtClean="0">
                <a:solidFill>
                  <a:srgbClr val="E96B56"/>
                </a:solidFill>
              </a:rPr>
              <a:t>publishers</a:t>
            </a:r>
            <a:r>
              <a:rPr lang="en-US" dirty="0" smtClean="0">
                <a:solidFill>
                  <a:srgbClr val="E96B56"/>
                </a:solidFill>
              </a:rPr>
              <a:t> </a:t>
            </a:r>
            <a:r>
              <a:rPr lang="en-US" dirty="0" smtClean="0">
                <a:solidFill>
                  <a:srgbClr val="445469"/>
                </a:solidFill>
              </a:rPr>
              <a:t>because they just publish categorized messages a.k.a. </a:t>
            </a:r>
            <a:r>
              <a:rPr lang="en-US" b="1" dirty="0" smtClean="0">
                <a:solidFill>
                  <a:srgbClr val="E96B56"/>
                </a:solidFill>
              </a:rPr>
              <a:t>topics</a:t>
            </a:r>
            <a:r>
              <a:rPr lang="en-US" dirty="0" smtClean="0">
                <a:solidFill>
                  <a:srgbClr val="445469"/>
                </a:solidFill>
              </a:rPr>
              <a:t>. Each topic is identified with a name. Receivers are called </a:t>
            </a:r>
            <a:r>
              <a:rPr lang="en-US" b="1" dirty="0" smtClean="0">
                <a:solidFill>
                  <a:srgbClr val="E96B56"/>
                </a:solidFill>
              </a:rPr>
              <a:t>subscribers</a:t>
            </a:r>
            <a:r>
              <a:rPr lang="en-US" dirty="0" smtClean="0">
                <a:solidFill>
                  <a:srgbClr val="E96B56"/>
                </a:solidFill>
              </a:rPr>
              <a:t> </a:t>
            </a:r>
            <a:r>
              <a:rPr lang="en-US" dirty="0" smtClean="0">
                <a:solidFill>
                  <a:srgbClr val="445469"/>
                </a:solidFill>
              </a:rPr>
              <a:t>because they have to subscribe to topics to get messages.</a:t>
            </a:r>
          </a:p>
          <a:p>
            <a:pPr marL="0" indent="0">
              <a:buNone/>
            </a:pPr>
            <a:r>
              <a:rPr lang="en-US" dirty="0" smtClean="0">
                <a:solidFill>
                  <a:srgbClr val="445469"/>
                </a:solidFill>
              </a:rPr>
              <a:t>This pattern is very complementary to </a:t>
            </a:r>
            <a:r>
              <a:rPr lang="en-US" b="1" dirty="0" smtClean="0">
                <a:solidFill>
                  <a:srgbClr val="E96B56"/>
                </a:solidFill>
              </a:rPr>
              <a:t>map/reduce</a:t>
            </a:r>
            <a:r>
              <a:rPr lang="en-US" dirty="0" smtClean="0">
                <a:solidFill>
                  <a:srgbClr val="445469"/>
                </a:solidFill>
              </a:rPr>
              <a:t>: topics can be seen as keys to distribute computation.</a:t>
            </a:r>
          </a:p>
          <a:p>
            <a:pPr marL="0" indent="0">
              <a:buNone/>
            </a:pPr>
            <a:r>
              <a:rPr lang="en-US" dirty="0" smtClean="0">
                <a:solidFill>
                  <a:srgbClr val="445469"/>
                </a:solidFill>
              </a:rPr>
              <a:t>Publishers can post </a:t>
            </a:r>
            <a:r>
              <a:rPr lang="en-US" dirty="0">
                <a:solidFill>
                  <a:srgbClr val="445469"/>
                </a:solidFill>
              </a:rPr>
              <a:t>messages to an </a:t>
            </a:r>
            <a:r>
              <a:rPr lang="en-US" b="1" dirty="0">
                <a:solidFill>
                  <a:srgbClr val="E96B56"/>
                </a:solidFill>
              </a:rPr>
              <a:t>intermediary message broker </a:t>
            </a:r>
            <a:r>
              <a:rPr lang="en-US" dirty="0">
                <a:solidFill>
                  <a:srgbClr val="445469"/>
                </a:solidFill>
              </a:rPr>
              <a:t>or event bus, and subscribers </a:t>
            </a:r>
            <a:r>
              <a:rPr lang="en-US" dirty="0" smtClean="0">
                <a:solidFill>
                  <a:srgbClr val="445469"/>
                </a:solidFill>
              </a:rPr>
              <a:t>can register with </a:t>
            </a:r>
            <a:r>
              <a:rPr lang="en-US" dirty="0">
                <a:solidFill>
                  <a:srgbClr val="445469"/>
                </a:solidFill>
              </a:rPr>
              <a:t>that broker, letting the broker perform the filtering. </a:t>
            </a:r>
            <a:endParaRPr lang="en-US" dirty="0" smtClean="0">
              <a:solidFill>
                <a:srgbClr val="445469"/>
              </a:solidFill>
            </a:endParaRPr>
          </a:p>
          <a:p>
            <a:pPr marL="0" indent="0">
              <a:buNone/>
            </a:pPr>
            <a:r>
              <a:rPr lang="en-US" dirty="0" smtClean="0">
                <a:solidFill>
                  <a:srgbClr val="445469"/>
                </a:solidFill>
              </a:rPr>
              <a:t>The </a:t>
            </a:r>
            <a:r>
              <a:rPr lang="en-US" dirty="0">
                <a:solidFill>
                  <a:srgbClr val="445469"/>
                </a:solidFill>
              </a:rPr>
              <a:t>broker normally performs a </a:t>
            </a:r>
            <a:r>
              <a:rPr lang="en-US" b="1" dirty="0">
                <a:solidFill>
                  <a:srgbClr val="E96B56"/>
                </a:solidFill>
              </a:rPr>
              <a:t>store and forward </a:t>
            </a:r>
            <a:r>
              <a:rPr lang="en-US" dirty="0">
                <a:solidFill>
                  <a:srgbClr val="445469"/>
                </a:solidFill>
              </a:rPr>
              <a:t>function to route messages from publishers to subscribers. In addition, the broker may prioritize messages in a queue before routing</a:t>
            </a:r>
            <a:r>
              <a:rPr lang="en-US" dirty="0" smtClean="0">
                <a:solidFill>
                  <a:srgbClr val="445469"/>
                </a:solidFill>
              </a:rPr>
              <a:t>.</a:t>
            </a:r>
          </a:p>
        </p:txBody>
      </p:sp>
      <p:sp>
        <p:nvSpPr>
          <p:cNvPr id="16" name="Rectangle 15"/>
          <p:cNvSpPr/>
          <p:nvPr/>
        </p:nvSpPr>
        <p:spPr>
          <a:xfrm>
            <a:off x="6806702" y="2406110"/>
            <a:ext cx="1870618" cy="370729"/>
          </a:xfrm>
          <a:prstGeom prst="rect">
            <a:avLst/>
          </a:prstGeom>
          <a:solidFill>
            <a:srgbClr val="E96B56"/>
          </a:solidFill>
        </p:spPr>
        <p:txBody>
          <a:bodyPr numCol="1" anchor="ctr">
            <a:normAutofit/>
          </a:bodyPr>
          <a:lstStyle/>
          <a:p>
            <a:pPr algn="ctr">
              <a:lnSpc>
                <a:spcPct val="90000"/>
              </a:lnSpc>
              <a:spcBef>
                <a:spcPts val="1000"/>
              </a:spcBef>
            </a:pPr>
            <a:r>
              <a:rPr lang="it-IT" sz="2000" dirty="0" err="1" smtClean="0">
                <a:solidFill>
                  <a:schemeClr val="bg1"/>
                </a:solidFill>
              </a:rPr>
              <a:t>Subscriber</a:t>
            </a:r>
            <a:r>
              <a:rPr lang="it-IT" sz="2000" dirty="0" smtClean="0">
                <a:solidFill>
                  <a:schemeClr val="bg1"/>
                </a:solidFill>
              </a:rPr>
              <a:t> 1</a:t>
            </a:r>
            <a:endParaRPr lang="en-US" sz="2000" dirty="0">
              <a:solidFill>
                <a:schemeClr val="bg1"/>
              </a:solidFill>
            </a:endParaRPr>
          </a:p>
        </p:txBody>
      </p:sp>
      <p:grpSp>
        <p:nvGrpSpPr>
          <p:cNvPr id="5" name="Group 4"/>
          <p:cNvGrpSpPr/>
          <p:nvPr/>
        </p:nvGrpSpPr>
        <p:grpSpPr>
          <a:xfrm>
            <a:off x="4805430" y="2302317"/>
            <a:ext cx="1235152" cy="1134410"/>
            <a:chOff x="4805430" y="2209956"/>
            <a:chExt cx="1235152" cy="1134410"/>
          </a:xfrm>
        </p:grpSpPr>
        <p:sp>
          <p:nvSpPr>
            <p:cNvPr id="18" name="Rectangle 17"/>
            <p:cNvSpPr/>
            <p:nvPr/>
          </p:nvSpPr>
          <p:spPr>
            <a:xfrm>
              <a:off x="4805430" y="2209956"/>
              <a:ext cx="1235152" cy="330672"/>
            </a:xfrm>
            <a:prstGeom prst="rect">
              <a:avLst/>
            </a:prstGeom>
            <a:solidFill>
              <a:srgbClr val="445469"/>
            </a:solidFill>
          </p:spPr>
          <p:txBody>
            <a:bodyPr numCol="1" anchor="ctr">
              <a:normAutofit lnSpcReduction="10000"/>
            </a:bodyPr>
            <a:lstStyle/>
            <a:p>
              <a:pPr algn="r">
                <a:lnSpc>
                  <a:spcPct val="90000"/>
                </a:lnSpc>
                <a:spcBef>
                  <a:spcPts val="1000"/>
                </a:spcBef>
              </a:pPr>
              <a:r>
                <a:rPr lang="it-IT" dirty="0" err="1" smtClean="0">
                  <a:solidFill>
                    <a:schemeClr val="bg1"/>
                  </a:solidFill>
                </a:rPr>
                <a:t>Topic</a:t>
              </a:r>
              <a:r>
                <a:rPr lang="it-IT" dirty="0" smtClean="0">
                  <a:solidFill>
                    <a:schemeClr val="bg1"/>
                  </a:solidFill>
                </a:rPr>
                <a:t> 1</a:t>
              </a:r>
              <a:endParaRPr lang="en-US" dirty="0">
                <a:solidFill>
                  <a:schemeClr val="bg1"/>
                </a:solidFill>
              </a:endParaRPr>
            </a:p>
          </p:txBody>
        </p:sp>
        <p:sp>
          <p:nvSpPr>
            <p:cNvPr id="19" name="Rectangle 18"/>
            <p:cNvSpPr/>
            <p:nvPr/>
          </p:nvSpPr>
          <p:spPr>
            <a:xfrm>
              <a:off x="4805430" y="2611825"/>
              <a:ext cx="1235152" cy="330672"/>
            </a:xfrm>
            <a:prstGeom prst="rect">
              <a:avLst/>
            </a:prstGeom>
            <a:solidFill>
              <a:srgbClr val="445469"/>
            </a:solidFill>
          </p:spPr>
          <p:txBody>
            <a:bodyPr numCol="1" anchor="ctr">
              <a:normAutofit lnSpcReduction="10000"/>
            </a:bodyPr>
            <a:lstStyle/>
            <a:p>
              <a:pPr algn="r">
                <a:lnSpc>
                  <a:spcPct val="90000"/>
                </a:lnSpc>
                <a:spcBef>
                  <a:spcPts val="1000"/>
                </a:spcBef>
              </a:pPr>
              <a:r>
                <a:rPr lang="it-IT" dirty="0" err="1" smtClean="0">
                  <a:solidFill>
                    <a:schemeClr val="bg1"/>
                  </a:solidFill>
                </a:rPr>
                <a:t>Topic</a:t>
              </a:r>
              <a:r>
                <a:rPr lang="it-IT" dirty="0" smtClean="0">
                  <a:solidFill>
                    <a:schemeClr val="bg1"/>
                  </a:solidFill>
                </a:rPr>
                <a:t> 2</a:t>
              </a:r>
              <a:endParaRPr lang="en-US" dirty="0">
                <a:solidFill>
                  <a:schemeClr val="bg1"/>
                </a:solidFill>
              </a:endParaRPr>
            </a:p>
          </p:txBody>
        </p:sp>
        <p:sp>
          <p:nvSpPr>
            <p:cNvPr id="20" name="Rectangle 19"/>
            <p:cNvSpPr/>
            <p:nvPr/>
          </p:nvSpPr>
          <p:spPr>
            <a:xfrm>
              <a:off x="4805430" y="3013694"/>
              <a:ext cx="1235152" cy="330672"/>
            </a:xfrm>
            <a:prstGeom prst="rect">
              <a:avLst/>
            </a:prstGeom>
            <a:solidFill>
              <a:srgbClr val="445469"/>
            </a:solidFill>
          </p:spPr>
          <p:txBody>
            <a:bodyPr numCol="1" anchor="ctr">
              <a:normAutofit lnSpcReduction="10000"/>
            </a:bodyPr>
            <a:lstStyle/>
            <a:p>
              <a:pPr algn="r">
                <a:lnSpc>
                  <a:spcPct val="90000"/>
                </a:lnSpc>
                <a:spcBef>
                  <a:spcPts val="1000"/>
                </a:spcBef>
              </a:pPr>
              <a:r>
                <a:rPr lang="it-IT" dirty="0" err="1" smtClean="0">
                  <a:solidFill>
                    <a:schemeClr val="bg1"/>
                  </a:solidFill>
                </a:rPr>
                <a:t>Topic</a:t>
              </a:r>
              <a:r>
                <a:rPr lang="it-IT" dirty="0" smtClean="0">
                  <a:solidFill>
                    <a:schemeClr val="bg1"/>
                  </a:solidFill>
                </a:rPr>
                <a:t> 3</a:t>
              </a:r>
              <a:endParaRPr lang="en-US" dirty="0">
                <a:solidFill>
                  <a:schemeClr val="bg1"/>
                </a:solidFill>
              </a:endParaRPr>
            </a:p>
          </p:txBody>
        </p:sp>
      </p:grpSp>
      <p:sp>
        <p:nvSpPr>
          <p:cNvPr id="21" name="Rectangle 20"/>
          <p:cNvSpPr/>
          <p:nvPr/>
        </p:nvSpPr>
        <p:spPr>
          <a:xfrm>
            <a:off x="7037754" y="2934894"/>
            <a:ext cx="1870618" cy="370729"/>
          </a:xfrm>
          <a:prstGeom prst="rect">
            <a:avLst/>
          </a:prstGeom>
          <a:solidFill>
            <a:srgbClr val="E96B56"/>
          </a:solidFill>
        </p:spPr>
        <p:txBody>
          <a:bodyPr numCol="1" anchor="ctr">
            <a:normAutofit/>
          </a:bodyPr>
          <a:lstStyle/>
          <a:p>
            <a:pPr algn="ctr">
              <a:lnSpc>
                <a:spcPct val="90000"/>
              </a:lnSpc>
              <a:spcBef>
                <a:spcPts val="1000"/>
              </a:spcBef>
            </a:pPr>
            <a:r>
              <a:rPr lang="it-IT" sz="2000" dirty="0" err="1" smtClean="0">
                <a:solidFill>
                  <a:schemeClr val="bg1"/>
                </a:solidFill>
              </a:rPr>
              <a:t>Subscriber</a:t>
            </a:r>
            <a:r>
              <a:rPr lang="it-IT" sz="2000" dirty="0" smtClean="0">
                <a:solidFill>
                  <a:schemeClr val="bg1"/>
                </a:solidFill>
              </a:rPr>
              <a:t> 2</a:t>
            </a:r>
            <a:endParaRPr lang="en-US" sz="2000" dirty="0">
              <a:solidFill>
                <a:schemeClr val="bg1"/>
              </a:solidFill>
            </a:endParaRPr>
          </a:p>
        </p:txBody>
      </p:sp>
      <p:cxnSp>
        <p:nvCxnSpPr>
          <p:cNvPr id="7" name="Elbow Connector 6"/>
          <p:cNvCxnSpPr>
            <a:stCxn id="18" idx="3"/>
            <a:endCxn id="16" idx="1"/>
          </p:cNvCxnSpPr>
          <p:nvPr/>
        </p:nvCxnSpPr>
        <p:spPr>
          <a:xfrm>
            <a:off x="6040582" y="2467653"/>
            <a:ext cx="766120" cy="12382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9" idx="3"/>
            <a:endCxn id="16" idx="1"/>
          </p:cNvCxnSpPr>
          <p:nvPr/>
        </p:nvCxnSpPr>
        <p:spPr>
          <a:xfrm flipV="1">
            <a:off x="6040582" y="2591475"/>
            <a:ext cx="766120" cy="27804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9" idx="3"/>
            <a:endCxn id="21" idx="1"/>
          </p:cNvCxnSpPr>
          <p:nvPr/>
        </p:nvCxnSpPr>
        <p:spPr>
          <a:xfrm>
            <a:off x="6040582" y="2869522"/>
            <a:ext cx="997172" cy="25073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0" idx="3"/>
            <a:endCxn id="21" idx="1"/>
          </p:cNvCxnSpPr>
          <p:nvPr/>
        </p:nvCxnSpPr>
        <p:spPr>
          <a:xfrm flipV="1">
            <a:off x="6040582" y="3120259"/>
            <a:ext cx="997172" cy="15113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806702" y="3463678"/>
            <a:ext cx="1870618" cy="370729"/>
          </a:xfrm>
          <a:prstGeom prst="rect">
            <a:avLst/>
          </a:prstGeom>
          <a:solidFill>
            <a:srgbClr val="E96B56"/>
          </a:solidFill>
        </p:spPr>
        <p:txBody>
          <a:bodyPr numCol="1" anchor="ctr">
            <a:normAutofit/>
          </a:bodyPr>
          <a:lstStyle/>
          <a:p>
            <a:pPr algn="ctr">
              <a:lnSpc>
                <a:spcPct val="90000"/>
              </a:lnSpc>
              <a:spcBef>
                <a:spcPts val="1000"/>
              </a:spcBef>
            </a:pPr>
            <a:r>
              <a:rPr lang="it-IT" sz="2000" dirty="0" err="1" smtClean="0">
                <a:solidFill>
                  <a:schemeClr val="bg1"/>
                </a:solidFill>
              </a:rPr>
              <a:t>Subscriber</a:t>
            </a:r>
            <a:r>
              <a:rPr lang="it-IT" sz="2000" dirty="0" smtClean="0">
                <a:solidFill>
                  <a:schemeClr val="bg1"/>
                </a:solidFill>
              </a:rPr>
              <a:t> 3</a:t>
            </a:r>
            <a:endParaRPr lang="en-US" sz="2000" dirty="0">
              <a:solidFill>
                <a:schemeClr val="bg1"/>
              </a:solidFill>
            </a:endParaRPr>
          </a:p>
        </p:txBody>
      </p:sp>
      <p:cxnSp>
        <p:nvCxnSpPr>
          <p:cNvPr id="40" name="Elbow Connector 39"/>
          <p:cNvCxnSpPr>
            <a:stCxn id="20" idx="3"/>
            <a:endCxn id="39" idx="1"/>
          </p:cNvCxnSpPr>
          <p:nvPr/>
        </p:nvCxnSpPr>
        <p:spPr>
          <a:xfrm>
            <a:off x="6040582" y="3271391"/>
            <a:ext cx="766120" cy="37765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37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smtClean="0"/>
              <a:t>MQTT is </a:t>
            </a:r>
            <a:r>
              <a:rPr lang="en-US" dirty="0"/>
              <a:t>an open </a:t>
            </a:r>
            <a:r>
              <a:rPr lang="en-US" dirty="0" smtClean="0"/>
              <a:t>and lightweight</a:t>
            </a:r>
            <a:r>
              <a:rPr lang="en-US" dirty="0"/>
              <a:t>, publish-subscribe </a:t>
            </a:r>
            <a:r>
              <a:rPr lang="en-US" b="1" dirty="0">
                <a:solidFill>
                  <a:srgbClr val="E96B56"/>
                </a:solidFill>
              </a:rPr>
              <a:t>network protocol </a:t>
            </a:r>
            <a:r>
              <a:rPr lang="en-US" dirty="0"/>
              <a:t>that transports messages between devices</a:t>
            </a:r>
            <a:r>
              <a:rPr lang="en-US" dirty="0" smtClean="0"/>
              <a:t>.</a:t>
            </a:r>
          </a:p>
          <a:p>
            <a:pPr marL="0" indent="0">
              <a:buNone/>
            </a:pPr>
            <a:r>
              <a:rPr lang="en-US" dirty="0" smtClean="0"/>
              <a:t> </a:t>
            </a:r>
            <a:br>
              <a:rPr lang="en-US" dirty="0" smtClean="0"/>
            </a:br>
            <a:r>
              <a:rPr lang="en-US" dirty="0" smtClean="0"/>
              <a:t>The </a:t>
            </a:r>
            <a:r>
              <a:rPr lang="en-US" dirty="0"/>
              <a:t>protocol </a:t>
            </a:r>
            <a:r>
              <a:rPr lang="en-US" dirty="0" smtClean="0"/>
              <a:t>can based on any network </a:t>
            </a:r>
            <a:r>
              <a:rPr lang="en-US" dirty="0"/>
              <a:t>protocol that provides ordered, lossless, bi-directional connections </a:t>
            </a:r>
            <a:r>
              <a:rPr lang="en-US" dirty="0" smtClean="0"/>
              <a:t>such as </a:t>
            </a:r>
            <a:r>
              <a:rPr lang="en-US" b="1" dirty="0" smtClean="0">
                <a:solidFill>
                  <a:srgbClr val="E96B56"/>
                </a:solidFill>
              </a:rPr>
              <a:t>TCP/IP</a:t>
            </a:r>
            <a:r>
              <a:rPr lang="en-US" dirty="0" smtClean="0"/>
              <a:t>.</a:t>
            </a:r>
          </a:p>
          <a:p>
            <a:pPr marL="0" indent="0">
              <a:buNone/>
            </a:pPr>
            <a:endParaRPr lang="en-US" dirty="0" smtClean="0"/>
          </a:p>
          <a:p>
            <a:pPr marL="0" indent="0">
              <a:buNone/>
            </a:pPr>
            <a:r>
              <a:rPr lang="en-US" dirty="0" smtClean="0"/>
              <a:t>The </a:t>
            </a:r>
            <a:r>
              <a:rPr lang="en-US" dirty="0"/>
              <a:t>MQTT protocol defines </a:t>
            </a:r>
            <a:r>
              <a:rPr lang="en-US" b="1" dirty="0">
                <a:solidFill>
                  <a:srgbClr val="E96B56"/>
                </a:solidFill>
              </a:rPr>
              <a:t>two types </a:t>
            </a:r>
            <a:r>
              <a:rPr lang="en-US" dirty="0"/>
              <a:t>of network entities</a:t>
            </a:r>
            <a:r>
              <a:rPr lang="en-US" dirty="0" smtClean="0"/>
              <a:t>:</a:t>
            </a:r>
          </a:p>
          <a:p>
            <a:pPr marL="514350" indent="-514350">
              <a:buFont typeface="+mj-lt"/>
              <a:buAutoNum type="arabicPeriod"/>
            </a:pPr>
            <a:r>
              <a:rPr lang="en-US" b="1" dirty="0" smtClean="0">
                <a:solidFill>
                  <a:srgbClr val="E96B56"/>
                </a:solidFill>
              </a:rPr>
              <a:t>MQTT </a:t>
            </a:r>
            <a:r>
              <a:rPr lang="en-US" b="1" dirty="0">
                <a:solidFill>
                  <a:srgbClr val="E96B56"/>
                </a:solidFill>
              </a:rPr>
              <a:t>broker </a:t>
            </a:r>
            <a:r>
              <a:rPr lang="en-US" dirty="0"/>
              <a:t>is a server that receives all messages from the </a:t>
            </a:r>
            <a:r>
              <a:rPr lang="en-US" dirty="0" smtClean="0"/>
              <a:t>publishers and </a:t>
            </a:r>
            <a:r>
              <a:rPr lang="en-US" dirty="0"/>
              <a:t>then routes the messages to the appropriate </a:t>
            </a:r>
            <a:r>
              <a:rPr lang="en-US" dirty="0" smtClean="0"/>
              <a:t>subscribers</a:t>
            </a:r>
          </a:p>
          <a:p>
            <a:pPr marL="514350" indent="-514350">
              <a:buFont typeface="+mj-lt"/>
              <a:buAutoNum type="arabicPeriod"/>
            </a:pPr>
            <a:r>
              <a:rPr lang="en-US" b="1" dirty="0" smtClean="0">
                <a:solidFill>
                  <a:srgbClr val="E96B56"/>
                </a:solidFill>
              </a:rPr>
              <a:t>MQTT clients </a:t>
            </a:r>
            <a:r>
              <a:rPr lang="en-US" dirty="0" smtClean="0"/>
              <a:t>is </a:t>
            </a:r>
            <a:r>
              <a:rPr lang="en-US" dirty="0"/>
              <a:t>any device </a:t>
            </a:r>
            <a:r>
              <a:rPr lang="en-US" dirty="0" smtClean="0"/>
              <a:t>that is able to publish messages on the MQTT Broker</a:t>
            </a:r>
            <a:endParaRPr lang="en-US" dirty="0"/>
          </a:p>
        </p:txBody>
      </p:sp>
      <p:sp>
        <p:nvSpPr>
          <p:cNvPr id="2" name="Text Placeholder 1"/>
          <p:cNvSpPr>
            <a:spLocks noGrp="1"/>
          </p:cNvSpPr>
          <p:nvPr>
            <p:ph type="body" sz="quarter" idx="11"/>
          </p:nvPr>
        </p:nvSpPr>
        <p:spPr/>
        <p:txBody>
          <a:bodyPr/>
          <a:lstStyle/>
          <a:p>
            <a:pPr marL="0" indent="0">
              <a:buNone/>
            </a:pPr>
            <a:r>
              <a:rPr lang="en-US" i="0" dirty="0" smtClean="0"/>
              <a:t>MQTT – MQ </a:t>
            </a:r>
            <a:r>
              <a:rPr lang="en-US" i="0" dirty="0"/>
              <a:t>Telemetry Transport</a:t>
            </a:r>
            <a:endParaRPr lang="en-US" dirty="0"/>
          </a:p>
        </p:txBody>
      </p:sp>
    </p:spTree>
    <p:extLst>
      <p:ext uri="{BB962C8B-B14F-4D97-AF65-F5344CB8AC3E}">
        <p14:creationId xmlns:p14="http://schemas.microsoft.com/office/powerpoint/2010/main" val="10630234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it-IT" dirty="0" err="1" smtClean="0"/>
              <a:t>What</a:t>
            </a:r>
            <a:r>
              <a:rPr lang="it-IT" dirty="0" smtClean="0"/>
              <a:t> </a:t>
            </a:r>
            <a:r>
              <a:rPr lang="it-IT" dirty="0" err="1" smtClean="0"/>
              <a:t>if</a:t>
            </a:r>
            <a:r>
              <a:rPr lang="it-IT" dirty="0" smtClean="0"/>
              <a:t> I </a:t>
            </a:r>
            <a:r>
              <a:rPr lang="it-IT" dirty="0" err="1" smtClean="0"/>
              <a:t>need</a:t>
            </a:r>
            <a:r>
              <a:rPr lang="it-IT" dirty="0" smtClean="0"/>
              <a:t> to integrate </a:t>
            </a:r>
            <a:r>
              <a:rPr lang="it-IT" b="1" dirty="0" err="1" smtClean="0">
                <a:solidFill>
                  <a:srgbClr val="E96B56"/>
                </a:solidFill>
              </a:rPr>
              <a:t>external</a:t>
            </a:r>
            <a:r>
              <a:rPr lang="it-IT" b="1" dirty="0" smtClean="0">
                <a:solidFill>
                  <a:srgbClr val="E96B56"/>
                </a:solidFill>
              </a:rPr>
              <a:t> </a:t>
            </a:r>
            <a:r>
              <a:rPr lang="it-IT" b="1" dirty="0" err="1" smtClean="0">
                <a:solidFill>
                  <a:srgbClr val="E96B56"/>
                </a:solidFill>
              </a:rPr>
              <a:t>services</a:t>
            </a:r>
            <a:r>
              <a:rPr lang="it-IT" dirty="0" smtClean="0"/>
              <a:t>?</a:t>
            </a:r>
            <a:endParaRPr lang="en-US" dirty="0"/>
          </a:p>
        </p:txBody>
      </p:sp>
    </p:spTree>
    <p:extLst>
      <p:ext uri="{BB962C8B-B14F-4D97-AF65-F5344CB8AC3E}">
        <p14:creationId xmlns:p14="http://schemas.microsoft.com/office/powerpoint/2010/main" val="11699562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it-IT" dirty="0" smtClean="0"/>
              <a:t>A </a:t>
            </a:r>
            <a:r>
              <a:rPr lang="it-IT" dirty="0" err="1" smtClean="0"/>
              <a:t>simple</a:t>
            </a:r>
            <a:r>
              <a:rPr lang="it-IT" dirty="0" smtClean="0"/>
              <a:t> Big Data Architecture</a:t>
            </a:r>
            <a:endParaRPr lang="en-US" dirty="0"/>
          </a:p>
        </p:txBody>
      </p:sp>
      <p:sp>
        <p:nvSpPr>
          <p:cNvPr id="68" name="Rectangle 67"/>
          <p:cNvSpPr/>
          <p:nvPr/>
        </p:nvSpPr>
        <p:spPr>
          <a:xfrm>
            <a:off x="3443956" y="4872759"/>
            <a:ext cx="1307506" cy="658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 Service</a:t>
            </a:r>
            <a:endParaRPr lang="en-US" dirty="0"/>
          </a:p>
        </p:txBody>
      </p:sp>
      <p:sp>
        <p:nvSpPr>
          <p:cNvPr id="69" name="Cloud 68">
            <a:extLst>
              <a:ext uri="{FF2B5EF4-FFF2-40B4-BE49-F238E27FC236}">
                <a16:creationId xmlns:a16="http://schemas.microsoft.com/office/drawing/2014/main" xmlns="" id="{53539C3E-BFBB-4351-BD2E-6365B32E3A5E}"/>
              </a:ext>
            </a:extLst>
          </p:cNvPr>
          <p:cNvSpPr/>
          <p:nvPr/>
        </p:nvSpPr>
        <p:spPr>
          <a:xfrm>
            <a:off x="952487" y="4699206"/>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Unstructured</a:t>
            </a:r>
            <a:r>
              <a:rPr lang="it-IT" dirty="0"/>
              <a:t> Data</a:t>
            </a:r>
            <a:endParaRPr lang="en-US" dirty="0"/>
          </a:p>
        </p:txBody>
      </p:sp>
      <p:cxnSp>
        <p:nvCxnSpPr>
          <p:cNvPr id="70" name="Elbow Connector 69"/>
          <p:cNvCxnSpPr>
            <a:stCxn id="69" idx="0"/>
            <a:endCxn id="68" idx="1"/>
          </p:cNvCxnSpPr>
          <p:nvPr/>
        </p:nvCxnSpPr>
        <p:spPr>
          <a:xfrm flipV="1">
            <a:off x="2903373" y="5201772"/>
            <a:ext cx="540583" cy="392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68" idx="3"/>
            <a:endCxn id="76" idx="1"/>
          </p:cNvCxnSpPr>
          <p:nvPr/>
        </p:nvCxnSpPr>
        <p:spPr>
          <a:xfrm>
            <a:off x="4751462" y="5201772"/>
            <a:ext cx="401652" cy="1489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76" idx="0"/>
            <a:endCxn id="75" idx="0"/>
          </p:cNvCxnSpPr>
          <p:nvPr/>
        </p:nvCxnSpPr>
        <p:spPr>
          <a:xfrm rot="5400000" flipH="1" flipV="1">
            <a:off x="6664829" y="3511136"/>
            <a:ext cx="354110" cy="2369137"/>
          </a:xfrm>
          <a:prstGeom prst="bentConnector3">
            <a:avLst>
              <a:gd name="adj1" fmla="val 16455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75" idx="1"/>
            <a:endCxn id="76" idx="3"/>
          </p:cNvCxnSpPr>
          <p:nvPr/>
        </p:nvCxnSpPr>
        <p:spPr>
          <a:xfrm rot="10800000" flipV="1">
            <a:off x="6161519" y="5237786"/>
            <a:ext cx="1145797" cy="11297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76" idx="2"/>
            <a:endCxn id="77" idx="1"/>
          </p:cNvCxnSpPr>
          <p:nvPr/>
        </p:nvCxnSpPr>
        <p:spPr>
          <a:xfrm rot="5400000" flipH="1" flipV="1">
            <a:off x="7517733" y="3729351"/>
            <a:ext cx="239003" cy="3959839"/>
          </a:xfrm>
          <a:prstGeom prst="bentConnector4">
            <a:avLst>
              <a:gd name="adj1" fmla="val -263700"/>
              <a:gd name="adj2" fmla="val 83558"/>
            </a:avLst>
          </a:prstGeom>
          <a:ln>
            <a:tailEnd type="triangle"/>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2"/>
          <a:stretch>
            <a:fillRect/>
          </a:stretch>
        </p:blipFill>
        <p:spPr>
          <a:xfrm>
            <a:off x="7307315" y="4518649"/>
            <a:ext cx="1438275" cy="1438275"/>
          </a:xfrm>
          <a:prstGeom prst="rect">
            <a:avLst/>
          </a:prstGeom>
        </p:spPr>
      </p:pic>
      <p:pic>
        <p:nvPicPr>
          <p:cNvPr id="76" name="Picture 4" descr="Image result for azure data lak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25" r="21998"/>
          <a:stretch/>
        </p:blipFill>
        <p:spPr bwMode="auto">
          <a:xfrm>
            <a:off x="5153114" y="4872759"/>
            <a:ext cx="1008404" cy="95601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descr="Image result for ql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7155" y="4948070"/>
            <a:ext cx="1880740" cy="128339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p:nvPr/>
        </p:nvSpPr>
        <p:spPr>
          <a:xfrm>
            <a:off x="3169307" y="2368760"/>
            <a:ext cx="1307506" cy="658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ET</a:t>
            </a:r>
            <a:endParaRPr lang="en-US" dirty="0"/>
          </a:p>
        </p:txBody>
      </p:sp>
      <p:sp>
        <p:nvSpPr>
          <p:cNvPr id="80" name="Flowchart: Magnetic Disk 79">
            <a:extLst>
              <a:ext uri="{FF2B5EF4-FFF2-40B4-BE49-F238E27FC236}">
                <a16:creationId xmlns:a16="http://schemas.microsoft.com/office/drawing/2014/main" xmlns="" id="{A8EEA189-4340-4770-B834-B8A5F6223A36}"/>
              </a:ext>
            </a:extLst>
          </p:cNvPr>
          <p:cNvSpPr/>
          <p:nvPr/>
        </p:nvSpPr>
        <p:spPr>
          <a:xfrm>
            <a:off x="4772001" y="2278881"/>
            <a:ext cx="1571812" cy="108358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Data Lake</a:t>
            </a:r>
            <a:endParaRPr lang="en-US" dirty="0"/>
          </a:p>
        </p:txBody>
      </p:sp>
      <p:sp>
        <p:nvSpPr>
          <p:cNvPr id="81" name="Cloud 80">
            <a:extLst>
              <a:ext uri="{FF2B5EF4-FFF2-40B4-BE49-F238E27FC236}">
                <a16:creationId xmlns:a16="http://schemas.microsoft.com/office/drawing/2014/main" xmlns="" id="{53539C3E-BFBB-4351-BD2E-6365B32E3A5E}"/>
              </a:ext>
            </a:extLst>
          </p:cNvPr>
          <p:cNvSpPr/>
          <p:nvPr/>
        </p:nvSpPr>
        <p:spPr>
          <a:xfrm>
            <a:off x="952488" y="2272170"/>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Unstructured</a:t>
            </a:r>
            <a:r>
              <a:rPr lang="it-IT" dirty="0"/>
              <a:t> Data</a:t>
            </a:r>
            <a:endParaRPr lang="en-US" dirty="0"/>
          </a:p>
        </p:txBody>
      </p:sp>
      <p:sp>
        <p:nvSpPr>
          <p:cNvPr id="82" name="Rectangle 81"/>
          <p:cNvSpPr/>
          <p:nvPr/>
        </p:nvSpPr>
        <p:spPr>
          <a:xfrm>
            <a:off x="6903307" y="2697773"/>
            <a:ext cx="1307506" cy="658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TL</a:t>
            </a:r>
            <a:endParaRPr lang="en-US" dirty="0"/>
          </a:p>
        </p:txBody>
      </p:sp>
      <p:sp>
        <p:nvSpPr>
          <p:cNvPr id="83" name="Rectangle 82"/>
          <p:cNvSpPr/>
          <p:nvPr/>
        </p:nvSpPr>
        <p:spPr>
          <a:xfrm>
            <a:off x="9275326" y="2594718"/>
            <a:ext cx="1449645" cy="6580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Presentation </a:t>
            </a:r>
            <a:r>
              <a:rPr lang="it-IT" dirty="0" err="1" smtClean="0"/>
              <a:t>Layer</a:t>
            </a:r>
            <a:endParaRPr lang="en-US" dirty="0"/>
          </a:p>
        </p:txBody>
      </p:sp>
      <p:cxnSp>
        <p:nvCxnSpPr>
          <p:cNvPr id="84" name="Elbow Connector 83"/>
          <p:cNvCxnSpPr>
            <a:stCxn id="81" idx="0"/>
            <a:endCxn id="79" idx="1"/>
          </p:cNvCxnSpPr>
          <p:nvPr/>
        </p:nvCxnSpPr>
        <p:spPr>
          <a:xfrm flipV="1">
            <a:off x="2903374" y="2697773"/>
            <a:ext cx="265933" cy="1162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79" idx="3"/>
            <a:endCxn id="80" idx="2"/>
          </p:cNvCxnSpPr>
          <p:nvPr/>
        </p:nvCxnSpPr>
        <p:spPr>
          <a:xfrm>
            <a:off x="4476813" y="2697773"/>
            <a:ext cx="295188" cy="12290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80" idx="1"/>
            <a:endCxn id="82" idx="0"/>
          </p:cNvCxnSpPr>
          <p:nvPr/>
        </p:nvCxnSpPr>
        <p:spPr>
          <a:xfrm rot="16200000" flipH="1">
            <a:off x="6348037" y="1488751"/>
            <a:ext cx="418892" cy="1999153"/>
          </a:xfrm>
          <a:prstGeom prst="bentConnector3">
            <a:avLst>
              <a:gd name="adj1" fmla="val -5457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82" idx="2"/>
            <a:endCxn id="80" idx="4"/>
          </p:cNvCxnSpPr>
          <p:nvPr/>
        </p:nvCxnSpPr>
        <p:spPr>
          <a:xfrm rot="5400000" flipH="1">
            <a:off x="6682875" y="2481615"/>
            <a:ext cx="535123" cy="1213247"/>
          </a:xfrm>
          <a:prstGeom prst="bentConnector4">
            <a:avLst>
              <a:gd name="adj1" fmla="val -42719"/>
              <a:gd name="adj2" fmla="val 769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80" idx="3"/>
            <a:endCxn id="83" idx="1"/>
          </p:cNvCxnSpPr>
          <p:nvPr/>
        </p:nvCxnSpPr>
        <p:spPr>
          <a:xfrm rot="5400000" flipH="1" flipV="1">
            <a:off x="7197246" y="1284391"/>
            <a:ext cx="438739" cy="3717419"/>
          </a:xfrm>
          <a:prstGeom prst="bentConnector4">
            <a:avLst>
              <a:gd name="adj1" fmla="val -157286"/>
              <a:gd name="adj2" fmla="val 7804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64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9" grpId="0" animBg="1"/>
      <p:bldP spid="80" grpId="0" animBg="1"/>
      <p:bldP spid="82" grpId="0" animBg="1"/>
      <p:bldP spid="8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it-IT" dirty="0"/>
          </a:p>
          <a:p>
            <a:r>
              <a:rPr lang="it-IT" b="1" dirty="0" err="1">
                <a:solidFill>
                  <a:srgbClr val="E96B56"/>
                </a:solidFill>
              </a:rPr>
              <a:t>Vendor</a:t>
            </a:r>
            <a:r>
              <a:rPr lang="it-IT" b="1" dirty="0">
                <a:solidFill>
                  <a:srgbClr val="E96B56"/>
                </a:solidFill>
              </a:rPr>
              <a:t> Lock-in</a:t>
            </a:r>
            <a:r>
              <a:rPr lang="it-IT" dirty="0"/>
              <a:t> </a:t>
            </a:r>
            <a:br>
              <a:rPr lang="it-IT" dirty="0"/>
            </a:br>
            <a:r>
              <a:rPr lang="en-US" dirty="0"/>
              <a:t>a customer is made dependent on a service in a way he is unable to use another vendor without substantial switching costs </a:t>
            </a:r>
            <a:endParaRPr lang="en-US" dirty="0" smtClean="0"/>
          </a:p>
          <a:p>
            <a:endParaRPr lang="en-US" dirty="0"/>
          </a:p>
          <a:p>
            <a:r>
              <a:rPr lang="it-IT" dirty="0"/>
              <a:t>N</a:t>
            </a:r>
            <a:r>
              <a:rPr lang="it-IT" dirty="0" smtClean="0"/>
              <a:t>o </a:t>
            </a:r>
            <a:r>
              <a:rPr lang="it-IT" dirty="0" err="1"/>
              <a:t>lock</a:t>
            </a:r>
            <a:r>
              <a:rPr lang="it-IT" dirty="0"/>
              <a:t>-in </a:t>
            </a:r>
            <a:r>
              <a:rPr lang="it-IT" dirty="0" err="1" smtClean="0"/>
              <a:t>is</a:t>
            </a:r>
            <a:r>
              <a:rPr lang="it-IT" dirty="0" smtClean="0"/>
              <a:t> the </a:t>
            </a:r>
            <a:r>
              <a:rPr lang="it-IT" dirty="0" err="1" smtClean="0"/>
              <a:t>challenge</a:t>
            </a:r>
            <a:r>
              <a:rPr lang="it-IT" dirty="0" smtClean="0"/>
              <a:t> </a:t>
            </a:r>
            <a:r>
              <a:rPr lang="it-IT" dirty="0" err="1" smtClean="0"/>
              <a:t>we</a:t>
            </a:r>
            <a:r>
              <a:rPr lang="it-IT" dirty="0" smtClean="0"/>
              <a:t> </a:t>
            </a:r>
            <a:r>
              <a:rPr lang="it-IT" dirty="0" err="1" smtClean="0"/>
              <a:t>should</a:t>
            </a:r>
            <a:r>
              <a:rPr lang="it-IT" dirty="0" smtClean="0"/>
              <a:t> </a:t>
            </a:r>
            <a:r>
              <a:rPr lang="it-IT" dirty="0" err="1" smtClean="0"/>
              <a:t>always</a:t>
            </a:r>
            <a:r>
              <a:rPr lang="it-IT" dirty="0" smtClean="0"/>
              <a:t> </a:t>
            </a:r>
            <a:r>
              <a:rPr lang="it-IT" dirty="0" err="1" smtClean="0"/>
              <a:t>consider</a:t>
            </a:r>
            <a:endParaRPr lang="en-US" dirty="0"/>
          </a:p>
          <a:p>
            <a:pPr marL="0" indent="0">
              <a:buNone/>
            </a:pPr>
            <a:endParaRPr lang="en-US" dirty="0"/>
          </a:p>
        </p:txBody>
      </p:sp>
    </p:spTree>
    <p:extLst>
      <p:ext uri="{BB962C8B-B14F-4D97-AF65-F5344CB8AC3E}">
        <p14:creationId xmlns:p14="http://schemas.microsoft.com/office/powerpoint/2010/main" val="4775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Rounded Corners 95">
            <a:extLst>
              <a:ext uri="{FF2B5EF4-FFF2-40B4-BE49-F238E27FC236}">
                <a16:creationId xmlns:a16="http://schemas.microsoft.com/office/drawing/2014/main" xmlns="" id="{F8961CFF-B49A-48C8-AA28-D2E5BEABAD3F}"/>
              </a:ext>
            </a:extLst>
          </p:cNvPr>
          <p:cNvSpPr/>
          <p:nvPr/>
        </p:nvSpPr>
        <p:spPr>
          <a:xfrm>
            <a:off x="1306033" y="1687972"/>
            <a:ext cx="3478618" cy="2188684"/>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000" dirty="0" err="1"/>
              <a:t>Wrapper</a:t>
            </a:r>
            <a:endParaRPr lang="en-US" sz="2000" dirty="0"/>
          </a:p>
        </p:txBody>
      </p:sp>
      <p:sp>
        <p:nvSpPr>
          <p:cNvPr id="2" name="Text Placeholder 1">
            <a:extLst>
              <a:ext uri="{FF2B5EF4-FFF2-40B4-BE49-F238E27FC236}">
                <a16:creationId xmlns:a16="http://schemas.microsoft.com/office/drawing/2014/main" xmlns="" id="{7883A01B-A84F-4030-AF47-1542300AD40E}"/>
              </a:ext>
            </a:extLst>
          </p:cNvPr>
          <p:cNvSpPr>
            <a:spLocks noGrp="1"/>
          </p:cNvSpPr>
          <p:nvPr>
            <p:ph type="body" sz="quarter" idx="11"/>
          </p:nvPr>
        </p:nvSpPr>
        <p:spPr/>
        <p:txBody>
          <a:bodyPr>
            <a:normAutofit/>
          </a:bodyPr>
          <a:lstStyle/>
          <a:p>
            <a:pPr marL="0" indent="0">
              <a:buNone/>
            </a:pPr>
            <a:r>
              <a:rPr lang="en-US" dirty="0"/>
              <a:t>The </a:t>
            </a:r>
            <a:r>
              <a:rPr lang="en-US" dirty="0" smtClean="0"/>
              <a:t>Adapter Pattern (Wrapper)</a:t>
            </a:r>
            <a:endParaRPr lang="en-US" dirty="0"/>
          </a:p>
        </p:txBody>
      </p:sp>
      <p:sp>
        <p:nvSpPr>
          <p:cNvPr id="99" name="Rectangle: Rounded Corners 98">
            <a:extLst>
              <a:ext uri="{FF2B5EF4-FFF2-40B4-BE49-F238E27FC236}">
                <a16:creationId xmlns:a16="http://schemas.microsoft.com/office/drawing/2014/main" xmlns="" id="{FC68EDC7-45B3-4FFD-A0A0-4AF4EA7CB152}"/>
              </a:ext>
            </a:extLst>
          </p:cNvPr>
          <p:cNvSpPr/>
          <p:nvPr/>
        </p:nvSpPr>
        <p:spPr>
          <a:xfrm>
            <a:off x="1583994" y="2185427"/>
            <a:ext cx="1712099" cy="158101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err="1"/>
              <a:t>External</a:t>
            </a:r>
            <a:r>
              <a:rPr lang="it-IT" sz="2000" dirty="0"/>
              <a:t> Service</a:t>
            </a:r>
            <a:endParaRPr lang="en-US" sz="2000" dirty="0"/>
          </a:p>
        </p:txBody>
      </p:sp>
      <p:sp>
        <p:nvSpPr>
          <p:cNvPr id="61" name="Rectangle: Rounded Corners 60">
            <a:extLst>
              <a:ext uri="{FF2B5EF4-FFF2-40B4-BE49-F238E27FC236}">
                <a16:creationId xmlns:a16="http://schemas.microsoft.com/office/drawing/2014/main" xmlns="" id="{AE9A5272-D465-4B4C-95E3-D689270FA38E}"/>
              </a:ext>
            </a:extLst>
          </p:cNvPr>
          <p:cNvSpPr/>
          <p:nvPr/>
        </p:nvSpPr>
        <p:spPr>
          <a:xfrm>
            <a:off x="2670361" y="2785934"/>
            <a:ext cx="1135541" cy="379997"/>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External</a:t>
            </a:r>
            <a:r>
              <a:rPr lang="it-IT" sz="1200" dirty="0"/>
              <a:t> Interface2</a:t>
            </a:r>
            <a:endParaRPr lang="en-US" sz="1200" dirty="0"/>
          </a:p>
        </p:txBody>
      </p:sp>
      <p:sp>
        <p:nvSpPr>
          <p:cNvPr id="62" name="Rectangle: Rounded Corners 61">
            <a:extLst>
              <a:ext uri="{FF2B5EF4-FFF2-40B4-BE49-F238E27FC236}">
                <a16:creationId xmlns:a16="http://schemas.microsoft.com/office/drawing/2014/main" xmlns="" id="{3BBC5C1E-692B-40D3-955B-6924B410C1DA}"/>
              </a:ext>
            </a:extLst>
          </p:cNvPr>
          <p:cNvSpPr/>
          <p:nvPr/>
        </p:nvSpPr>
        <p:spPr>
          <a:xfrm>
            <a:off x="2670361" y="2322622"/>
            <a:ext cx="1135541" cy="379997"/>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External</a:t>
            </a:r>
            <a:r>
              <a:rPr lang="it-IT" sz="1200" dirty="0"/>
              <a:t> Interface1</a:t>
            </a:r>
            <a:endParaRPr lang="en-US" sz="1200" dirty="0"/>
          </a:p>
        </p:txBody>
      </p:sp>
      <p:sp>
        <p:nvSpPr>
          <p:cNvPr id="63" name="Rectangle: Rounded Corners 62">
            <a:extLst>
              <a:ext uri="{FF2B5EF4-FFF2-40B4-BE49-F238E27FC236}">
                <a16:creationId xmlns:a16="http://schemas.microsoft.com/office/drawing/2014/main" xmlns="" id="{BC0CAB17-4BA2-4185-A04B-09D1C68B57B9}"/>
              </a:ext>
            </a:extLst>
          </p:cNvPr>
          <p:cNvSpPr/>
          <p:nvPr/>
        </p:nvSpPr>
        <p:spPr>
          <a:xfrm>
            <a:off x="2670361" y="3249246"/>
            <a:ext cx="1135541" cy="379997"/>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External</a:t>
            </a:r>
            <a:r>
              <a:rPr lang="it-IT" sz="1200" dirty="0"/>
              <a:t> Interface3</a:t>
            </a:r>
            <a:endParaRPr lang="en-US" sz="1200" dirty="0"/>
          </a:p>
        </p:txBody>
      </p:sp>
      <p:sp>
        <p:nvSpPr>
          <p:cNvPr id="64" name="Rectangle: Rounded Corners 63">
            <a:extLst>
              <a:ext uri="{FF2B5EF4-FFF2-40B4-BE49-F238E27FC236}">
                <a16:creationId xmlns:a16="http://schemas.microsoft.com/office/drawing/2014/main" xmlns="" id="{EF9B490B-8F05-4E09-A662-5813E6B52588}"/>
              </a:ext>
            </a:extLst>
          </p:cNvPr>
          <p:cNvSpPr/>
          <p:nvPr/>
        </p:nvSpPr>
        <p:spPr>
          <a:xfrm>
            <a:off x="4268013" y="2785934"/>
            <a:ext cx="1135541" cy="379997"/>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Wrapper</a:t>
            </a:r>
            <a:r>
              <a:rPr lang="it-IT" sz="1200" dirty="0"/>
              <a:t> Interface2</a:t>
            </a:r>
            <a:endParaRPr lang="en-US" sz="1200" dirty="0"/>
          </a:p>
        </p:txBody>
      </p:sp>
      <p:sp>
        <p:nvSpPr>
          <p:cNvPr id="65" name="Rectangle: Rounded Corners 64">
            <a:extLst>
              <a:ext uri="{FF2B5EF4-FFF2-40B4-BE49-F238E27FC236}">
                <a16:creationId xmlns:a16="http://schemas.microsoft.com/office/drawing/2014/main" xmlns="" id="{A992C4A5-B300-47C5-A8F0-464CA703AF31}"/>
              </a:ext>
            </a:extLst>
          </p:cNvPr>
          <p:cNvSpPr/>
          <p:nvPr/>
        </p:nvSpPr>
        <p:spPr>
          <a:xfrm>
            <a:off x="4268013" y="2322622"/>
            <a:ext cx="1135541" cy="379997"/>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Wrapper</a:t>
            </a:r>
            <a:r>
              <a:rPr lang="it-IT" sz="1200" dirty="0"/>
              <a:t> Interface1</a:t>
            </a:r>
            <a:endParaRPr lang="en-US" sz="1200" dirty="0"/>
          </a:p>
        </p:txBody>
      </p:sp>
      <p:sp>
        <p:nvSpPr>
          <p:cNvPr id="66" name="Rectangle: Rounded Corners 65">
            <a:extLst>
              <a:ext uri="{FF2B5EF4-FFF2-40B4-BE49-F238E27FC236}">
                <a16:creationId xmlns:a16="http://schemas.microsoft.com/office/drawing/2014/main" xmlns="" id="{94288339-C106-42E0-8CA9-8F9F7A8CA839}"/>
              </a:ext>
            </a:extLst>
          </p:cNvPr>
          <p:cNvSpPr/>
          <p:nvPr/>
        </p:nvSpPr>
        <p:spPr>
          <a:xfrm>
            <a:off x="4268013" y="3249246"/>
            <a:ext cx="1135541" cy="379997"/>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Wrapper</a:t>
            </a:r>
            <a:r>
              <a:rPr lang="it-IT" sz="1200" dirty="0"/>
              <a:t> Interface3</a:t>
            </a:r>
            <a:endParaRPr lang="en-US" sz="1200" dirty="0"/>
          </a:p>
        </p:txBody>
      </p:sp>
      <p:cxnSp>
        <p:nvCxnSpPr>
          <p:cNvPr id="6" name="Straight Connector 5">
            <a:extLst>
              <a:ext uri="{FF2B5EF4-FFF2-40B4-BE49-F238E27FC236}">
                <a16:creationId xmlns:a16="http://schemas.microsoft.com/office/drawing/2014/main" xmlns="" id="{C38EEBF7-EA68-48DE-AC99-EF873ABAE885}"/>
              </a:ext>
            </a:extLst>
          </p:cNvPr>
          <p:cNvCxnSpPr>
            <a:stCxn id="62" idx="3"/>
            <a:endCxn id="65" idx="1"/>
          </p:cNvCxnSpPr>
          <p:nvPr/>
        </p:nvCxnSpPr>
        <p:spPr>
          <a:xfrm>
            <a:off x="3805902" y="2512621"/>
            <a:ext cx="462111"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ADB1EA2C-4EB8-4D49-BADA-57A9F3D984D7}"/>
              </a:ext>
            </a:extLst>
          </p:cNvPr>
          <p:cNvCxnSpPr>
            <a:cxnSpLocks/>
            <a:stCxn id="61" idx="3"/>
            <a:endCxn id="64" idx="1"/>
          </p:cNvCxnSpPr>
          <p:nvPr/>
        </p:nvCxnSpPr>
        <p:spPr>
          <a:xfrm>
            <a:off x="3805902" y="2975933"/>
            <a:ext cx="462111"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1719EDA3-382D-44B5-A038-CB16931F775F}"/>
              </a:ext>
            </a:extLst>
          </p:cNvPr>
          <p:cNvCxnSpPr>
            <a:cxnSpLocks/>
            <a:stCxn id="63" idx="3"/>
            <a:endCxn id="66" idx="1"/>
          </p:cNvCxnSpPr>
          <p:nvPr/>
        </p:nvCxnSpPr>
        <p:spPr>
          <a:xfrm>
            <a:off x="3805902" y="3439245"/>
            <a:ext cx="462111"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Rectangle: Rounded Corners 74">
            <a:extLst>
              <a:ext uri="{FF2B5EF4-FFF2-40B4-BE49-F238E27FC236}">
                <a16:creationId xmlns:a16="http://schemas.microsoft.com/office/drawing/2014/main" xmlns="" id="{CE68E9C3-C22A-424D-BEAA-1867A2ACFA91}"/>
              </a:ext>
            </a:extLst>
          </p:cNvPr>
          <p:cNvSpPr/>
          <p:nvPr/>
        </p:nvSpPr>
        <p:spPr>
          <a:xfrm>
            <a:off x="6371269" y="1976378"/>
            <a:ext cx="1785081" cy="523954"/>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APPLICATION 1</a:t>
            </a:r>
            <a:endParaRPr lang="en-US" sz="2000" dirty="0"/>
          </a:p>
        </p:txBody>
      </p:sp>
      <p:sp>
        <p:nvSpPr>
          <p:cNvPr id="76" name="Rectangle: Rounded Corners 75">
            <a:extLst>
              <a:ext uri="{FF2B5EF4-FFF2-40B4-BE49-F238E27FC236}">
                <a16:creationId xmlns:a16="http://schemas.microsoft.com/office/drawing/2014/main" xmlns="" id="{145EE51A-8660-485A-A41B-DE467AC98A51}"/>
              </a:ext>
            </a:extLst>
          </p:cNvPr>
          <p:cNvSpPr/>
          <p:nvPr/>
        </p:nvSpPr>
        <p:spPr>
          <a:xfrm>
            <a:off x="6371269" y="2990039"/>
            <a:ext cx="1785081" cy="523954"/>
          </a:xfrm>
          <a:prstGeom prst="round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APPLICATION 2</a:t>
            </a:r>
            <a:endParaRPr lang="en-US" sz="2000" dirty="0"/>
          </a:p>
        </p:txBody>
      </p:sp>
      <p:cxnSp>
        <p:nvCxnSpPr>
          <p:cNvPr id="14" name="Connector: Elbow 13">
            <a:extLst>
              <a:ext uri="{FF2B5EF4-FFF2-40B4-BE49-F238E27FC236}">
                <a16:creationId xmlns:a16="http://schemas.microsoft.com/office/drawing/2014/main" xmlns="" id="{3D6E7336-FDE0-4038-B52F-78206FE4644F}"/>
              </a:ext>
            </a:extLst>
          </p:cNvPr>
          <p:cNvCxnSpPr>
            <a:stCxn id="65" idx="3"/>
            <a:endCxn id="75" idx="1"/>
          </p:cNvCxnSpPr>
          <p:nvPr/>
        </p:nvCxnSpPr>
        <p:spPr>
          <a:xfrm flipV="1">
            <a:off x="5403554" y="2238355"/>
            <a:ext cx="967715" cy="274266"/>
          </a:xfrm>
          <a:prstGeom prst="bentConnector3">
            <a:avLst/>
          </a:prstGeom>
          <a:ln w="12700">
            <a:solidFill>
              <a:srgbClr val="445469"/>
            </a:solidFill>
            <a:prstDash val="dash"/>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xmlns="" id="{CC4FF050-C1B3-46FF-9AA2-CE80663A0C59}"/>
              </a:ext>
            </a:extLst>
          </p:cNvPr>
          <p:cNvCxnSpPr>
            <a:cxnSpLocks/>
            <a:stCxn id="64" idx="3"/>
            <a:endCxn id="76" idx="1"/>
          </p:cNvCxnSpPr>
          <p:nvPr/>
        </p:nvCxnSpPr>
        <p:spPr>
          <a:xfrm>
            <a:off x="5403554" y="2975933"/>
            <a:ext cx="967715" cy="276083"/>
          </a:xfrm>
          <a:prstGeom prst="bentConnector3">
            <a:avLst/>
          </a:prstGeom>
          <a:ln w="12700">
            <a:solidFill>
              <a:srgbClr val="445469"/>
            </a:solidFill>
            <a:prstDash val="dash"/>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xmlns="" id="{1697299D-732B-4168-9081-DF4753D9F110}"/>
              </a:ext>
            </a:extLst>
          </p:cNvPr>
          <p:cNvCxnSpPr>
            <a:cxnSpLocks/>
            <a:stCxn id="66" idx="3"/>
            <a:endCxn id="76" idx="1"/>
          </p:cNvCxnSpPr>
          <p:nvPr/>
        </p:nvCxnSpPr>
        <p:spPr>
          <a:xfrm flipV="1">
            <a:off x="5403554" y="3252016"/>
            <a:ext cx="967715" cy="187229"/>
          </a:xfrm>
          <a:prstGeom prst="bentConnector3">
            <a:avLst/>
          </a:prstGeom>
          <a:ln w="12700">
            <a:solidFill>
              <a:srgbClr val="445469"/>
            </a:solidFill>
            <a:prstDash val="dash"/>
          </a:ln>
        </p:spPr>
        <p:style>
          <a:lnRef idx="1">
            <a:schemeClr val="accent1"/>
          </a:lnRef>
          <a:fillRef idx="0">
            <a:schemeClr val="accent1"/>
          </a:fillRef>
          <a:effectRef idx="0">
            <a:schemeClr val="accent1"/>
          </a:effectRef>
          <a:fontRef idx="minor">
            <a:schemeClr val="tx1"/>
          </a:fontRef>
        </p:style>
      </p:cxnSp>
      <p:sp>
        <p:nvSpPr>
          <p:cNvPr id="90" name="Content Placeholder 1">
            <a:extLst>
              <a:ext uri="{FF2B5EF4-FFF2-40B4-BE49-F238E27FC236}">
                <a16:creationId xmlns:a16="http://schemas.microsoft.com/office/drawing/2014/main" xmlns="" id="{8BA42C64-BB37-41F5-9699-7637A202D521}"/>
              </a:ext>
            </a:extLst>
          </p:cNvPr>
          <p:cNvSpPr txBox="1">
            <a:spLocks/>
          </p:cNvSpPr>
          <p:nvPr/>
        </p:nvSpPr>
        <p:spPr>
          <a:xfrm>
            <a:off x="838201" y="4328621"/>
            <a:ext cx="11282754" cy="2513246"/>
          </a:xfrm>
          <a:prstGeom prst="rect">
            <a:avLst/>
          </a:prstGeom>
        </p:spPr>
        <p:txBody>
          <a:bodyPr numCol="1">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45469"/>
                </a:solidFill>
              </a:rPr>
              <a:t>Service Adapter Pattern </a:t>
            </a:r>
            <a:r>
              <a:rPr lang="en-US" dirty="0" smtClean="0">
                <a:solidFill>
                  <a:srgbClr val="445469"/>
                </a:solidFill>
              </a:rPr>
              <a:t>allows </a:t>
            </a:r>
            <a:r>
              <a:rPr lang="en-US" dirty="0">
                <a:solidFill>
                  <a:srgbClr val="445469"/>
                </a:solidFill>
              </a:rPr>
              <a:t>the interface of an existing class to be used as another interface</a:t>
            </a:r>
          </a:p>
          <a:p>
            <a:r>
              <a:rPr lang="en-US" dirty="0" smtClean="0">
                <a:solidFill>
                  <a:srgbClr val="445469"/>
                </a:solidFill>
              </a:rPr>
              <a:t>Service Adapter Pattern </a:t>
            </a:r>
            <a:r>
              <a:rPr lang="en-US" dirty="0">
                <a:solidFill>
                  <a:srgbClr val="445469"/>
                </a:solidFill>
              </a:rPr>
              <a:t>is the most reliable way to call </a:t>
            </a:r>
            <a:r>
              <a:rPr lang="en-US" b="1" dirty="0">
                <a:solidFill>
                  <a:srgbClr val="445469"/>
                </a:solidFill>
              </a:rPr>
              <a:t>external services</a:t>
            </a:r>
          </a:p>
          <a:p>
            <a:r>
              <a:rPr lang="en-US" dirty="0">
                <a:solidFill>
                  <a:srgbClr val="445469"/>
                </a:solidFill>
              </a:rPr>
              <a:t>The Wrapper Class expose some or all the External Services </a:t>
            </a:r>
            <a:r>
              <a:rPr lang="en-US" b="1" dirty="0">
                <a:solidFill>
                  <a:srgbClr val="445469"/>
                </a:solidFill>
              </a:rPr>
              <a:t>interfaces</a:t>
            </a:r>
          </a:p>
          <a:p>
            <a:r>
              <a:rPr lang="en-US" dirty="0">
                <a:solidFill>
                  <a:srgbClr val="445469"/>
                </a:solidFill>
              </a:rPr>
              <a:t>Internal Services cannot access external Services </a:t>
            </a:r>
            <a:r>
              <a:rPr lang="en-US" b="1" dirty="0">
                <a:solidFill>
                  <a:srgbClr val="445469"/>
                </a:solidFill>
              </a:rPr>
              <a:t>directly</a:t>
            </a:r>
          </a:p>
          <a:p>
            <a:r>
              <a:rPr lang="en-US" dirty="0">
                <a:solidFill>
                  <a:srgbClr val="445469"/>
                </a:solidFill>
              </a:rPr>
              <a:t>Wrapping External Services reduce the </a:t>
            </a:r>
            <a:r>
              <a:rPr lang="en-US" b="1" dirty="0">
                <a:solidFill>
                  <a:srgbClr val="445469"/>
                </a:solidFill>
              </a:rPr>
              <a:t>lock</a:t>
            </a:r>
            <a:r>
              <a:rPr lang="it-IT" b="1" dirty="0">
                <a:solidFill>
                  <a:srgbClr val="445469"/>
                </a:solidFill>
              </a:rPr>
              <a:t>-in </a:t>
            </a:r>
            <a:r>
              <a:rPr lang="it-IT" dirty="0" err="1">
                <a:solidFill>
                  <a:srgbClr val="445469"/>
                </a:solidFill>
              </a:rPr>
              <a:t>effect</a:t>
            </a:r>
            <a:endParaRPr lang="it-IT" dirty="0">
              <a:solidFill>
                <a:srgbClr val="445469"/>
              </a:solidFill>
            </a:endParaRPr>
          </a:p>
          <a:p>
            <a:r>
              <a:rPr lang="it-IT" dirty="0" err="1">
                <a:solidFill>
                  <a:srgbClr val="445469"/>
                </a:solidFill>
              </a:rPr>
              <a:t>Centralizing</a:t>
            </a:r>
            <a:r>
              <a:rPr lang="it-IT" dirty="0">
                <a:solidFill>
                  <a:srgbClr val="445469"/>
                </a:solidFill>
              </a:rPr>
              <a:t> </a:t>
            </a:r>
            <a:r>
              <a:rPr lang="it-IT" dirty="0" err="1">
                <a:solidFill>
                  <a:srgbClr val="445469"/>
                </a:solidFill>
              </a:rPr>
              <a:t>all</a:t>
            </a:r>
            <a:r>
              <a:rPr lang="it-IT" dirty="0">
                <a:solidFill>
                  <a:srgbClr val="445469"/>
                </a:solidFill>
              </a:rPr>
              <a:t> the calls to </a:t>
            </a:r>
            <a:r>
              <a:rPr lang="it-IT" dirty="0" err="1">
                <a:solidFill>
                  <a:srgbClr val="445469"/>
                </a:solidFill>
              </a:rPr>
              <a:t>External</a:t>
            </a:r>
            <a:r>
              <a:rPr lang="it-IT" dirty="0">
                <a:solidFill>
                  <a:srgbClr val="445469"/>
                </a:solidFill>
              </a:rPr>
              <a:t> Services </a:t>
            </a:r>
            <a:r>
              <a:rPr lang="it-IT" dirty="0" err="1">
                <a:solidFill>
                  <a:srgbClr val="445469"/>
                </a:solidFill>
              </a:rPr>
              <a:t>allow</a:t>
            </a:r>
            <a:r>
              <a:rPr lang="it-IT" dirty="0">
                <a:solidFill>
                  <a:srgbClr val="445469"/>
                </a:solidFill>
              </a:rPr>
              <a:t> users to </a:t>
            </a:r>
            <a:r>
              <a:rPr lang="it-IT" dirty="0" err="1">
                <a:solidFill>
                  <a:srgbClr val="445469"/>
                </a:solidFill>
              </a:rPr>
              <a:t>implement</a:t>
            </a:r>
            <a:r>
              <a:rPr lang="it-IT" dirty="0">
                <a:solidFill>
                  <a:srgbClr val="445469"/>
                </a:solidFill>
              </a:rPr>
              <a:t> once </a:t>
            </a:r>
            <a:r>
              <a:rPr lang="it-IT" b="1" dirty="0" err="1">
                <a:solidFill>
                  <a:srgbClr val="445469"/>
                </a:solidFill>
              </a:rPr>
              <a:t>tracing</a:t>
            </a:r>
            <a:r>
              <a:rPr lang="it-IT" dirty="0">
                <a:solidFill>
                  <a:srgbClr val="445469"/>
                </a:solidFill>
              </a:rPr>
              <a:t> strategies</a:t>
            </a:r>
            <a:endParaRPr lang="en-US" dirty="0">
              <a:solidFill>
                <a:srgbClr val="445469"/>
              </a:solidFill>
            </a:endParaRPr>
          </a:p>
        </p:txBody>
      </p:sp>
    </p:spTree>
    <p:extLst>
      <p:ext uri="{BB962C8B-B14F-4D97-AF65-F5344CB8AC3E}">
        <p14:creationId xmlns:p14="http://schemas.microsoft.com/office/powerpoint/2010/main" val="442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it-IT" dirty="0" smtClean="0"/>
                  <a:t>Use the </a:t>
                </a:r>
                <a:r>
                  <a:rPr lang="it-IT" dirty="0" err="1" smtClean="0"/>
                  <a:t>same</a:t>
                </a:r>
                <a:r>
                  <a:rPr lang="it-IT" dirty="0" smtClean="0"/>
                  <a:t> </a:t>
                </a:r>
                <a:r>
                  <a:rPr lang="it-IT" dirty="0" err="1" smtClean="0"/>
                  <a:t>dataset</a:t>
                </a:r>
                <a:r>
                  <a:rPr lang="it-IT" dirty="0" smtClean="0"/>
                  <a:t> to compute a collaborative-</a:t>
                </a:r>
                <a:r>
                  <a:rPr lang="it-IT" dirty="0" err="1" smtClean="0"/>
                  <a:t>based</a:t>
                </a:r>
                <a:r>
                  <a:rPr lang="it-IT" dirty="0" smtClean="0"/>
                  <a:t> </a:t>
                </a:r>
                <a:r>
                  <a:rPr lang="it-IT" dirty="0" err="1" smtClean="0"/>
                  <a:t>distance</a:t>
                </a:r>
                <a:r>
                  <a:rPr lang="it-IT" dirty="0" smtClean="0"/>
                  <a:t> </a:t>
                </a:r>
                <a:r>
                  <a:rPr lang="it-IT" dirty="0" err="1" smtClean="0"/>
                  <a:t>between</a:t>
                </a:r>
                <a:r>
                  <a:rPr lang="it-IT" dirty="0" smtClean="0"/>
                  <a:t> </a:t>
                </a:r>
                <a:r>
                  <a:rPr lang="it-IT" dirty="0" err="1" smtClean="0"/>
                  <a:t>songs</a:t>
                </a:r>
                <a:r>
                  <a:rPr lang="it-IT" dirty="0" smtClean="0"/>
                  <a:t>.</a:t>
                </a:r>
              </a:p>
              <a:p>
                <a:pPr marL="0" indent="0">
                  <a:buNone/>
                </a:pPr>
                <a:r>
                  <a:rPr lang="it-IT" dirty="0" smtClean="0"/>
                  <a:t>A </a:t>
                </a:r>
                <a:r>
                  <a:rPr lang="it-IT" dirty="0" err="1" smtClean="0"/>
                  <a:t>couple</a:t>
                </a:r>
                <a:r>
                  <a:rPr lang="it-IT" dirty="0" smtClean="0"/>
                  <a:t> of </a:t>
                </a:r>
                <a:r>
                  <a:rPr lang="it-IT" dirty="0" err="1" smtClean="0"/>
                  <a:t>songs</a:t>
                </a:r>
                <a:r>
                  <a:rPr lang="it-IT" dirty="0" smtClean="0"/>
                  <a:t> S1,S2 are </a:t>
                </a:r>
                <a:r>
                  <a:rPr lang="it-IT" dirty="0" err="1" smtClean="0"/>
                  <a:t>similar</a:t>
                </a:r>
                <a:r>
                  <a:rPr lang="it-IT" dirty="0" smtClean="0"/>
                  <a:t> </a:t>
                </a:r>
                <a:r>
                  <a:rPr lang="it-IT" dirty="0" err="1" smtClean="0"/>
                  <a:t>as</a:t>
                </a:r>
                <a:r>
                  <a:rPr lang="it-IT" dirty="0" smtClean="0"/>
                  <a:t> </a:t>
                </a:r>
                <a:r>
                  <a:rPr lang="it-IT" dirty="0" err="1" smtClean="0"/>
                  <a:t>much</a:t>
                </a:r>
                <a:r>
                  <a:rPr lang="it-IT" dirty="0" smtClean="0"/>
                  <a:t> the </a:t>
                </a:r>
                <a:r>
                  <a:rPr lang="it-IT" dirty="0" err="1" smtClean="0"/>
                  <a:t>same</a:t>
                </a:r>
                <a:r>
                  <a:rPr lang="it-IT" dirty="0" smtClean="0"/>
                  <a:t> </a:t>
                </a:r>
                <a:r>
                  <a:rPr lang="it-IT" dirty="0" err="1" smtClean="0"/>
                  <a:t>user</a:t>
                </a:r>
                <a:r>
                  <a:rPr lang="it-IT" dirty="0" smtClean="0"/>
                  <a:t> </a:t>
                </a:r>
                <a:r>
                  <a:rPr lang="it-IT" dirty="0" err="1" smtClean="0"/>
                  <a:t>has</a:t>
                </a:r>
                <a:r>
                  <a:rPr lang="it-IT" dirty="0" smtClean="0"/>
                  <a:t> </a:t>
                </a:r>
                <a:r>
                  <a:rPr lang="it-IT" dirty="0" err="1" smtClean="0"/>
                  <a:t>listened</a:t>
                </a:r>
                <a:r>
                  <a:rPr lang="it-IT" dirty="0" smtClean="0"/>
                  <a:t> </a:t>
                </a:r>
                <a:r>
                  <a:rPr lang="it-IT" dirty="0" err="1" smtClean="0"/>
                  <a:t>both</a:t>
                </a:r>
                <a:r>
                  <a:rPr lang="it-IT" dirty="0" smtClean="0"/>
                  <a:t>.</a:t>
                </a:r>
              </a:p>
              <a:p>
                <a:pPr marL="0" indent="0">
                  <a:buNone/>
                </a:pPr>
                <a:r>
                  <a:rPr lang="it-IT" dirty="0" err="1" smtClean="0"/>
                  <a:t>Formally</a:t>
                </a:r>
                <a:r>
                  <a:rPr lang="it-IT" dirty="0" smtClean="0"/>
                  <a:t>:</a:t>
                </a:r>
              </a:p>
              <a:p>
                <a:pPr marL="0" indent="0">
                  <a:buNone/>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𝐷𝑖𝑠𝑡</m:t>
                      </m:r>
                      <m:d>
                        <m:dPr>
                          <m:ctrlPr>
                            <a:rPr lang="it-IT" b="0" i="1" smtClean="0">
                              <a:latin typeface="Cambria Math" panose="02040503050406030204" pitchFamily="18" charset="0"/>
                            </a:rPr>
                          </m:ctrlPr>
                        </m:dPr>
                        <m:e>
                          <m:r>
                            <a:rPr lang="it-IT" b="0" i="1" smtClean="0">
                              <a:latin typeface="Cambria Math" panose="02040503050406030204" pitchFamily="18" charset="0"/>
                            </a:rPr>
                            <m:t>𝑆𝑖</m:t>
                          </m:r>
                          <m:r>
                            <a:rPr lang="it-IT" b="0" i="1" smtClean="0">
                              <a:latin typeface="Cambria Math" panose="02040503050406030204" pitchFamily="18" charset="0"/>
                            </a:rPr>
                            <m:t>,</m:t>
                          </m:r>
                          <m:r>
                            <a:rPr lang="it-IT" b="0" i="1" smtClean="0">
                              <a:latin typeface="Cambria Math" panose="02040503050406030204" pitchFamily="18" charset="0"/>
                            </a:rPr>
                            <m:t>𝑆𝑗</m:t>
                          </m:r>
                        </m:e>
                      </m:d>
                      <m:r>
                        <a:rPr lang="it-IT" b="0" i="1" smtClean="0">
                          <a:latin typeface="Cambria Math" panose="02040503050406030204" pitchFamily="18" charset="0"/>
                        </a:rPr>
                        <m:t>=</m:t>
                      </m:r>
                      <m:func>
                        <m:funcPr>
                          <m:ctrlPr>
                            <a:rPr lang="it-IT" b="0" i="1" smtClean="0">
                              <a:latin typeface="Cambria Math" panose="02040503050406030204" pitchFamily="18" charset="0"/>
                            </a:rPr>
                          </m:ctrlPr>
                        </m:funcPr>
                        <m:fName>
                          <m:r>
                            <m:rPr>
                              <m:sty m:val="p"/>
                            </m:rPr>
                            <a:rPr lang="it-IT" b="0" i="0" smtClean="0">
                              <a:latin typeface="Cambria Math" panose="02040503050406030204" pitchFamily="18" charset="0"/>
                            </a:rPr>
                            <m:t>cos</m:t>
                          </m:r>
                        </m:fName>
                        <m:e>
                          <m:d>
                            <m:dPr>
                              <m:ctrlPr>
                                <a:rPr lang="it-IT" b="0" i="1" smtClean="0">
                                  <a:latin typeface="Cambria Math" panose="02040503050406030204" pitchFamily="18" charset="0"/>
                                </a:rPr>
                              </m:ctrlPr>
                            </m:dPr>
                            <m:e>
                              <m:r>
                                <a:rPr lang="it-IT" i="1">
                                  <a:latin typeface="Cambria Math" panose="02040503050406030204" pitchFamily="18" charset="0"/>
                                  <a:ea typeface="Cambria Math" panose="02040503050406030204" pitchFamily="18" charset="0"/>
                                </a:rPr>
                                <m:t>𝜃</m:t>
                              </m:r>
                            </m:e>
                          </m:d>
                        </m:e>
                      </m:func>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𝐼</m:t>
                          </m:r>
                          <m:r>
                            <a:rPr lang="it-IT" b="0" i="1" smtClean="0">
                              <a:latin typeface="Cambria Math" panose="02040503050406030204" pitchFamily="18" charset="0"/>
                            </a:rPr>
                            <m:t>∗</m:t>
                          </m:r>
                          <m:r>
                            <a:rPr lang="it-IT" b="0" i="1" smtClean="0">
                              <a:latin typeface="Cambria Math" panose="02040503050406030204" pitchFamily="18" charset="0"/>
                            </a:rPr>
                            <m:t>𝐽</m:t>
                          </m:r>
                        </m:num>
                        <m:den>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𝐼</m:t>
                              </m:r>
                            </m:e>
                          </m:d>
                          <m:r>
                            <a:rPr lang="it-IT" b="0" i="1" smtClean="0">
                              <a:latin typeface="Cambria Math" panose="02040503050406030204" pitchFamily="18" charset="0"/>
                            </a:rPr>
                            <m:t>∗</m:t>
                          </m:r>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𝐽</m:t>
                              </m:r>
                            </m:e>
                          </m:d>
                        </m:den>
                      </m:f>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𝐷𝑖𝑠𝑡</m:t>
                      </m:r>
                      <m:d>
                        <m:dPr>
                          <m:ctrlPr>
                            <a:rPr lang="it-IT" i="1">
                              <a:latin typeface="Cambria Math" panose="02040503050406030204" pitchFamily="18" charset="0"/>
                            </a:rPr>
                          </m:ctrlPr>
                        </m:dPr>
                        <m:e>
                          <m:r>
                            <a:rPr lang="it-IT" i="1">
                              <a:latin typeface="Cambria Math" panose="02040503050406030204" pitchFamily="18" charset="0"/>
                            </a:rPr>
                            <m:t>𝑆𝑖</m:t>
                          </m:r>
                          <m:r>
                            <a:rPr lang="it-IT" i="1">
                              <a:latin typeface="Cambria Math" panose="02040503050406030204" pitchFamily="18" charset="0"/>
                            </a:rPr>
                            <m:t>,</m:t>
                          </m:r>
                          <m:r>
                            <a:rPr lang="it-IT" i="1">
                              <a:latin typeface="Cambria Math" panose="02040503050406030204" pitchFamily="18" charset="0"/>
                            </a:rPr>
                            <m:t>𝑆𝑗</m:t>
                          </m:r>
                        </m:e>
                      </m:d>
                      <m:r>
                        <a:rPr lang="it-IT" i="1">
                          <a:latin typeface="Cambria Math" panose="02040503050406030204" pitchFamily="18" charset="0"/>
                        </a:rPr>
                        <m:t>=</m:t>
                      </m:r>
                      <m:f>
                        <m:fPr>
                          <m:ctrlPr>
                            <a:rPr lang="it-IT" i="1">
                              <a:latin typeface="Cambria Math" panose="02040503050406030204" pitchFamily="18" charset="0"/>
                            </a:rPr>
                          </m:ctrlPr>
                        </m:fPr>
                        <m:num>
                          <m:nary>
                            <m:naryPr>
                              <m:chr m:val="∑"/>
                              <m:ctrlPr>
                                <a:rPr lang="it-IT" i="1">
                                  <a:latin typeface="Cambria Math" panose="02040503050406030204" pitchFamily="18" charset="0"/>
                                </a:rPr>
                              </m:ctrlPr>
                            </m:naryPr>
                            <m:sub>
                              <m:r>
                                <m:rPr>
                                  <m:brk m:alnAt="23"/>
                                </m:rPr>
                                <a:rPr lang="it-IT" i="1">
                                  <a:latin typeface="Cambria Math" panose="02040503050406030204" pitchFamily="18" charset="0"/>
                                </a:rPr>
                                <m:t>𝑘</m:t>
                              </m:r>
                              <m:r>
                                <a:rPr lang="it-IT" i="1">
                                  <a:latin typeface="Cambria Math" panose="02040503050406030204" pitchFamily="18" charset="0"/>
                                </a:rPr>
                                <m:t>=0</m:t>
                              </m:r>
                            </m:sub>
                            <m:sup>
                              <m:r>
                                <a:rPr lang="it-IT" i="1">
                                  <a:latin typeface="Cambria Math" panose="02040503050406030204" pitchFamily="18" charset="0"/>
                                </a:rPr>
                                <m:t>#</m:t>
                              </m:r>
                              <m:r>
                                <a:rPr lang="it-IT" i="1">
                                  <a:latin typeface="Cambria Math" panose="02040503050406030204" pitchFamily="18" charset="0"/>
                                </a:rPr>
                                <m:t>𝑈𝑠𝑒𝑟𝑠</m:t>
                              </m:r>
                            </m:sup>
                            <m:e>
                              <m:r>
                                <a:rPr lang="it-IT" i="1">
                                  <a:latin typeface="Cambria Math" panose="02040503050406030204" pitchFamily="18" charset="0"/>
                                </a:rPr>
                                <m:t>#</m:t>
                              </m:r>
                              <m:r>
                                <a:rPr lang="it-IT" i="1">
                                  <a:latin typeface="Cambria Math" panose="02040503050406030204" pitchFamily="18" charset="0"/>
                                </a:rPr>
                                <m:t>𝑃𝑙𝑎</m:t>
                              </m:r>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i="1">
                                      <a:latin typeface="Cambria Math" panose="02040503050406030204" pitchFamily="18" charset="0"/>
                                    </a:rPr>
                                    <m:t>,</m:t>
                                  </m:r>
                                  <m:r>
                                    <a:rPr lang="it-IT" i="1">
                                      <a:latin typeface="Cambria Math" panose="02040503050406030204" pitchFamily="18" charset="0"/>
                                    </a:rPr>
                                    <m:t>𝑖</m:t>
                                  </m:r>
                                </m:sub>
                              </m:sSub>
                              <m:r>
                                <a:rPr lang="it-IT" i="1">
                                  <a:latin typeface="Cambria Math" panose="02040503050406030204" pitchFamily="18" charset="0"/>
                                </a:rPr>
                                <m:t>∗#</m:t>
                              </m:r>
                              <m:r>
                                <a:rPr lang="it-IT" i="1">
                                  <a:latin typeface="Cambria Math" panose="02040503050406030204" pitchFamily="18" charset="0"/>
                                </a:rPr>
                                <m:t>𝑃𝑙𝑎</m:t>
                              </m:r>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i="1">
                                      <a:latin typeface="Cambria Math" panose="02040503050406030204" pitchFamily="18" charset="0"/>
                                    </a:rPr>
                                    <m:t>,</m:t>
                                  </m:r>
                                  <m:r>
                                    <a:rPr lang="it-IT" i="1">
                                      <a:latin typeface="Cambria Math" panose="02040503050406030204" pitchFamily="18" charset="0"/>
                                    </a:rPr>
                                    <m:t>𝑗</m:t>
                                  </m:r>
                                </m:sub>
                              </m:sSub>
                              <m:r>
                                <a:rPr lang="it-IT" i="1">
                                  <a:latin typeface="Cambria Math" panose="02040503050406030204" pitchFamily="18" charset="0"/>
                                </a:rPr>
                                <m:t> </m:t>
                              </m:r>
                            </m:e>
                          </m:nary>
                        </m:num>
                        <m:den>
                          <m:rad>
                            <m:radPr>
                              <m:degHide m:val="on"/>
                              <m:ctrlPr>
                                <a:rPr lang="it-IT" i="1">
                                  <a:latin typeface="Cambria Math" panose="02040503050406030204" pitchFamily="18" charset="0"/>
                                </a:rPr>
                              </m:ctrlPr>
                            </m:radPr>
                            <m:deg/>
                            <m:e>
                              <m:nary>
                                <m:naryPr>
                                  <m:chr m:val="∑"/>
                                  <m:ctrlPr>
                                    <a:rPr lang="it-IT" i="1">
                                      <a:latin typeface="Cambria Math" panose="02040503050406030204" pitchFamily="18" charset="0"/>
                                    </a:rPr>
                                  </m:ctrlPr>
                                </m:naryPr>
                                <m:sub>
                                  <m:r>
                                    <m:rPr>
                                      <m:brk m:alnAt="23"/>
                                    </m:rPr>
                                    <a:rPr lang="it-IT" i="1">
                                      <a:latin typeface="Cambria Math" panose="02040503050406030204" pitchFamily="18" charset="0"/>
                                    </a:rPr>
                                    <m:t>𝑘</m:t>
                                  </m:r>
                                  <m:r>
                                    <a:rPr lang="it-IT" i="1">
                                      <a:latin typeface="Cambria Math" panose="02040503050406030204" pitchFamily="18" charset="0"/>
                                    </a:rPr>
                                    <m:t>=0</m:t>
                                  </m:r>
                                </m:sub>
                                <m:sup>
                                  <m:r>
                                    <a:rPr lang="it-IT" i="1">
                                      <a:latin typeface="Cambria Math" panose="02040503050406030204" pitchFamily="18" charset="0"/>
                                    </a:rPr>
                                    <m:t>#</m:t>
                                  </m:r>
                                  <m:r>
                                    <a:rPr lang="it-IT" i="1">
                                      <a:latin typeface="Cambria Math" panose="02040503050406030204" pitchFamily="18" charset="0"/>
                                    </a:rPr>
                                    <m:t>𝑈𝑠𝑒𝑟𝑠</m:t>
                                  </m:r>
                                </m:sup>
                                <m:e>
                                  <m:r>
                                    <a:rPr lang="it-IT" i="1">
                                      <a:latin typeface="Cambria Math" panose="02040503050406030204" pitchFamily="18" charset="0"/>
                                    </a:rPr>
                                    <m:t>#</m:t>
                                  </m:r>
                                  <m:r>
                                    <a:rPr lang="it-IT" i="1">
                                      <a:latin typeface="Cambria Math" panose="02040503050406030204" pitchFamily="18" charset="0"/>
                                    </a:rPr>
                                    <m:t>𝑃𝑙𝑎</m:t>
                                  </m:r>
                                  <m:sSubSup>
                                    <m:sSubSupPr>
                                      <m:ctrlPr>
                                        <a:rPr lang="it-IT" i="1">
                                          <a:latin typeface="Cambria Math" panose="02040503050406030204" pitchFamily="18" charset="0"/>
                                        </a:rPr>
                                      </m:ctrlPr>
                                    </m:sSubSupPr>
                                    <m:e>
                                      <m:r>
                                        <a:rPr lang="it-IT" i="1">
                                          <a:latin typeface="Cambria Math" panose="02040503050406030204" pitchFamily="18" charset="0"/>
                                        </a:rPr>
                                        <m:t>𝑦</m:t>
                                      </m:r>
                                    </m:e>
                                    <m:sub>
                                      <m:r>
                                        <a:rPr lang="it-IT" i="1">
                                          <a:latin typeface="Cambria Math" panose="02040503050406030204" pitchFamily="18" charset="0"/>
                                        </a:rPr>
                                        <m:t>𝑖</m:t>
                                      </m:r>
                                    </m:sub>
                                    <m:sup>
                                      <m:r>
                                        <a:rPr lang="it-IT" i="1">
                                          <a:latin typeface="Cambria Math" panose="02040503050406030204" pitchFamily="18" charset="0"/>
                                        </a:rPr>
                                        <m:t>2</m:t>
                                      </m:r>
                                    </m:sup>
                                  </m:sSubSup>
                                </m:e>
                              </m:nary>
                            </m:e>
                          </m:rad>
                          <m:r>
                            <a:rPr lang="it-IT" i="1">
                              <a:latin typeface="Cambria Math" panose="02040503050406030204" pitchFamily="18" charset="0"/>
                            </a:rPr>
                            <m:t>∗</m:t>
                          </m:r>
                          <m:rad>
                            <m:radPr>
                              <m:degHide m:val="on"/>
                              <m:ctrlPr>
                                <a:rPr lang="it-IT" i="1">
                                  <a:latin typeface="Cambria Math" panose="02040503050406030204" pitchFamily="18" charset="0"/>
                                </a:rPr>
                              </m:ctrlPr>
                            </m:radPr>
                            <m:deg/>
                            <m:e>
                              <m:nary>
                                <m:naryPr>
                                  <m:chr m:val="∑"/>
                                  <m:ctrlPr>
                                    <a:rPr lang="it-IT" i="1">
                                      <a:latin typeface="Cambria Math" panose="02040503050406030204" pitchFamily="18" charset="0"/>
                                    </a:rPr>
                                  </m:ctrlPr>
                                </m:naryPr>
                                <m:sub>
                                  <m:r>
                                    <m:rPr>
                                      <m:brk m:alnAt="23"/>
                                    </m:rPr>
                                    <a:rPr lang="it-IT" i="1">
                                      <a:latin typeface="Cambria Math" panose="02040503050406030204" pitchFamily="18" charset="0"/>
                                    </a:rPr>
                                    <m:t>𝑘</m:t>
                                  </m:r>
                                  <m:r>
                                    <a:rPr lang="it-IT" i="1">
                                      <a:latin typeface="Cambria Math" panose="02040503050406030204" pitchFamily="18" charset="0"/>
                                    </a:rPr>
                                    <m:t>=0</m:t>
                                  </m:r>
                                </m:sub>
                                <m:sup>
                                  <m:r>
                                    <a:rPr lang="it-IT" i="1">
                                      <a:latin typeface="Cambria Math" panose="02040503050406030204" pitchFamily="18" charset="0"/>
                                    </a:rPr>
                                    <m:t>#</m:t>
                                  </m:r>
                                  <m:r>
                                    <a:rPr lang="it-IT" i="1">
                                      <a:latin typeface="Cambria Math" panose="02040503050406030204" pitchFamily="18" charset="0"/>
                                    </a:rPr>
                                    <m:t>𝑈𝑠𝑒𝑟𝑠</m:t>
                                  </m:r>
                                </m:sup>
                                <m:e>
                                  <m:r>
                                    <a:rPr lang="it-IT" i="1">
                                      <a:latin typeface="Cambria Math" panose="02040503050406030204" pitchFamily="18" charset="0"/>
                                    </a:rPr>
                                    <m:t>#</m:t>
                                  </m:r>
                                  <m:r>
                                    <a:rPr lang="it-IT" i="1">
                                      <a:latin typeface="Cambria Math" panose="02040503050406030204" pitchFamily="18" charset="0"/>
                                    </a:rPr>
                                    <m:t>𝑃𝑙𝑎</m:t>
                                  </m:r>
                                  <m:sSubSup>
                                    <m:sSubSupPr>
                                      <m:ctrlPr>
                                        <a:rPr lang="it-IT" i="1">
                                          <a:latin typeface="Cambria Math" panose="02040503050406030204" pitchFamily="18" charset="0"/>
                                        </a:rPr>
                                      </m:ctrlPr>
                                    </m:sSubSupPr>
                                    <m:e>
                                      <m:r>
                                        <a:rPr lang="it-IT" i="1">
                                          <a:latin typeface="Cambria Math" panose="02040503050406030204" pitchFamily="18" charset="0"/>
                                        </a:rPr>
                                        <m:t>𝑦</m:t>
                                      </m:r>
                                    </m:e>
                                    <m:sub>
                                      <m:r>
                                        <a:rPr lang="it-IT" i="1">
                                          <a:latin typeface="Cambria Math" panose="02040503050406030204" pitchFamily="18" charset="0"/>
                                        </a:rPr>
                                        <m:t>𝑗</m:t>
                                      </m:r>
                                    </m:sub>
                                    <m:sup>
                                      <m:r>
                                        <a:rPr lang="it-IT" i="1">
                                          <a:latin typeface="Cambria Math" panose="02040503050406030204" pitchFamily="18" charset="0"/>
                                        </a:rPr>
                                        <m:t>2</m:t>
                                      </m:r>
                                    </m:sup>
                                  </m:sSubSup>
                                </m:e>
                              </m:nary>
                            </m:e>
                          </m:rad>
                        </m:den>
                      </m:f>
                    </m:oMath>
                  </m:oMathPara>
                </a14:m>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3221"/>
                </a:stretch>
              </a:blipFill>
            </p:spPr>
            <p:txBody>
              <a:bodyPr/>
              <a:lstStyle/>
              <a:p>
                <a:r>
                  <a:rPr lang="en-US">
                    <a:noFill/>
                  </a:rPr>
                  <a:t> </a:t>
                </a:r>
              </a:p>
            </p:txBody>
          </p:sp>
        </mc:Fallback>
      </mc:AlternateContent>
      <p:sp>
        <p:nvSpPr>
          <p:cNvPr id="4" name="Text Placeholder 3"/>
          <p:cNvSpPr>
            <a:spLocks noGrp="1"/>
          </p:cNvSpPr>
          <p:nvPr>
            <p:ph type="body" sz="quarter" idx="11"/>
          </p:nvPr>
        </p:nvSpPr>
        <p:spPr/>
        <p:txBody>
          <a:bodyPr/>
          <a:lstStyle/>
          <a:p>
            <a:pPr marL="0" indent="0">
              <a:buNone/>
            </a:pPr>
            <a:r>
              <a:rPr lang="it-IT" dirty="0" err="1" smtClean="0"/>
              <a:t>Exercise</a:t>
            </a:r>
            <a:r>
              <a:rPr lang="it-IT" dirty="0" smtClean="0"/>
              <a:t> </a:t>
            </a:r>
            <a:r>
              <a:rPr lang="it-IT" dirty="0"/>
              <a:t>4</a:t>
            </a:r>
            <a:endParaRPr lang="en-US" dirty="0"/>
          </a:p>
        </p:txBody>
      </p:sp>
    </p:spTree>
    <p:extLst>
      <p:ext uri="{BB962C8B-B14F-4D97-AF65-F5344CB8AC3E}">
        <p14:creationId xmlns:p14="http://schemas.microsoft.com/office/powerpoint/2010/main" val="5257927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64CEADE-23C4-47FC-B32D-701E14E26699}"/>
              </a:ext>
            </a:extLst>
          </p:cNvPr>
          <p:cNvSpPr>
            <a:spLocks noGrp="1"/>
          </p:cNvSpPr>
          <p:nvPr>
            <p:ph type="body" sz="quarter" idx="11"/>
          </p:nvPr>
        </p:nvSpPr>
        <p:spPr>
          <a:xfrm>
            <a:off x="838200" y="160971"/>
            <a:ext cx="10515600" cy="1083629"/>
          </a:xfrm>
        </p:spPr>
        <p:txBody>
          <a:bodyPr/>
          <a:lstStyle/>
          <a:p>
            <a:pPr marL="0" indent="0">
              <a:buNone/>
            </a:pPr>
            <a:r>
              <a:rPr lang="en-US" dirty="0"/>
              <a:t>Map Reduce </a:t>
            </a:r>
            <a:r>
              <a:rPr lang="it-IT" dirty="0"/>
              <a:t>– Cosine similarity</a:t>
            </a:r>
            <a:endParaRPr lang="en-US" dirty="0"/>
          </a:p>
        </p:txBody>
      </p:sp>
      <p:grpSp>
        <p:nvGrpSpPr>
          <p:cNvPr id="20" name="Group 19">
            <a:extLst>
              <a:ext uri="{FF2B5EF4-FFF2-40B4-BE49-F238E27FC236}">
                <a16:creationId xmlns="" xmlns:a16="http://schemas.microsoft.com/office/drawing/2014/main"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 xmlns:a16="http://schemas.microsoft.com/office/drawing/2014/main"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err="1"/>
                <a:t>Map</a:t>
              </a:r>
              <a:endParaRPr lang="en-US" dirty="0"/>
            </a:p>
          </p:txBody>
        </p:sp>
        <p:sp>
          <p:nvSpPr>
            <p:cNvPr id="16" name="Rectangle: Rounded Corners 15">
              <a:extLst>
                <a:ext uri="{FF2B5EF4-FFF2-40B4-BE49-F238E27FC236}">
                  <a16:creationId xmlns="" xmlns:a16="http://schemas.microsoft.com/office/drawing/2014/main"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lambda x: x</a:t>
              </a:r>
              <a:endParaRPr lang="en-US" sz="1200" dirty="0">
                <a:solidFill>
                  <a:srgbClr val="E96B56"/>
                </a:solidFill>
              </a:endParaRPr>
            </a:p>
          </p:txBody>
        </p:sp>
      </p:grpSp>
      <p:sp>
        <p:nvSpPr>
          <p:cNvPr id="21" name="Cloud 20">
            <a:extLst>
              <a:ext uri="{FF2B5EF4-FFF2-40B4-BE49-F238E27FC236}">
                <a16:creationId xmlns="" xmlns:a16="http://schemas.microsoft.com/office/drawing/2014/main"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3" name="Table 22">
            <a:extLst>
              <a:ext uri="{FF2B5EF4-FFF2-40B4-BE49-F238E27FC236}">
                <a16:creationId xmlns="" xmlns:a16="http://schemas.microsoft.com/office/drawing/2014/main" id="{78E25490-ADD1-4A6E-9E93-8C7F03071D1C}"/>
              </a:ext>
            </a:extLst>
          </p:cNvPr>
          <p:cNvGraphicFramePr>
            <a:graphicFrameLocks noGrp="1"/>
          </p:cNvGraphicFramePr>
          <p:nvPr>
            <p:extLst/>
          </p:nvPr>
        </p:nvGraphicFramePr>
        <p:xfrm>
          <a:off x="6609193" y="343915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 xmlns:a16="http://schemas.microsoft.com/office/drawing/2014/main" val="3135443583"/>
                    </a:ext>
                  </a:extLst>
                </a:gridCol>
                <a:gridCol w="3760070">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‘track’‘:’T01’’,</a:t>
                      </a:r>
                      <a:r>
                        <a:rPr lang="it-IT" sz="1400" baseline="0" dirty="0">
                          <a:solidFill>
                            <a:srgbClr val="E96B56"/>
                          </a:solidFill>
                        </a:rPr>
                        <a:t> ‘’cnt’’:</a:t>
                      </a:r>
                      <a:r>
                        <a:rPr lang="it-IT" sz="1400" dirty="0">
                          <a:solidFill>
                            <a:srgbClr val="E96B56"/>
                          </a:solidFill>
                        </a:rPr>
                        <a:t>0}</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‘track’‘:’T02’’,</a:t>
                      </a:r>
                      <a:r>
                        <a:rPr lang="it-IT"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‘track’‘:’T03’’,</a:t>
                      </a:r>
                      <a:r>
                        <a:rPr lang="it-IT" sz="1400" baseline="0" dirty="0">
                          <a:solidFill>
                            <a:srgbClr val="E96B56"/>
                          </a:solidFill>
                        </a:rPr>
                        <a:t> ‘’cnt’’:1</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graphicFrame>
        <p:nvGraphicFramePr>
          <p:cNvPr id="19" name="Table 18">
            <a:extLst>
              <a:ext uri="{FF2B5EF4-FFF2-40B4-BE49-F238E27FC236}">
                <a16:creationId xmlns="" xmlns:a16="http://schemas.microsoft.com/office/drawing/2014/main" id="{6DD70973-DFAC-45E5-BC2B-7BDC67ECC299}"/>
              </a:ext>
            </a:extLst>
          </p:cNvPr>
          <p:cNvGraphicFramePr>
            <a:graphicFrameLocks noGrp="1"/>
          </p:cNvGraphicFramePr>
          <p:nvPr>
            <p:extLst/>
          </p:nvPr>
        </p:nvGraphicFramePr>
        <p:xfrm>
          <a:off x="838200" y="3428999"/>
          <a:ext cx="4372767" cy="2214880"/>
        </p:xfrm>
        <a:graphic>
          <a:graphicData uri="http://schemas.openxmlformats.org/drawingml/2006/table">
            <a:tbl>
              <a:tblPr firstRow="1" bandRow="1">
                <a:tableStyleId>{5C22544A-7EE6-4342-B048-85BDC9FD1C3A}</a:tableStyleId>
              </a:tblPr>
              <a:tblGrid>
                <a:gridCol w="612697">
                  <a:extLst>
                    <a:ext uri="{9D8B030D-6E8A-4147-A177-3AD203B41FA5}">
                      <a16:colId xmlns="" xmlns:a16="http://schemas.microsoft.com/office/drawing/2014/main" val="3135443583"/>
                    </a:ext>
                  </a:extLst>
                </a:gridCol>
                <a:gridCol w="3760070">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‘track’‘:’T01’’,</a:t>
                      </a:r>
                      <a:r>
                        <a:rPr lang="it-IT" sz="1400" baseline="0" dirty="0">
                          <a:solidFill>
                            <a:srgbClr val="E96B56"/>
                          </a:solidFill>
                        </a:rPr>
                        <a:t> ‘’cnt’’:</a:t>
                      </a:r>
                      <a:r>
                        <a:rPr lang="it-IT" sz="1400" dirty="0">
                          <a:solidFill>
                            <a:srgbClr val="E96B56"/>
                          </a:solidFill>
                        </a:rPr>
                        <a:t>0}, {‘’user’’:’’U01’’ , ‘track’‘:’T02’’,</a:t>
                      </a:r>
                      <a:r>
                        <a:rPr lang="it-IT" sz="1400" baseline="0" dirty="0">
                          <a:solidFill>
                            <a:srgbClr val="E96B56"/>
                          </a:solidFill>
                        </a:rPr>
                        <a:t> ‘’cnt’’:2</a:t>
                      </a:r>
                      <a:r>
                        <a:rPr lang="it-IT" sz="1400" dirty="0">
                          <a:solidFill>
                            <a:srgbClr val="E96B56"/>
                          </a:solidFill>
                        </a:rPr>
                        <a:t>}, {‘’user’’:’’U01’’ , ‘track’‘:’T03’’,</a:t>
                      </a:r>
                      <a:r>
                        <a:rPr lang="it-IT" sz="1400" baseline="0" dirty="0">
                          <a:solidFill>
                            <a:srgbClr val="E96B56"/>
                          </a:solidFill>
                        </a:rPr>
                        <a:t> ‘’cnt’’:1</a:t>
                      </a:r>
                      <a:r>
                        <a:rPr lang="it-IT" sz="1400" dirty="0">
                          <a:solidFill>
                            <a:srgbClr val="E96B56"/>
                          </a:solidFill>
                        </a:rPr>
                        <a:t>}) </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22" name="Cloud 21">
            <a:extLst>
              <a:ext uri="{FF2B5EF4-FFF2-40B4-BE49-F238E27FC236}">
                <a16:creationId xmlns="" xmlns:a16="http://schemas.microsoft.com/office/drawing/2014/main"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10" name="TextBox 9"/>
          <p:cNvSpPr txBox="1"/>
          <p:nvPr/>
        </p:nvSpPr>
        <p:spPr>
          <a:xfrm>
            <a:off x="2012211" y="5501529"/>
            <a:ext cx="2024743" cy="646331"/>
          </a:xfrm>
          <a:prstGeom prst="rect">
            <a:avLst/>
          </a:prstGeom>
          <a:noFill/>
        </p:spPr>
        <p:txBody>
          <a:bodyPr wrap="square" rtlCol="0">
            <a:spAutoFit/>
          </a:bodyPr>
          <a:lstStyle/>
          <a:p>
            <a:pPr algn="ctr"/>
            <a:r>
              <a:rPr lang="it-IT" dirty="0">
                <a:solidFill>
                  <a:srgbClr val="445469"/>
                </a:solidFill>
              </a:rPr>
              <a:t>1 </a:t>
            </a:r>
            <a:r>
              <a:rPr lang="it-IT" dirty="0" err="1">
                <a:solidFill>
                  <a:srgbClr val="445469"/>
                </a:solidFill>
              </a:rPr>
              <a:t>Rows</a:t>
            </a:r>
            <a:r>
              <a:rPr lang="it-IT" dirty="0">
                <a:solidFill>
                  <a:srgbClr val="445469"/>
                </a:solidFill>
              </a:rPr>
              <a:t> for </a:t>
            </a:r>
            <a:r>
              <a:rPr lang="it-IT" dirty="0" err="1">
                <a:solidFill>
                  <a:srgbClr val="445469"/>
                </a:solidFill>
              </a:rPr>
              <a:t>each</a:t>
            </a:r>
            <a:r>
              <a:rPr lang="it-IT" dirty="0">
                <a:solidFill>
                  <a:srgbClr val="445469"/>
                </a:solidFill>
              </a:rPr>
              <a:t> User</a:t>
            </a:r>
            <a:endParaRPr lang="en-US" dirty="0">
              <a:solidFill>
                <a:srgbClr val="445469"/>
              </a:solidFill>
            </a:endParaRPr>
          </a:p>
        </p:txBody>
      </p:sp>
      <p:sp>
        <p:nvSpPr>
          <p:cNvPr id="11" name="TextBox 10"/>
          <p:cNvSpPr txBox="1"/>
          <p:nvPr/>
        </p:nvSpPr>
        <p:spPr>
          <a:xfrm>
            <a:off x="7783204" y="5511842"/>
            <a:ext cx="2024743" cy="646331"/>
          </a:xfrm>
          <a:prstGeom prst="rect">
            <a:avLst/>
          </a:prstGeom>
          <a:noFill/>
        </p:spPr>
        <p:txBody>
          <a:bodyPr wrap="square" rtlCol="0">
            <a:spAutoFit/>
          </a:bodyPr>
          <a:lstStyle/>
          <a:p>
            <a:pPr algn="ctr"/>
            <a:r>
              <a:rPr lang="it-IT" dirty="0">
                <a:solidFill>
                  <a:srgbClr val="445469"/>
                </a:solidFill>
              </a:rPr>
              <a:t>1 Rows for each couple User-track</a:t>
            </a:r>
            <a:endParaRPr lang="en-US" dirty="0">
              <a:solidFill>
                <a:srgbClr val="445469"/>
              </a:solidFill>
            </a:endParaRPr>
          </a:p>
        </p:txBody>
      </p:sp>
    </p:spTree>
    <p:extLst>
      <p:ext uri="{BB962C8B-B14F-4D97-AF65-F5344CB8AC3E}">
        <p14:creationId xmlns:p14="http://schemas.microsoft.com/office/powerpoint/2010/main" val="8108289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64CEADE-23C4-47FC-B32D-701E14E26699}"/>
              </a:ext>
            </a:extLst>
          </p:cNvPr>
          <p:cNvSpPr>
            <a:spLocks noGrp="1"/>
          </p:cNvSpPr>
          <p:nvPr>
            <p:ph type="body" sz="quarter" idx="11"/>
          </p:nvPr>
        </p:nvSpPr>
        <p:spPr>
          <a:xfrm>
            <a:off x="838200" y="160971"/>
            <a:ext cx="10515600" cy="1083629"/>
          </a:xfrm>
        </p:spPr>
        <p:txBody>
          <a:bodyPr/>
          <a:lstStyle/>
          <a:p>
            <a:pPr marL="0" indent="0">
              <a:buNone/>
            </a:pPr>
            <a:r>
              <a:rPr lang="en-US" dirty="0"/>
              <a:t>Map Reduce </a:t>
            </a:r>
            <a:r>
              <a:rPr lang="it-IT" dirty="0"/>
              <a:t>– Cosine similarity</a:t>
            </a:r>
            <a:endParaRPr lang="en-US" dirty="0"/>
          </a:p>
        </p:txBody>
      </p:sp>
      <p:grpSp>
        <p:nvGrpSpPr>
          <p:cNvPr id="20" name="Group 19">
            <a:extLst>
              <a:ext uri="{FF2B5EF4-FFF2-40B4-BE49-F238E27FC236}">
                <a16:creationId xmlns="" xmlns:a16="http://schemas.microsoft.com/office/drawing/2014/main"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 xmlns:a16="http://schemas.microsoft.com/office/drawing/2014/main"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err="1"/>
                <a:t>Map</a:t>
              </a:r>
              <a:endParaRPr lang="en-US" dirty="0"/>
            </a:p>
          </p:txBody>
        </p:sp>
        <p:sp>
          <p:nvSpPr>
            <p:cNvPr id="16" name="Rectangle: Rounded Corners 15">
              <a:extLst>
                <a:ext uri="{FF2B5EF4-FFF2-40B4-BE49-F238E27FC236}">
                  <a16:creationId xmlns="" xmlns:a16="http://schemas.microsoft.com/office/drawing/2014/main"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lambda x: ?</a:t>
              </a:r>
              <a:endParaRPr lang="en-US" sz="1200" dirty="0">
                <a:solidFill>
                  <a:srgbClr val="E96B56"/>
                </a:solidFill>
              </a:endParaRPr>
            </a:p>
          </p:txBody>
        </p:sp>
      </p:grpSp>
      <p:sp>
        <p:nvSpPr>
          <p:cNvPr id="21" name="Cloud 20">
            <a:extLst>
              <a:ext uri="{FF2B5EF4-FFF2-40B4-BE49-F238E27FC236}">
                <a16:creationId xmlns="" xmlns:a16="http://schemas.microsoft.com/office/drawing/2014/main"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3" name="Table 22">
            <a:extLst>
              <a:ext uri="{FF2B5EF4-FFF2-40B4-BE49-F238E27FC236}">
                <a16:creationId xmlns="" xmlns:a16="http://schemas.microsoft.com/office/drawing/2014/main" id="{78E25490-ADD1-4A6E-9E93-8C7F03071D1C}"/>
              </a:ext>
            </a:extLst>
          </p:cNvPr>
          <p:cNvGraphicFramePr>
            <a:graphicFrameLocks noGrp="1"/>
          </p:cNvGraphicFramePr>
          <p:nvPr>
            <p:extLst/>
          </p:nvPr>
        </p:nvGraphicFramePr>
        <p:xfrm>
          <a:off x="6609193" y="343915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 xmlns:a16="http://schemas.microsoft.com/office/drawing/2014/main" val="3135443583"/>
                    </a:ext>
                  </a:extLst>
                </a:gridCol>
                <a:gridCol w="3760070">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Norms</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a:t>
                      </a:r>
                      <a:r>
                        <a:rPr lang="it-IT" sz="1400" baseline="0" dirty="0">
                          <a:solidFill>
                            <a:srgbClr val="E96B56"/>
                          </a:solidFill>
                        </a:rPr>
                        <a:t> ‘’cnt’’:</a:t>
                      </a:r>
                      <a:r>
                        <a:rPr lang="it-IT" sz="1400" dirty="0">
                          <a:solidFill>
                            <a:srgbClr val="E96B56"/>
                          </a:solidFill>
                        </a:rPr>
                        <a:t>0^2}</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a:t>
                      </a:r>
                      <a:r>
                        <a:rPr lang="it-IT" sz="1400" baseline="0" dirty="0">
                          <a:solidFill>
                            <a:srgbClr val="E96B56"/>
                          </a:solidFill>
                        </a:rPr>
                        <a:t> ‘’cnt’’:2^2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a:t>
                      </a:r>
                      <a:r>
                        <a:rPr lang="it-IT" sz="1400" baseline="0" dirty="0">
                          <a:solidFill>
                            <a:srgbClr val="E96B56"/>
                          </a:solidFill>
                        </a:rPr>
                        <a:t>‘’cnt’’:1^2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22" name="Cloud 21">
            <a:extLst>
              <a:ext uri="{FF2B5EF4-FFF2-40B4-BE49-F238E27FC236}">
                <a16:creationId xmlns="" xmlns:a16="http://schemas.microsoft.com/office/drawing/2014/main"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11" name="TextBox 10"/>
          <p:cNvSpPr txBox="1"/>
          <p:nvPr/>
        </p:nvSpPr>
        <p:spPr>
          <a:xfrm>
            <a:off x="7783204" y="5511842"/>
            <a:ext cx="2024743" cy="923330"/>
          </a:xfrm>
          <a:prstGeom prst="rect">
            <a:avLst/>
          </a:prstGeom>
          <a:noFill/>
        </p:spPr>
        <p:txBody>
          <a:bodyPr wrap="square" rtlCol="0">
            <a:spAutoFit/>
          </a:bodyPr>
          <a:lstStyle/>
          <a:p>
            <a:pPr algn="ctr"/>
            <a:r>
              <a:rPr lang="it-IT" dirty="0">
                <a:solidFill>
                  <a:srgbClr val="445469"/>
                </a:solidFill>
              </a:rPr>
              <a:t>1 Rows for each couple User-Track’s count squared</a:t>
            </a:r>
            <a:endParaRPr lang="en-US" dirty="0">
              <a:solidFill>
                <a:srgbClr val="445469"/>
              </a:solidFill>
            </a:endParaRPr>
          </a:p>
        </p:txBody>
      </p:sp>
      <p:graphicFrame>
        <p:nvGraphicFramePr>
          <p:cNvPr id="12" name="Table 11">
            <a:extLst>
              <a:ext uri="{FF2B5EF4-FFF2-40B4-BE49-F238E27FC236}">
                <a16:creationId xmlns="" xmlns:a16="http://schemas.microsoft.com/office/drawing/2014/main" id="{6339F3C4-C7FD-47AC-A76C-0F86AC63D25C}"/>
              </a:ext>
            </a:extLst>
          </p:cNvPr>
          <p:cNvGraphicFramePr>
            <a:graphicFrameLocks noGrp="1"/>
          </p:cNvGraphicFramePr>
          <p:nvPr>
            <p:extLst/>
          </p:nvPr>
        </p:nvGraphicFramePr>
        <p:xfrm>
          <a:off x="838313"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 xmlns:a16="http://schemas.microsoft.com/office/drawing/2014/main" val="3135443583"/>
                    </a:ext>
                  </a:extLst>
                </a:gridCol>
                <a:gridCol w="3760070">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‘track’‘:’T01’’,</a:t>
                      </a:r>
                      <a:r>
                        <a:rPr lang="it-IT" sz="1400" baseline="0" dirty="0">
                          <a:solidFill>
                            <a:srgbClr val="E96B56"/>
                          </a:solidFill>
                        </a:rPr>
                        <a:t> ‘’cnt’’:</a:t>
                      </a:r>
                      <a:r>
                        <a:rPr lang="it-IT" sz="1400" dirty="0">
                          <a:solidFill>
                            <a:srgbClr val="E96B56"/>
                          </a:solidFill>
                        </a:rPr>
                        <a:t>0}</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‘track’‘:’T02’’,</a:t>
                      </a:r>
                      <a:r>
                        <a:rPr lang="it-IT"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‘track’‘:’T03’’,</a:t>
                      </a:r>
                      <a:r>
                        <a:rPr lang="it-IT" sz="1400" baseline="0" dirty="0">
                          <a:solidFill>
                            <a:srgbClr val="E96B56"/>
                          </a:solidFill>
                        </a:rPr>
                        <a:t> ‘’cnt’’:1</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13" name="TextBox 12">
            <a:extLst>
              <a:ext uri="{FF2B5EF4-FFF2-40B4-BE49-F238E27FC236}">
                <a16:creationId xmlns="" xmlns:a16="http://schemas.microsoft.com/office/drawing/2014/main" id="{36AA1E65-3A44-49F3-9006-679F201B6AB0}"/>
              </a:ext>
            </a:extLst>
          </p:cNvPr>
          <p:cNvSpPr txBox="1"/>
          <p:nvPr/>
        </p:nvSpPr>
        <p:spPr>
          <a:xfrm>
            <a:off x="2012324" y="5501682"/>
            <a:ext cx="2024743" cy="646331"/>
          </a:xfrm>
          <a:prstGeom prst="rect">
            <a:avLst/>
          </a:prstGeom>
          <a:noFill/>
        </p:spPr>
        <p:txBody>
          <a:bodyPr wrap="square" rtlCol="0">
            <a:spAutoFit/>
          </a:bodyPr>
          <a:lstStyle/>
          <a:p>
            <a:pPr algn="ctr"/>
            <a:r>
              <a:rPr lang="it-IT" dirty="0">
                <a:solidFill>
                  <a:srgbClr val="445469"/>
                </a:solidFill>
              </a:rPr>
              <a:t>1 </a:t>
            </a:r>
            <a:r>
              <a:rPr lang="it-IT" dirty="0" err="1">
                <a:solidFill>
                  <a:srgbClr val="445469"/>
                </a:solidFill>
              </a:rPr>
              <a:t>Rows</a:t>
            </a:r>
            <a:r>
              <a:rPr lang="it-IT" dirty="0">
                <a:solidFill>
                  <a:srgbClr val="445469"/>
                </a:solidFill>
              </a:rPr>
              <a:t> for </a:t>
            </a:r>
            <a:r>
              <a:rPr lang="it-IT" dirty="0" err="1">
                <a:solidFill>
                  <a:srgbClr val="445469"/>
                </a:solidFill>
              </a:rPr>
              <a:t>each</a:t>
            </a:r>
            <a:r>
              <a:rPr lang="it-IT" dirty="0">
                <a:solidFill>
                  <a:srgbClr val="445469"/>
                </a:solidFill>
              </a:rPr>
              <a:t> </a:t>
            </a:r>
            <a:r>
              <a:rPr lang="it-IT" dirty="0" err="1">
                <a:solidFill>
                  <a:srgbClr val="445469"/>
                </a:solidFill>
              </a:rPr>
              <a:t>couple</a:t>
            </a:r>
            <a:r>
              <a:rPr lang="it-IT" dirty="0">
                <a:solidFill>
                  <a:srgbClr val="445469"/>
                </a:solidFill>
              </a:rPr>
              <a:t> User-Song</a:t>
            </a:r>
            <a:endParaRPr lang="en-US" dirty="0">
              <a:solidFill>
                <a:srgbClr val="445469"/>
              </a:solidFill>
            </a:endParaRPr>
          </a:p>
        </p:txBody>
      </p:sp>
    </p:spTree>
    <p:extLst>
      <p:ext uri="{BB962C8B-B14F-4D97-AF65-F5344CB8AC3E}">
        <p14:creationId xmlns:p14="http://schemas.microsoft.com/office/powerpoint/2010/main" val="41781288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64CEADE-23C4-47FC-B32D-701E14E26699}"/>
              </a:ext>
            </a:extLst>
          </p:cNvPr>
          <p:cNvSpPr>
            <a:spLocks noGrp="1"/>
          </p:cNvSpPr>
          <p:nvPr>
            <p:ph type="body" sz="quarter" idx="11"/>
          </p:nvPr>
        </p:nvSpPr>
        <p:spPr>
          <a:xfrm>
            <a:off x="838200" y="160971"/>
            <a:ext cx="10515600" cy="1083629"/>
          </a:xfrm>
        </p:spPr>
        <p:txBody>
          <a:bodyPr/>
          <a:lstStyle/>
          <a:p>
            <a:pPr marL="0" indent="0">
              <a:buNone/>
            </a:pPr>
            <a:r>
              <a:rPr lang="en-US" dirty="0"/>
              <a:t>Map Reduce </a:t>
            </a:r>
            <a:r>
              <a:rPr lang="it-IT" dirty="0"/>
              <a:t>– Cosine similarity</a:t>
            </a:r>
            <a:endParaRPr lang="en-US" dirty="0"/>
          </a:p>
        </p:txBody>
      </p:sp>
      <p:grpSp>
        <p:nvGrpSpPr>
          <p:cNvPr id="20" name="Group 19">
            <a:extLst>
              <a:ext uri="{FF2B5EF4-FFF2-40B4-BE49-F238E27FC236}">
                <a16:creationId xmlns="" xmlns:a16="http://schemas.microsoft.com/office/drawing/2014/main"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 xmlns:a16="http://schemas.microsoft.com/office/drawing/2014/main"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a:t>Reduce</a:t>
              </a:r>
              <a:endParaRPr lang="en-US" dirty="0"/>
            </a:p>
          </p:txBody>
        </p:sp>
        <p:sp>
          <p:nvSpPr>
            <p:cNvPr id="16" name="Rectangle: Rounded Corners 15">
              <a:extLst>
                <a:ext uri="{FF2B5EF4-FFF2-40B4-BE49-F238E27FC236}">
                  <a16:creationId xmlns="" xmlns:a16="http://schemas.microsoft.com/office/drawing/2014/main"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lambda x: ?</a:t>
              </a:r>
              <a:endParaRPr lang="en-US" sz="1200" dirty="0">
                <a:solidFill>
                  <a:srgbClr val="E96B56"/>
                </a:solidFill>
              </a:endParaRPr>
            </a:p>
          </p:txBody>
        </p:sp>
      </p:grpSp>
      <p:sp>
        <p:nvSpPr>
          <p:cNvPr id="21" name="Cloud 20">
            <a:extLst>
              <a:ext uri="{FF2B5EF4-FFF2-40B4-BE49-F238E27FC236}">
                <a16:creationId xmlns="" xmlns:a16="http://schemas.microsoft.com/office/drawing/2014/main"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3" name="Table 22">
            <a:extLst>
              <a:ext uri="{FF2B5EF4-FFF2-40B4-BE49-F238E27FC236}">
                <a16:creationId xmlns="" xmlns:a16="http://schemas.microsoft.com/office/drawing/2014/main" id="{78E25490-ADD1-4A6E-9E93-8C7F03071D1C}"/>
              </a:ext>
            </a:extLst>
          </p:cNvPr>
          <p:cNvGraphicFramePr>
            <a:graphicFrameLocks noGrp="1"/>
          </p:cNvGraphicFramePr>
          <p:nvPr>
            <p:extLst/>
          </p:nvPr>
        </p:nvGraphicFramePr>
        <p:xfrm>
          <a:off x="6609193" y="343915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 xmlns:a16="http://schemas.microsoft.com/office/drawing/2014/main" val="3135443583"/>
                    </a:ext>
                  </a:extLst>
                </a:gridCol>
                <a:gridCol w="3760070">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Norms</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a:t>
                      </a:r>
                      <a:r>
                        <a:rPr lang="it-IT" sz="1400" baseline="0" dirty="0">
                          <a:solidFill>
                            <a:srgbClr val="E96B56"/>
                          </a:solidFill>
                        </a:rPr>
                        <a:t> ‘’norm’’: </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{‘’user’’:’’U02’’ ,</a:t>
                      </a:r>
                      <a:r>
                        <a:rPr lang="it-IT" sz="1400" baseline="0" dirty="0">
                          <a:solidFill>
                            <a:srgbClr val="E96B56"/>
                          </a:solidFill>
                        </a:rPr>
                        <a:t> ‘’norm’’: </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{‘’user’’:’’U03’’ ,</a:t>
                      </a:r>
                      <a:r>
                        <a:rPr lang="it-IT" sz="1400" baseline="0" dirty="0">
                          <a:solidFill>
                            <a:srgbClr val="E96B56"/>
                          </a:solidFill>
                        </a:rPr>
                        <a:t> ‘’norm’’: </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22" name="Cloud 21">
            <a:extLst>
              <a:ext uri="{FF2B5EF4-FFF2-40B4-BE49-F238E27FC236}">
                <a16:creationId xmlns="" xmlns:a16="http://schemas.microsoft.com/office/drawing/2014/main"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11" name="TextBox 10"/>
          <p:cNvSpPr txBox="1"/>
          <p:nvPr/>
        </p:nvSpPr>
        <p:spPr>
          <a:xfrm>
            <a:off x="7783204" y="5511842"/>
            <a:ext cx="2024743" cy="923330"/>
          </a:xfrm>
          <a:prstGeom prst="rect">
            <a:avLst/>
          </a:prstGeom>
          <a:noFill/>
        </p:spPr>
        <p:txBody>
          <a:bodyPr wrap="square" rtlCol="0">
            <a:spAutoFit/>
          </a:bodyPr>
          <a:lstStyle/>
          <a:p>
            <a:pPr algn="ctr"/>
            <a:r>
              <a:rPr lang="it-IT" dirty="0">
                <a:solidFill>
                  <a:srgbClr val="445469"/>
                </a:solidFill>
              </a:rPr>
              <a:t>1 Rows for each user’s track counts sum</a:t>
            </a:r>
            <a:endParaRPr lang="en-US" dirty="0">
              <a:solidFill>
                <a:srgbClr val="445469"/>
              </a:solidFill>
            </a:endParaRPr>
          </a:p>
        </p:txBody>
      </p:sp>
      <p:graphicFrame>
        <p:nvGraphicFramePr>
          <p:cNvPr id="15" name="Table 14">
            <a:extLst>
              <a:ext uri="{FF2B5EF4-FFF2-40B4-BE49-F238E27FC236}">
                <a16:creationId xmlns="" xmlns:a16="http://schemas.microsoft.com/office/drawing/2014/main" id="{342CE26B-AD4C-4F74-95C2-40AB197F6893}"/>
              </a:ext>
            </a:extLst>
          </p:cNvPr>
          <p:cNvGraphicFramePr>
            <a:graphicFrameLocks noGrp="1"/>
          </p:cNvGraphicFramePr>
          <p:nvPr>
            <p:extLst/>
          </p:nvPr>
        </p:nvGraphicFramePr>
        <p:xfrm>
          <a:off x="838200"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 xmlns:a16="http://schemas.microsoft.com/office/drawing/2014/main" val="3135443583"/>
                    </a:ext>
                  </a:extLst>
                </a:gridCol>
                <a:gridCol w="3760070">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Norms</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a:t>
                      </a:r>
                      <a:r>
                        <a:rPr lang="it-IT" sz="1400" baseline="0" dirty="0">
                          <a:solidFill>
                            <a:srgbClr val="E96B56"/>
                          </a:solidFill>
                        </a:rPr>
                        <a:t> ‘’cnt’’:</a:t>
                      </a:r>
                      <a:r>
                        <a:rPr lang="it-IT" sz="1400" dirty="0">
                          <a:solidFill>
                            <a:srgbClr val="E96B56"/>
                          </a:solidFill>
                        </a:rPr>
                        <a:t>0^2}</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a:t>
                      </a:r>
                      <a:r>
                        <a:rPr lang="it-IT" sz="1400" baseline="0" dirty="0">
                          <a:solidFill>
                            <a:srgbClr val="E96B56"/>
                          </a:solidFill>
                        </a:rPr>
                        <a:t> ‘’cnt’’:2^2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a:t>
                      </a:r>
                      <a:r>
                        <a:rPr lang="it-IT" sz="1400" baseline="0" dirty="0">
                          <a:solidFill>
                            <a:srgbClr val="E96B56"/>
                          </a:solidFill>
                        </a:rPr>
                        <a:t>‘’cnt’’:1^2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17" name="TextBox 16">
            <a:extLst>
              <a:ext uri="{FF2B5EF4-FFF2-40B4-BE49-F238E27FC236}">
                <a16:creationId xmlns="" xmlns:a16="http://schemas.microsoft.com/office/drawing/2014/main" id="{9F9CFE53-91E7-4538-B4A1-5166F48F4186}"/>
              </a:ext>
            </a:extLst>
          </p:cNvPr>
          <p:cNvSpPr txBox="1"/>
          <p:nvPr/>
        </p:nvSpPr>
        <p:spPr>
          <a:xfrm>
            <a:off x="2012211" y="5501682"/>
            <a:ext cx="2021309" cy="949918"/>
          </a:xfrm>
          <a:prstGeom prst="rect">
            <a:avLst/>
          </a:prstGeom>
          <a:noFill/>
        </p:spPr>
        <p:txBody>
          <a:bodyPr wrap="square" rtlCol="0">
            <a:spAutoFit/>
          </a:bodyPr>
          <a:lstStyle/>
          <a:p>
            <a:pPr algn="ctr"/>
            <a:r>
              <a:rPr lang="it-IT" dirty="0">
                <a:solidFill>
                  <a:srgbClr val="445469"/>
                </a:solidFill>
              </a:rPr>
              <a:t>1 Rows for each couple User-Track’s count squared</a:t>
            </a:r>
            <a:endParaRPr lang="en-US" dirty="0">
              <a:solidFill>
                <a:srgbClr val="445469"/>
              </a:solidFill>
            </a:endParaRPr>
          </a:p>
        </p:txBody>
      </p:sp>
    </p:spTree>
    <p:extLst>
      <p:ext uri="{BB962C8B-B14F-4D97-AF65-F5344CB8AC3E}">
        <p14:creationId xmlns:p14="http://schemas.microsoft.com/office/powerpoint/2010/main" val="3401501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8DF1D4A-A365-47AF-884C-AF1718D34FF1}"/>
              </a:ext>
            </a:extLst>
          </p:cNvPr>
          <p:cNvSpPr>
            <a:spLocks noGrp="1"/>
          </p:cNvSpPr>
          <p:nvPr>
            <p:ph type="body" sz="quarter" idx="10"/>
          </p:nvPr>
        </p:nvSpPr>
        <p:spPr/>
        <p:txBody>
          <a:bodyPr/>
          <a:lstStyle/>
          <a:p>
            <a:r>
              <a:rPr lang="it-IT" sz="4400" dirty="0"/>
              <a:t>… </a:t>
            </a:r>
            <a:r>
              <a:rPr lang="it-IT" sz="4400" dirty="0" err="1"/>
              <a:t>we</a:t>
            </a:r>
            <a:r>
              <a:rPr lang="it-IT" sz="4400" dirty="0"/>
              <a:t> are </a:t>
            </a:r>
            <a:r>
              <a:rPr lang="it-IT" sz="4400" dirty="0" err="1">
                <a:solidFill>
                  <a:srgbClr val="E96B56"/>
                </a:solidFill>
              </a:rPr>
              <a:t>not</a:t>
            </a:r>
            <a:r>
              <a:rPr lang="it-IT" sz="4400" dirty="0">
                <a:solidFill>
                  <a:srgbClr val="E96B56"/>
                </a:solidFill>
              </a:rPr>
              <a:t> </a:t>
            </a:r>
            <a:r>
              <a:rPr lang="it-IT" sz="4400" dirty="0" err="1">
                <a:solidFill>
                  <a:srgbClr val="E96B56"/>
                </a:solidFill>
              </a:rPr>
              <a:t>going</a:t>
            </a:r>
            <a:r>
              <a:rPr lang="it-IT" sz="4400" dirty="0">
                <a:solidFill>
                  <a:srgbClr val="E96B56"/>
                </a:solidFill>
              </a:rPr>
              <a:t> to talk </a:t>
            </a:r>
            <a:r>
              <a:rPr lang="it-IT" sz="4400" dirty="0" err="1"/>
              <a:t>about</a:t>
            </a:r>
            <a:r>
              <a:rPr lang="it-IT" sz="4400" dirty="0"/>
              <a:t> </a:t>
            </a:r>
            <a:br>
              <a:rPr lang="it-IT" sz="4400" dirty="0"/>
            </a:br>
            <a:r>
              <a:rPr lang="it-IT" sz="4400" dirty="0" err="1"/>
              <a:t>these</a:t>
            </a:r>
            <a:r>
              <a:rPr lang="it-IT" sz="4400" dirty="0"/>
              <a:t> </a:t>
            </a:r>
            <a:r>
              <a:rPr lang="it-IT" sz="4400" dirty="0" err="1" smtClean="0"/>
              <a:t>kinds</a:t>
            </a:r>
            <a:r>
              <a:rPr lang="it-IT" sz="4400" dirty="0" smtClean="0"/>
              <a:t> </a:t>
            </a:r>
            <a:r>
              <a:rPr lang="it-IT" sz="4400" dirty="0"/>
              <a:t>of pattern!</a:t>
            </a:r>
            <a:endParaRPr lang="en-US" sz="4400" dirty="0"/>
          </a:p>
        </p:txBody>
      </p:sp>
    </p:spTree>
    <p:extLst>
      <p:ext uri="{BB962C8B-B14F-4D97-AF65-F5344CB8AC3E}">
        <p14:creationId xmlns:p14="http://schemas.microsoft.com/office/powerpoint/2010/main" val="15658681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64CEADE-23C4-47FC-B32D-701E14E26699}"/>
              </a:ext>
            </a:extLst>
          </p:cNvPr>
          <p:cNvSpPr>
            <a:spLocks noGrp="1"/>
          </p:cNvSpPr>
          <p:nvPr>
            <p:ph type="body" sz="quarter" idx="11"/>
          </p:nvPr>
        </p:nvSpPr>
        <p:spPr>
          <a:xfrm>
            <a:off x="838200" y="160971"/>
            <a:ext cx="10515600" cy="1083629"/>
          </a:xfrm>
        </p:spPr>
        <p:txBody>
          <a:bodyPr/>
          <a:lstStyle/>
          <a:p>
            <a:pPr marL="0" indent="0">
              <a:buNone/>
            </a:pPr>
            <a:r>
              <a:rPr lang="en-US" dirty="0"/>
              <a:t>Map Reduce </a:t>
            </a:r>
            <a:r>
              <a:rPr lang="it-IT" dirty="0"/>
              <a:t>– Cosine similarity</a:t>
            </a:r>
            <a:endParaRPr lang="en-US" dirty="0"/>
          </a:p>
        </p:txBody>
      </p:sp>
      <p:grpSp>
        <p:nvGrpSpPr>
          <p:cNvPr id="20" name="Group 19">
            <a:extLst>
              <a:ext uri="{FF2B5EF4-FFF2-40B4-BE49-F238E27FC236}">
                <a16:creationId xmlns="" xmlns:a16="http://schemas.microsoft.com/office/drawing/2014/main"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 xmlns:a16="http://schemas.microsoft.com/office/drawing/2014/main"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a:t>Map</a:t>
              </a:r>
              <a:endParaRPr lang="en-US" dirty="0"/>
            </a:p>
          </p:txBody>
        </p:sp>
        <p:sp>
          <p:nvSpPr>
            <p:cNvPr id="16" name="Rectangle: Rounded Corners 15">
              <a:extLst>
                <a:ext uri="{FF2B5EF4-FFF2-40B4-BE49-F238E27FC236}">
                  <a16:creationId xmlns="" xmlns:a16="http://schemas.microsoft.com/office/drawing/2014/main"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lambda x: ?</a:t>
              </a:r>
              <a:endParaRPr lang="en-US" sz="1200" dirty="0">
                <a:solidFill>
                  <a:srgbClr val="E96B56"/>
                </a:solidFill>
              </a:endParaRPr>
            </a:p>
          </p:txBody>
        </p:sp>
      </p:grpSp>
      <p:sp>
        <p:nvSpPr>
          <p:cNvPr id="21" name="Cloud 20">
            <a:extLst>
              <a:ext uri="{FF2B5EF4-FFF2-40B4-BE49-F238E27FC236}">
                <a16:creationId xmlns="" xmlns:a16="http://schemas.microsoft.com/office/drawing/2014/main"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3" name="Table 22">
            <a:extLst>
              <a:ext uri="{FF2B5EF4-FFF2-40B4-BE49-F238E27FC236}">
                <a16:creationId xmlns="" xmlns:a16="http://schemas.microsoft.com/office/drawing/2014/main" id="{78E25490-ADD1-4A6E-9E93-8C7F03071D1C}"/>
              </a:ext>
            </a:extLst>
          </p:cNvPr>
          <p:cNvGraphicFramePr>
            <a:graphicFrameLocks noGrp="1"/>
          </p:cNvGraphicFramePr>
          <p:nvPr>
            <p:extLst/>
          </p:nvPr>
        </p:nvGraphicFramePr>
        <p:xfrm>
          <a:off x="6609193" y="343915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 xmlns:a16="http://schemas.microsoft.com/office/drawing/2014/main" val="3135443583"/>
                    </a:ext>
                  </a:extLst>
                </a:gridCol>
                <a:gridCol w="3760070">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Norms</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a:t>
                      </a:r>
                      <a:r>
                        <a:rPr lang="it-IT" sz="1400" baseline="0" dirty="0">
                          <a:solidFill>
                            <a:srgbClr val="E96B56"/>
                          </a:solidFill>
                        </a:rPr>
                        <a:t> ‘’norm’’: sqrt(</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{‘’user’’:’’U02’’ ,</a:t>
                      </a:r>
                      <a:r>
                        <a:rPr lang="it-IT" sz="1400" baseline="0" dirty="0">
                          <a:solidFill>
                            <a:srgbClr val="E96B56"/>
                          </a:solidFill>
                        </a:rPr>
                        <a:t> ‘’norm’’: sqrt(</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{‘’user’’:’’U03’’ ,</a:t>
                      </a:r>
                      <a:r>
                        <a:rPr lang="it-IT" sz="1400" baseline="0" dirty="0">
                          <a:solidFill>
                            <a:srgbClr val="E96B56"/>
                          </a:solidFill>
                        </a:rPr>
                        <a:t> ‘’norm’’: sqrt(</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22" name="Cloud 21">
            <a:extLst>
              <a:ext uri="{FF2B5EF4-FFF2-40B4-BE49-F238E27FC236}">
                <a16:creationId xmlns="" xmlns:a16="http://schemas.microsoft.com/office/drawing/2014/main"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11" name="TextBox 10"/>
          <p:cNvSpPr txBox="1"/>
          <p:nvPr/>
        </p:nvSpPr>
        <p:spPr>
          <a:xfrm>
            <a:off x="7783204" y="5511842"/>
            <a:ext cx="2024743" cy="923330"/>
          </a:xfrm>
          <a:prstGeom prst="rect">
            <a:avLst/>
          </a:prstGeom>
          <a:noFill/>
        </p:spPr>
        <p:txBody>
          <a:bodyPr wrap="square" rtlCol="0">
            <a:spAutoFit/>
          </a:bodyPr>
          <a:lstStyle/>
          <a:p>
            <a:pPr algn="ctr"/>
            <a:r>
              <a:rPr lang="it-IT" dirty="0">
                <a:solidFill>
                  <a:srgbClr val="445469"/>
                </a:solidFill>
              </a:rPr>
              <a:t>1 Rows for each user’s normalization</a:t>
            </a:r>
            <a:endParaRPr lang="en-US" dirty="0">
              <a:solidFill>
                <a:srgbClr val="445469"/>
              </a:solidFill>
            </a:endParaRPr>
          </a:p>
        </p:txBody>
      </p:sp>
      <p:graphicFrame>
        <p:nvGraphicFramePr>
          <p:cNvPr id="18" name="Table 17">
            <a:extLst>
              <a:ext uri="{FF2B5EF4-FFF2-40B4-BE49-F238E27FC236}">
                <a16:creationId xmlns="" xmlns:a16="http://schemas.microsoft.com/office/drawing/2014/main" id="{7F9511E9-1765-4F66-B1F0-6057179BF1E4}"/>
              </a:ext>
            </a:extLst>
          </p:cNvPr>
          <p:cNvGraphicFramePr>
            <a:graphicFrameLocks noGrp="1"/>
          </p:cNvGraphicFramePr>
          <p:nvPr>
            <p:extLst/>
          </p:nvPr>
        </p:nvGraphicFramePr>
        <p:xfrm>
          <a:off x="838313"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 xmlns:a16="http://schemas.microsoft.com/office/drawing/2014/main" val="3135443583"/>
                    </a:ext>
                  </a:extLst>
                </a:gridCol>
                <a:gridCol w="3760070">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Norms</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a:t>
                      </a:r>
                      <a:r>
                        <a:rPr lang="it-IT" sz="1400" baseline="0" dirty="0">
                          <a:solidFill>
                            <a:srgbClr val="E96B56"/>
                          </a:solidFill>
                        </a:rPr>
                        <a:t> ‘’norm’’: </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{‘’user’’:’’U02’’ ,</a:t>
                      </a:r>
                      <a:r>
                        <a:rPr lang="it-IT" sz="1400" baseline="0" dirty="0">
                          <a:solidFill>
                            <a:srgbClr val="E96B56"/>
                          </a:solidFill>
                        </a:rPr>
                        <a:t> ‘’norm’’: </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{‘’user’’:’’U03’’ ,</a:t>
                      </a:r>
                      <a:r>
                        <a:rPr lang="it-IT" sz="1400" baseline="0" dirty="0">
                          <a:solidFill>
                            <a:srgbClr val="E96B56"/>
                          </a:solidFill>
                        </a:rPr>
                        <a:t> ‘’norm’’: </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19" name="TextBox 18">
            <a:extLst>
              <a:ext uri="{FF2B5EF4-FFF2-40B4-BE49-F238E27FC236}">
                <a16:creationId xmlns="" xmlns:a16="http://schemas.microsoft.com/office/drawing/2014/main" id="{492C10C7-B324-484E-9933-8E28BED7ACE2}"/>
              </a:ext>
            </a:extLst>
          </p:cNvPr>
          <p:cNvSpPr txBox="1"/>
          <p:nvPr/>
        </p:nvSpPr>
        <p:spPr>
          <a:xfrm>
            <a:off x="2012324" y="5501682"/>
            <a:ext cx="2024743" cy="923330"/>
          </a:xfrm>
          <a:prstGeom prst="rect">
            <a:avLst/>
          </a:prstGeom>
          <a:noFill/>
        </p:spPr>
        <p:txBody>
          <a:bodyPr wrap="square" rtlCol="0">
            <a:spAutoFit/>
          </a:bodyPr>
          <a:lstStyle/>
          <a:p>
            <a:pPr algn="ctr"/>
            <a:r>
              <a:rPr lang="it-IT" dirty="0">
                <a:solidFill>
                  <a:srgbClr val="445469"/>
                </a:solidFill>
              </a:rPr>
              <a:t>1 Rows for each user’s track counts sum</a:t>
            </a:r>
            <a:endParaRPr lang="en-US" dirty="0">
              <a:solidFill>
                <a:srgbClr val="445469"/>
              </a:solidFill>
            </a:endParaRPr>
          </a:p>
        </p:txBody>
      </p:sp>
    </p:spTree>
    <p:extLst>
      <p:ext uri="{BB962C8B-B14F-4D97-AF65-F5344CB8AC3E}">
        <p14:creationId xmlns:p14="http://schemas.microsoft.com/office/powerpoint/2010/main" val="41238846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64CEADE-23C4-47FC-B32D-701E14E26699}"/>
              </a:ext>
            </a:extLst>
          </p:cNvPr>
          <p:cNvSpPr>
            <a:spLocks noGrp="1"/>
          </p:cNvSpPr>
          <p:nvPr>
            <p:ph type="body" sz="quarter" idx="11"/>
          </p:nvPr>
        </p:nvSpPr>
        <p:spPr>
          <a:xfrm>
            <a:off x="838200" y="160971"/>
            <a:ext cx="10515600" cy="1083629"/>
          </a:xfrm>
        </p:spPr>
        <p:txBody>
          <a:bodyPr/>
          <a:lstStyle/>
          <a:p>
            <a:pPr marL="0" indent="0">
              <a:buNone/>
            </a:pPr>
            <a:r>
              <a:rPr lang="en-US" dirty="0"/>
              <a:t>Map Reduce </a:t>
            </a:r>
            <a:r>
              <a:rPr lang="it-IT" dirty="0"/>
              <a:t>– Cosine similarity</a:t>
            </a:r>
            <a:endParaRPr lang="en-US" dirty="0"/>
          </a:p>
        </p:txBody>
      </p:sp>
      <p:grpSp>
        <p:nvGrpSpPr>
          <p:cNvPr id="20" name="Group 19">
            <a:extLst>
              <a:ext uri="{FF2B5EF4-FFF2-40B4-BE49-F238E27FC236}">
                <a16:creationId xmlns="" xmlns:a16="http://schemas.microsoft.com/office/drawing/2014/main"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 xmlns:a16="http://schemas.microsoft.com/office/drawing/2014/main"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a:t>Join</a:t>
              </a:r>
              <a:endParaRPr lang="en-US" dirty="0"/>
            </a:p>
          </p:txBody>
        </p:sp>
        <p:sp>
          <p:nvSpPr>
            <p:cNvPr id="16" name="Rectangle: Rounded Corners 15">
              <a:extLst>
                <a:ext uri="{FF2B5EF4-FFF2-40B4-BE49-F238E27FC236}">
                  <a16:creationId xmlns="" xmlns:a16="http://schemas.microsoft.com/office/drawing/2014/main"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With Norm on Key: user</a:t>
              </a:r>
              <a:endParaRPr lang="en-US" sz="1200" dirty="0">
                <a:solidFill>
                  <a:srgbClr val="E96B56"/>
                </a:solidFill>
              </a:endParaRPr>
            </a:p>
          </p:txBody>
        </p:sp>
      </p:grpSp>
      <p:sp>
        <p:nvSpPr>
          <p:cNvPr id="21" name="Cloud 20">
            <a:extLst>
              <a:ext uri="{FF2B5EF4-FFF2-40B4-BE49-F238E27FC236}">
                <a16:creationId xmlns="" xmlns:a16="http://schemas.microsoft.com/office/drawing/2014/main"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22" name="Cloud 21">
            <a:extLst>
              <a:ext uri="{FF2B5EF4-FFF2-40B4-BE49-F238E27FC236}">
                <a16:creationId xmlns="" xmlns:a16="http://schemas.microsoft.com/office/drawing/2014/main"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4" name="Table 23">
            <a:extLst>
              <a:ext uri="{FF2B5EF4-FFF2-40B4-BE49-F238E27FC236}">
                <a16:creationId xmlns="" xmlns:a16="http://schemas.microsoft.com/office/drawing/2014/main" id="{A8F2CCF2-798C-4D9B-B442-C3991E56CCA8}"/>
              </a:ext>
            </a:extLst>
          </p:cNvPr>
          <p:cNvGraphicFramePr>
            <a:graphicFrameLocks noGrp="1"/>
          </p:cNvGraphicFramePr>
          <p:nvPr>
            <p:extLst/>
          </p:nvPr>
        </p:nvGraphicFramePr>
        <p:xfrm>
          <a:off x="838313" y="3428999"/>
          <a:ext cx="4372767" cy="1854200"/>
        </p:xfrm>
        <a:graphic>
          <a:graphicData uri="http://schemas.openxmlformats.org/drawingml/2006/table">
            <a:tbl>
              <a:tblPr firstRow="1" bandRow="1">
                <a:tableStyleId>{5C22544A-7EE6-4342-B048-85BDC9FD1C3A}</a:tableStyleId>
              </a:tblPr>
              <a:tblGrid>
                <a:gridCol w="612697">
                  <a:extLst>
                    <a:ext uri="{9D8B030D-6E8A-4147-A177-3AD203B41FA5}">
                      <a16:colId xmlns="" xmlns:a16="http://schemas.microsoft.com/office/drawing/2014/main" val="3135443583"/>
                    </a:ext>
                  </a:extLst>
                </a:gridCol>
                <a:gridCol w="3760070">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‘track’‘:’T01’’,</a:t>
                      </a:r>
                      <a:r>
                        <a:rPr lang="it-IT" sz="1400" baseline="0" dirty="0">
                          <a:solidFill>
                            <a:srgbClr val="E96B56"/>
                          </a:solidFill>
                        </a:rPr>
                        <a:t> ‘’cnt’’:</a:t>
                      </a:r>
                      <a:r>
                        <a:rPr lang="it-IT" sz="1400" dirty="0">
                          <a:solidFill>
                            <a:srgbClr val="E96B56"/>
                          </a:solidFill>
                        </a:rPr>
                        <a:t>0}</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‘track’‘:’T02’’,</a:t>
                      </a:r>
                      <a:r>
                        <a:rPr lang="it-IT"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‘track’‘:’T03’’,</a:t>
                      </a:r>
                      <a:r>
                        <a:rPr lang="it-IT" sz="1400" baseline="0" dirty="0">
                          <a:solidFill>
                            <a:srgbClr val="E96B56"/>
                          </a:solidFill>
                        </a:rPr>
                        <a:t> ‘’cnt’’:1</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25" name="TextBox 24">
            <a:extLst>
              <a:ext uri="{FF2B5EF4-FFF2-40B4-BE49-F238E27FC236}">
                <a16:creationId xmlns="" xmlns:a16="http://schemas.microsoft.com/office/drawing/2014/main" id="{52FCBFE9-D822-4C66-8E8F-385B34847B50}"/>
              </a:ext>
            </a:extLst>
          </p:cNvPr>
          <p:cNvSpPr txBox="1"/>
          <p:nvPr/>
        </p:nvSpPr>
        <p:spPr>
          <a:xfrm>
            <a:off x="2012324" y="5501682"/>
            <a:ext cx="2024743" cy="646331"/>
          </a:xfrm>
          <a:prstGeom prst="rect">
            <a:avLst/>
          </a:prstGeom>
          <a:noFill/>
        </p:spPr>
        <p:txBody>
          <a:bodyPr wrap="square" rtlCol="0">
            <a:spAutoFit/>
          </a:bodyPr>
          <a:lstStyle/>
          <a:p>
            <a:pPr algn="ctr"/>
            <a:r>
              <a:rPr lang="it-IT" dirty="0">
                <a:solidFill>
                  <a:srgbClr val="445469"/>
                </a:solidFill>
              </a:rPr>
              <a:t>1 Rows for each couple User-Track</a:t>
            </a:r>
            <a:endParaRPr lang="en-US" dirty="0">
              <a:solidFill>
                <a:srgbClr val="445469"/>
              </a:solidFill>
            </a:endParaRPr>
          </a:p>
        </p:txBody>
      </p:sp>
      <p:graphicFrame>
        <p:nvGraphicFramePr>
          <p:cNvPr id="26" name="Table 25">
            <a:extLst>
              <a:ext uri="{FF2B5EF4-FFF2-40B4-BE49-F238E27FC236}">
                <a16:creationId xmlns="" xmlns:a16="http://schemas.microsoft.com/office/drawing/2014/main" id="{41451D4F-6A81-4854-8325-0C528F4C905F}"/>
              </a:ext>
            </a:extLst>
          </p:cNvPr>
          <p:cNvGraphicFramePr>
            <a:graphicFrameLocks noGrp="1"/>
          </p:cNvGraphicFramePr>
          <p:nvPr>
            <p:extLst/>
          </p:nvPr>
        </p:nvGraphicFramePr>
        <p:xfrm>
          <a:off x="6370320" y="3439159"/>
          <a:ext cx="5283200" cy="1854200"/>
        </p:xfrm>
        <a:graphic>
          <a:graphicData uri="http://schemas.openxmlformats.org/drawingml/2006/table">
            <a:tbl>
              <a:tblPr firstRow="1" bandRow="1">
                <a:tableStyleId>{5C22544A-7EE6-4342-B048-85BDC9FD1C3A}</a:tableStyleId>
              </a:tblPr>
              <a:tblGrid>
                <a:gridCol w="740264">
                  <a:extLst>
                    <a:ext uri="{9D8B030D-6E8A-4147-A177-3AD203B41FA5}">
                      <a16:colId xmlns="" xmlns:a16="http://schemas.microsoft.com/office/drawing/2014/main" val="3135443583"/>
                    </a:ext>
                  </a:extLst>
                </a:gridCol>
                <a:gridCol w="4542936">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‘track’‘:’T01’’,</a:t>
                      </a:r>
                      <a:r>
                        <a:rPr lang="it-IT" sz="1400" baseline="0" dirty="0">
                          <a:solidFill>
                            <a:srgbClr val="E96B56"/>
                          </a:solidFill>
                        </a:rPr>
                        <a:t> ‘’cnt’’:</a:t>
                      </a:r>
                      <a:r>
                        <a:rPr lang="it-IT" sz="1400" dirty="0">
                          <a:solidFill>
                            <a:srgbClr val="E96B56"/>
                          </a:solidFill>
                        </a:rPr>
                        <a:t>0, ‘’norm’’: </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‘track’‘:’T02’’,</a:t>
                      </a:r>
                      <a:r>
                        <a:rPr lang="it-IT" sz="1400" baseline="0" dirty="0">
                          <a:solidFill>
                            <a:srgbClr val="E96B56"/>
                          </a:solidFill>
                        </a:rPr>
                        <a:t> ‘’cnt’’:2</a:t>
                      </a:r>
                      <a:r>
                        <a:rPr lang="it-IT" sz="1400" dirty="0">
                          <a:solidFill>
                            <a:srgbClr val="E96B56"/>
                          </a:solidFill>
                        </a:rPr>
                        <a:t>, ‘’norm’’: </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‘track’‘:’T03’’,</a:t>
                      </a:r>
                      <a:r>
                        <a:rPr lang="it-IT" sz="1400" baseline="0" dirty="0">
                          <a:solidFill>
                            <a:srgbClr val="E96B56"/>
                          </a:solidFill>
                        </a:rPr>
                        <a:t> ‘’cnt’’:1</a:t>
                      </a:r>
                      <a:r>
                        <a:rPr lang="it-IT" sz="1400" dirty="0">
                          <a:solidFill>
                            <a:srgbClr val="E96B56"/>
                          </a:solidFill>
                        </a:rPr>
                        <a:t>, ‘’norm’’: </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27" name="TextBox 26">
            <a:extLst>
              <a:ext uri="{FF2B5EF4-FFF2-40B4-BE49-F238E27FC236}">
                <a16:creationId xmlns="" xmlns:a16="http://schemas.microsoft.com/office/drawing/2014/main" id="{040013C4-55EE-4293-8311-104D64EFBCC9}"/>
              </a:ext>
            </a:extLst>
          </p:cNvPr>
          <p:cNvSpPr txBox="1"/>
          <p:nvPr/>
        </p:nvSpPr>
        <p:spPr>
          <a:xfrm>
            <a:off x="7790339" y="5511842"/>
            <a:ext cx="2938621" cy="646331"/>
          </a:xfrm>
          <a:prstGeom prst="rect">
            <a:avLst/>
          </a:prstGeom>
          <a:noFill/>
        </p:spPr>
        <p:txBody>
          <a:bodyPr wrap="square" rtlCol="0">
            <a:spAutoFit/>
          </a:bodyPr>
          <a:lstStyle/>
          <a:p>
            <a:pPr algn="ctr"/>
            <a:r>
              <a:rPr lang="it-IT" dirty="0">
                <a:solidFill>
                  <a:srgbClr val="445469"/>
                </a:solidFill>
              </a:rPr>
              <a:t>1 Rows for each tuple User - Song - count - Normalization</a:t>
            </a:r>
            <a:endParaRPr lang="en-US" dirty="0">
              <a:solidFill>
                <a:srgbClr val="445469"/>
              </a:solidFill>
            </a:endParaRPr>
          </a:p>
        </p:txBody>
      </p:sp>
    </p:spTree>
    <p:extLst>
      <p:ext uri="{BB962C8B-B14F-4D97-AF65-F5344CB8AC3E}">
        <p14:creationId xmlns:p14="http://schemas.microsoft.com/office/powerpoint/2010/main" val="31066025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64CEADE-23C4-47FC-B32D-701E14E26699}"/>
              </a:ext>
            </a:extLst>
          </p:cNvPr>
          <p:cNvSpPr>
            <a:spLocks noGrp="1"/>
          </p:cNvSpPr>
          <p:nvPr>
            <p:ph type="body" sz="quarter" idx="11"/>
          </p:nvPr>
        </p:nvSpPr>
        <p:spPr>
          <a:xfrm>
            <a:off x="838200" y="160971"/>
            <a:ext cx="10515600" cy="1083629"/>
          </a:xfrm>
        </p:spPr>
        <p:txBody>
          <a:bodyPr/>
          <a:lstStyle/>
          <a:p>
            <a:pPr marL="0" indent="0">
              <a:buNone/>
            </a:pPr>
            <a:r>
              <a:rPr lang="en-US" dirty="0"/>
              <a:t>Map Reduce </a:t>
            </a:r>
            <a:r>
              <a:rPr lang="it-IT" dirty="0"/>
              <a:t>– Cosine similarity</a:t>
            </a:r>
            <a:endParaRPr lang="en-US" dirty="0"/>
          </a:p>
        </p:txBody>
      </p:sp>
      <p:grpSp>
        <p:nvGrpSpPr>
          <p:cNvPr id="20" name="Group 19">
            <a:extLst>
              <a:ext uri="{FF2B5EF4-FFF2-40B4-BE49-F238E27FC236}">
                <a16:creationId xmlns="" xmlns:a16="http://schemas.microsoft.com/office/drawing/2014/main"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 xmlns:a16="http://schemas.microsoft.com/office/drawing/2014/main"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a:t>Map</a:t>
              </a:r>
              <a:endParaRPr lang="en-US" dirty="0"/>
            </a:p>
          </p:txBody>
        </p:sp>
        <p:sp>
          <p:nvSpPr>
            <p:cNvPr id="16" name="Rectangle: Rounded Corners 15">
              <a:extLst>
                <a:ext uri="{FF2B5EF4-FFF2-40B4-BE49-F238E27FC236}">
                  <a16:creationId xmlns="" xmlns:a16="http://schemas.microsoft.com/office/drawing/2014/main"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Lambda x: ?</a:t>
              </a:r>
              <a:endParaRPr lang="en-US" sz="1200" dirty="0">
                <a:solidFill>
                  <a:srgbClr val="E96B56"/>
                </a:solidFill>
              </a:endParaRPr>
            </a:p>
          </p:txBody>
        </p:sp>
      </p:grpSp>
      <p:sp>
        <p:nvSpPr>
          <p:cNvPr id="21" name="Cloud 20">
            <a:extLst>
              <a:ext uri="{FF2B5EF4-FFF2-40B4-BE49-F238E27FC236}">
                <a16:creationId xmlns="" xmlns:a16="http://schemas.microsoft.com/office/drawing/2014/main"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22" name="Cloud 21">
            <a:extLst>
              <a:ext uri="{FF2B5EF4-FFF2-40B4-BE49-F238E27FC236}">
                <a16:creationId xmlns="" xmlns:a16="http://schemas.microsoft.com/office/drawing/2014/main"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6" name="Table 25">
            <a:extLst>
              <a:ext uri="{FF2B5EF4-FFF2-40B4-BE49-F238E27FC236}">
                <a16:creationId xmlns="" xmlns:a16="http://schemas.microsoft.com/office/drawing/2014/main" id="{41451D4F-6A81-4854-8325-0C528F4C905F}"/>
              </a:ext>
            </a:extLst>
          </p:cNvPr>
          <p:cNvGraphicFramePr>
            <a:graphicFrameLocks noGrp="1"/>
          </p:cNvGraphicFramePr>
          <p:nvPr>
            <p:extLst/>
          </p:nvPr>
        </p:nvGraphicFramePr>
        <p:xfrm>
          <a:off x="6296819" y="3449319"/>
          <a:ext cx="5448141" cy="1854200"/>
        </p:xfrm>
        <a:graphic>
          <a:graphicData uri="http://schemas.openxmlformats.org/drawingml/2006/table">
            <a:tbl>
              <a:tblPr firstRow="1" bandRow="1">
                <a:tableStyleId>{5C22544A-7EE6-4342-B048-85BDC9FD1C3A}</a:tableStyleId>
              </a:tblPr>
              <a:tblGrid>
                <a:gridCol w="763375">
                  <a:extLst>
                    <a:ext uri="{9D8B030D-6E8A-4147-A177-3AD203B41FA5}">
                      <a16:colId xmlns="" xmlns:a16="http://schemas.microsoft.com/office/drawing/2014/main" val="3135443583"/>
                    </a:ext>
                  </a:extLst>
                </a:gridCol>
                <a:gridCol w="4684766">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‘track’‘:’T01’’,</a:t>
                      </a:r>
                      <a:r>
                        <a:rPr lang="it-IT" sz="1400" baseline="0" dirty="0">
                          <a:solidFill>
                            <a:srgbClr val="E96B56"/>
                          </a:solidFill>
                        </a:rPr>
                        <a:t> ‘’norm_cnt’’: 0/</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‘track’‘:’T02’’,</a:t>
                      </a:r>
                      <a:r>
                        <a:rPr lang="it-IT" sz="1400" baseline="0" dirty="0">
                          <a:solidFill>
                            <a:srgbClr val="E96B56"/>
                          </a:solidFill>
                        </a:rPr>
                        <a:t> ‘’norm_cnt’’:2/</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‘track’‘:’T03’’,</a:t>
                      </a:r>
                      <a:r>
                        <a:rPr lang="it-IT" sz="1400" baseline="0" dirty="0">
                          <a:solidFill>
                            <a:srgbClr val="E96B56"/>
                          </a:solidFill>
                        </a:rPr>
                        <a:t> ‘’norm_cnt’’:1/</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27" name="TextBox 26">
            <a:extLst>
              <a:ext uri="{FF2B5EF4-FFF2-40B4-BE49-F238E27FC236}">
                <a16:creationId xmlns="" xmlns:a16="http://schemas.microsoft.com/office/drawing/2014/main" id="{040013C4-55EE-4293-8311-104D64EFBCC9}"/>
              </a:ext>
            </a:extLst>
          </p:cNvPr>
          <p:cNvSpPr txBox="1"/>
          <p:nvPr/>
        </p:nvSpPr>
        <p:spPr>
          <a:xfrm>
            <a:off x="7790339" y="5511842"/>
            <a:ext cx="2796381" cy="646331"/>
          </a:xfrm>
          <a:prstGeom prst="rect">
            <a:avLst/>
          </a:prstGeom>
          <a:noFill/>
        </p:spPr>
        <p:txBody>
          <a:bodyPr wrap="square" rtlCol="0">
            <a:spAutoFit/>
          </a:bodyPr>
          <a:lstStyle/>
          <a:p>
            <a:pPr algn="ctr"/>
            <a:r>
              <a:rPr lang="it-IT" dirty="0">
                <a:solidFill>
                  <a:srgbClr val="445469"/>
                </a:solidFill>
              </a:rPr>
              <a:t>1 Rows for each tuple User -Song - Normalized count</a:t>
            </a:r>
            <a:endParaRPr lang="en-US" dirty="0">
              <a:solidFill>
                <a:srgbClr val="445469"/>
              </a:solidFill>
            </a:endParaRPr>
          </a:p>
        </p:txBody>
      </p:sp>
      <p:graphicFrame>
        <p:nvGraphicFramePr>
          <p:cNvPr id="15" name="Table 14">
            <a:extLst>
              <a:ext uri="{FF2B5EF4-FFF2-40B4-BE49-F238E27FC236}">
                <a16:creationId xmlns="" xmlns:a16="http://schemas.microsoft.com/office/drawing/2014/main" id="{EADBEEE6-AAD3-4554-A3EA-BD0B8B9A65FA}"/>
              </a:ext>
            </a:extLst>
          </p:cNvPr>
          <p:cNvGraphicFramePr>
            <a:graphicFrameLocks noGrp="1"/>
          </p:cNvGraphicFramePr>
          <p:nvPr>
            <p:extLst/>
          </p:nvPr>
        </p:nvGraphicFramePr>
        <p:xfrm>
          <a:off x="160179" y="3439159"/>
          <a:ext cx="5821680" cy="1854200"/>
        </p:xfrm>
        <a:graphic>
          <a:graphicData uri="http://schemas.openxmlformats.org/drawingml/2006/table">
            <a:tbl>
              <a:tblPr firstRow="1" bandRow="1">
                <a:tableStyleId>{5C22544A-7EE6-4342-B048-85BDC9FD1C3A}</a:tableStyleId>
              </a:tblPr>
              <a:tblGrid>
                <a:gridCol w="815714">
                  <a:extLst>
                    <a:ext uri="{9D8B030D-6E8A-4147-A177-3AD203B41FA5}">
                      <a16:colId xmlns="" xmlns:a16="http://schemas.microsoft.com/office/drawing/2014/main" val="3135443583"/>
                    </a:ext>
                  </a:extLst>
                </a:gridCol>
                <a:gridCol w="5005966">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‘track’‘:’T01’’,</a:t>
                      </a:r>
                      <a:r>
                        <a:rPr lang="it-IT" sz="1400" baseline="0" dirty="0">
                          <a:solidFill>
                            <a:srgbClr val="E96B56"/>
                          </a:solidFill>
                        </a:rPr>
                        <a:t> ‘’cnt’’:</a:t>
                      </a:r>
                      <a:r>
                        <a:rPr lang="it-IT" sz="1400" dirty="0">
                          <a:solidFill>
                            <a:srgbClr val="E96B56"/>
                          </a:solidFill>
                        </a:rPr>
                        <a:t>0, ‘’norm’’: </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‘track’‘:’T02’’,</a:t>
                      </a:r>
                      <a:r>
                        <a:rPr lang="it-IT" sz="1400" baseline="0" dirty="0">
                          <a:solidFill>
                            <a:srgbClr val="E96B56"/>
                          </a:solidFill>
                        </a:rPr>
                        <a:t> ‘’cnt’’:2</a:t>
                      </a:r>
                      <a:r>
                        <a:rPr lang="it-IT" sz="1400" dirty="0">
                          <a:solidFill>
                            <a:srgbClr val="E96B56"/>
                          </a:solidFill>
                        </a:rPr>
                        <a:t>, ‘’norm’’: </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‘track’‘:’T03’’,</a:t>
                      </a:r>
                      <a:r>
                        <a:rPr lang="it-IT" sz="1400" baseline="0" dirty="0">
                          <a:solidFill>
                            <a:srgbClr val="E96B56"/>
                          </a:solidFill>
                        </a:rPr>
                        <a:t> ‘’cnt’’:1</a:t>
                      </a:r>
                      <a:r>
                        <a:rPr lang="it-IT" sz="1400" dirty="0">
                          <a:solidFill>
                            <a:srgbClr val="E96B56"/>
                          </a:solidFill>
                        </a:rPr>
                        <a:t>, ‘’norm’’: </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17" name="TextBox 16">
            <a:extLst>
              <a:ext uri="{FF2B5EF4-FFF2-40B4-BE49-F238E27FC236}">
                <a16:creationId xmlns="" xmlns:a16="http://schemas.microsoft.com/office/drawing/2014/main" id="{DB91BEF4-BBCC-46DB-921C-FF3B90514B6E}"/>
              </a:ext>
            </a:extLst>
          </p:cNvPr>
          <p:cNvSpPr txBox="1"/>
          <p:nvPr/>
        </p:nvSpPr>
        <p:spPr>
          <a:xfrm>
            <a:off x="1605280" y="5521849"/>
            <a:ext cx="2938621" cy="646331"/>
          </a:xfrm>
          <a:prstGeom prst="rect">
            <a:avLst/>
          </a:prstGeom>
          <a:noFill/>
        </p:spPr>
        <p:txBody>
          <a:bodyPr wrap="square" rtlCol="0">
            <a:spAutoFit/>
          </a:bodyPr>
          <a:lstStyle/>
          <a:p>
            <a:pPr algn="ctr"/>
            <a:r>
              <a:rPr lang="it-IT" dirty="0">
                <a:solidFill>
                  <a:srgbClr val="445469"/>
                </a:solidFill>
              </a:rPr>
              <a:t>1 Rows for each tuple User -Song - count - Normalization</a:t>
            </a:r>
            <a:endParaRPr lang="en-US" dirty="0">
              <a:solidFill>
                <a:srgbClr val="445469"/>
              </a:solidFill>
            </a:endParaRPr>
          </a:p>
        </p:txBody>
      </p:sp>
    </p:spTree>
    <p:extLst>
      <p:ext uri="{BB962C8B-B14F-4D97-AF65-F5344CB8AC3E}">
        <p14:creationId xmlns:p14="http://schemas.microsoft.com/office/powerpoint/2010/main" val="2424031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64CEADE-23C4-47FC-B32D-701E14E26699}"/>
              </a:ext>
            </a:extLst>
          </p:cNvPr>
          <p:cNvSpPr>
            <a:spLocks noGrp="1"/>
          </p:cNvSpPr>
          <p:nvPr>
            <p:ph type="body" sz="quarter" idx="11"/>
          </p:nvPr>
        </p:nvSpPr>
        <p:spPr>
          <a:xfrm>
            <a:off x="838200" y="160971"/>
            <a:ext cx="10515600" cy="1083629"/>
          </a:xfrm>
        </p:spPr>
        <p:txBody>
          <a:bodyPr/>
          <a:lstStyle/>
          <a:p>
            <a:pPr marL="0" indent="0">
              <a:buNone/>
            </a:pPr>
            <a:r>
              <a:rPr lang="en-US" dirty="0"/>
              <a:t>Map Reduce </a:t>
            </a:r>
            <a:r>
              <a:rPr lang="it-IT" dirty="0"/>
              <a:t>– Cosine similarity</a:t>
            </a:r>
            <a:endParaRPr lang="en-US" dirty="0"/>
          </a:p>
        </p:txBody>
      </p:sp>
      <p:grpSp>
        <p:nvGrpSpPr>
          <p:cNvPr id="20" name="Group 19">
            <a:extLst>
              <a:ext uri="{FF2B5EF4-FFF2-40B4-BE49-F238E27FC236}">
                <a16:creationId xmlns="" xmlns:a16="http://schemas.microsoft.com/office/drawing/2014/main"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 xmlns:a16="http://schemas.microsoft.com/office/drawing/2014/main"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a:t>Join</a:t>
              </a:r>
              <a:endParaRPr lang="en-US" dirty="0"/>
            </a:p>
          </p:txBody>
        </p:sp>
        <p:sp>
          <p:nvSpPr>
            <p:cNvPr id="16" name="Rectangle: Rounded Corners 15">
              <a:extLst>
                <a:ext uri="{FF2B5EF4-FFF2-40B4-BE49-F238E27FC236}">
                  <a16:creationId xmlns="" xmlns:a16="http://schemas.microsoft.com/office/drawing/2014/main"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With itself on Key: track</a:t>
              </a:r>
              <a:endParaRPr lang="en-US" sz="1200" dirty="0">
                <a:solidFill>
                  <a:srgbClr val="E96B56"/>
                </a:solidFill>
              </a:endParaRPr>
            </a:p>
          </p:txBody>
        </p:sp>
      </p:grpSp>
      <p:sp>
        <p:nvSpPr>
          <p:cNvPr id="21" name="Cloud 20">
            <a:extLst>
              <a:ext uri="{FF2B5EF4-FFF2-40B4-BE49-F238E27FC236}">
                <a16:creationId xmlns="" xmlns:a16="http://schemas.microsoft.com/office/drawing/2014/main"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22" name="Cloud 21">
            <a:extLst>
              <a:ext uri="{FF2B5EF4-FFF2-40B4-BE49-F238E27FC236}">
                <a16:creationId xmlns="" xmlns:a16="http://schemas.microsoft.com/office/drawing/2014/main"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6" name="Table 25">
            <a:extLst>
              <a:ext uri="{FF2B5EF4-FFF2-40B4-BE49-F238E27FC236}">
                <a16:creationId xmlns="" xmlns:a16="http://schemas.microsoft.com/office/drawing/2014/main" id="{41451D4F-6A81-4854-8325-0C528F4C905F}"/>
              </a:ext>
            </a:extLst>
          </p:cNvPr>
          <p:cNvGraphicFramePr>
            <a:graphicFrameLocks noGrp="1"/>
          </p:cNvGraphicFramePr>
          <p:nvPr>
            <p:extLst/>
          </p:nvPr>
        </p:nvGraphicFramePr>
        <p:xfrm>
          <a:off x="5974080" y="3449319"/>
          <a:ext cx="6014719" cy="1854200"/>
        </p:xfrm>
        <a:graphic>
          <a:graphicData uri="http://schemas.openxmlformats.org/drawingml/2006/table">
            <a:tbl>
              <a:tblPr firstRow="1" bandRow="1">
                <a:tableStyleId>{5C22544A-7EE6-4342-B048-85BDC9FD1C3A}</a:tableStyleId>
              </a:tblPr>
              <a:tblGrid>
                <a:gridCol w="842762">
                  <a:extLst>
                    <a:ext uri="{9D8B030D-6E8A-4147-A177-3AD203B41FA5}">
                      <a16:colId xmlns="" xmlns:a16="http://schemas.microsoft.com/office/drawing/2014/main" val="3135443583"/>
                    </a:ext>
                  </a:extLst>
                </a:gridCol>
                <a:gridCol w="5171957">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’T01’’ , ‘’cnts’‘:[{‘’user’’:’’U01’’, ‘’norm_cnt: …}, … ]}</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’T02’’ , ‘’cnts’‘:[{‘’user’’:’’U01’’, ‘’norm_cnt: …}, … ]}</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’T03’’ , ‘’cnts’‘:[{‘’user’’:’’U04’’, ‘’norm_cnt: …}, … ]}</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27" name="TextBox 26">
            <a:extLst>
              <a:ext uri="{FF2B5EF4-FFF2-40B4-BE49-F238E27FC236}">
                <a16:creationId xmlns="" xmlns:a16="http://schemas.microsoft.com/office/drawing/2014/main" id="{040013C4-55EE-4293-8311-104D64EFBCC9}"/>
              </a:ext>
            </a:extLst>
          </p:cNvPr>
          <p:cNvSpPr txBox="1"/>
          <p:nvPr/>
        </p:nvSpPr>
        <p:spPr>
          <a:xfrm>
            <a:off x="7790339" y="5511842"/>
            <a:ext cx="3781901" cy="923330"/>
          </a:xfrm>
          <a:prstGeom prst="rect">
            <a:avLst/>
          </a:prstGeom>
          <a:noFill/>
        </p:spPr>
        <p:txBody>
          <a:bodyPr wrap="square" rtlCol="0">
            <a:spAutoFit/>
          </a:bodyPr>
          <a:lstStyle/>
          <a:p>
            <a:pPr algn="ctr"/>
            <a:r>
              <a:rPr lang="it-IT" dirty="0">
                <a:solidFill>
                  <a:srgbClr val="445469"/>
                </a:solidFill>
              </a:rPr>
              <a:t>1 Row for each track and for each possible combination of user couples with their normalized counts</a:t>
            </a:r>
            <a:endParaRPr lang="en-US" dirty="0">
              <a:solidFill>
                <a:srgbClr val="445469"/>
              </a:solidFill>
            </a:endParaRPr>
          </a:p>
        </p:txBody>
      </p:sp>
      <p:graphicFrame>
        <p:nvGraphicFramePr>
          <p:cNvPr id="12" name="Table 11">
            <a:extLst>
              <a:ext uri="{FF2B5EF4-FFF2-40B4-BE49-F238E27FC236}">
                <a16:creationId xmlns="" xmlns:a16="http://schemas.microsoft.com/office/drawing/2014/main" id="{CE737098-FDDD-4F64-9EAE-0921C7C00EB4}"/>
              </a:ext>
            </a:extLst>
          </p:cNvPr>
          <p:cNvGraphicFramePr>
            <a:graphicFrameLocks noGrp="1"/>
          </p:cNvGraphicFramePr>
          <p:nvPr>
            <p:extLst/>
          </p:nvPr>
        </p:nvGraphicFramePr>
        <p:xfrm>
          <a:off x="264161" y="3449319"/>
          <a:ext cx="5448141" cy="1854200"/>
        </p:xfrm>
        <a:graphic>
          <a:graphicData uri="http://schemas.openxmlformats.org/drawingml/2006/table">
            <a:tbl>
              <a:tblPr firstRow="1" bandRow="1">
                <a:tableStyleId>{5C22544A-7EE6-4342-B048-85BDC9FD1C3A}</a:tableStyleId>
              </a:tblPr>
              <a:tblGrid>
                <a:gridCol w="763375">
                  <a:extLst>
                    <a:ext uri="{9D8B030D-6E8A-4147-A177-3AD203B41FA5}">
                      <a16:colId xmlns="" xmlns:a16="http://schemas.microsoft.com/office/drawing/2014/main" val="3135443583"/>
                    </a:ext>
                  </a:extLst>
                </a:gridCol>
                <a:gridCol w="4684766">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‘track’‘:’T01’’,</a:t>
                      </a:r>
                      <a:r>
                        <a:rPr lang="it-IT" sz="1400" baseline="0" dirty="0">
                          <a:solidFill>
                            <a:srgbClr val="E96B56"/>
                          </a:solidFill>
                        </a:rPr>
                        <a:t> ‘’norm_cnt’’: 0/</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‘track’‘:’T02’’,</a:t>
                      </a:r>
                      <a:r>
                        <a:rPr lang="it-IT" sz="1400" baseline="0" dirty="0">
                          <a:solidFill>
                            <a:srgbClr val="E96B56"/>
                          </a:solidFill>
                        </a:rPr>
                        <a:t> ‘’norm_cnt’’:2/</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{‘’user’’:’’U01’’ , ‘track’‘:’T03’’,</a:t>
                      </a:r>
                      <a:r>
                        <a:rPr lang="it-IT" sz="1400" baseline="0" dirty="0">
                          <a:solidFill>
                            <a:srgbClr val="E96B56"/>
                          </a:solidFill>
                        </a:rPr>
                        <a:t> ‘’norm_cnt’’:1/</a:t>
                      </a:r>
                      <a:r>
                        <a:rPr lang="el-GR" sz="1400" baseline="0" dirty="0">
                          <a:solidFill>
                            <a:srgbClr val="E96B56"/>
                          </a:solidFill>
                        </a:rPr>
                        <a:t>Σ</a:t>
                      </a:r>
                      <a:r>
                        <a:rPr lang="en-US" sz="1400" baseline="0" dirty="0">
                          <a:solidFill>
                            <a:srgbClr val="E96B56"/>
                          </a:solidFill>
                        </a:rPr>
                        <a:t> cnt^2</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13" name="TextBox 12">
            <a:extLst>
              <a:ext uri="{FF2B5EF4-FFF2-40B4-BE49-F238E27FC236}">
                <a16:creationId xmlns="" xmlns:a16="http://schemas.microsoft.com/office/drawing/2014/main" id="{62150BC8-90BD-46CC-9D3D-B1A5267E9202}"/>
              </a:ext>
            </a:extLst>
          </p:cNvPr>
          <p:cNvSpPr txBox="1"/>
          <p:nvPr/>
        </p:nvSpPr>
        <p:spPr>
          <a:xfrm>
            <a:off x="1626392" y="5511842"/>
            <a:ext cx="2796381" cy="646331"/>
          </a:xfrm>
          <a:prstGeom prst="rect">
            <a:avLst/>
          </a:prstGeom>
          <a:noFill/>
        </p:spPr>
        <p:txBody>
          <a:bodyPr wrap="square" rtlCol="0">
            <a:spAutoFit/>
          </a:bodyPr>
          <a:lstStyle/>
          <a:p>
            <a:pPr algn="ctr"/>
            <a:r>
              <a:rPr lang="it-IT" dirty="0">
                <a:solidFill>
                  <a:srgbClr val="445469"/>
                </a:solidFill>
              </a:rPr>
              <a:t>1 Rows for each tuple User -Song - Normalized count</a:t>
            </a:r>
            <a:endParaRPr lang="en-US" dirty="0">
              <a:solidFill>
                <a:srgbClr val="445469"/>
              </a:solidFill>
            </a:endParaRPr>
          </a:p>
        </p:txBody>
      </p:sp>
    </p:spTree>
    <p:extLst>
      <p:ext uri="{BB962C8B-B14F-4D97-AF65-F5344CB8AC3E}">
        <p14:creationId xmlns:p14="http://schemas.microsoft.com/office/powerpoint/2010/main" val="36878522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64CEADE-23C4-47FC-B32D-701E14E26699}"/>
              </a:ext>
            </a:extLst>
          </p:cNvPr>
          <p:cNvSpPr>
            <a:spLocks noGrp="1"/>
          </p:cNvSpPr>
          <p:nvPr>
            <p:ph type="body" sz="quarter" idx="11"/>
          </p:nvPr>
        </p:nvSpPr>
        <p:spPr>
          <a:xfrm>
            <a:off x="838200" y="160971"/>
            <a:ext cx="10515600" cy="1083629"/>
          </a:xfrm>
        </p:spPr>
        <p:txBody>
          <a:bodyPr/>
          <a:lstStyle/>
          <a:p>
            <a:pPr marL="0" indent="0">
              <a:buNone/>
            </a:pPr>
            <a:r>
              <a:rPr lang="en-US" dirty="0"/>
              <a:t>Map Reduce </a:t>
            </a:r>
            <a:r>
              <a:rPr lang="it-IT" dirty="0"/>
              <a:t>– Cosine similarity</a:t>
            </a:r>
            <a:endParaRPr lang="en-US" dirty="0"/>
          </a:p>
        </p:txBody>
      </p:sp>
      <p:grpSp>
        <p:nvGrpSpPr>
          <p:cNvPr id="20" name="Group 19">
            <a:extLst>
              <a:ext uri="{FF2B5EF4-FFF2-40B4-BE49-F238E27FC236}">
                <a16:creationId xmlns="" xmlns:a16="http://schemas.microsoft.com/office/drawing/2014/main"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 xmlns:a16="http://schemas.microsoft.com/office/drawing/2014/main"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a:t>Map</a:t>
              </a:r>
              <a:endParaRPr lang="en-US" dirty="0"/>
            </a:p>
          </p:txBody>
        </p:sp>
        <p:sp>
          <p:nvSpPr>
            <p:cNvPr id="16" name="Rectangle: Rounded Corners 15">
              <a:extLst>
                <a:ext uri="{FF2B5EF4-FFF2-40B4-BE49-F238E27FC236}">
                  <a16:creationId xmlns="" xmlns:a16="http://schemas.microsoft.com/office/drawing/2014/main"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Lambda x: ?</a:t>
              </a:r>
              <a:endParaRPr lang="en-US" sz="1200" dirty="0">
                <a:solidFill>
                  <a:srgbClr val="E96B56"/>
                </a:solidFill>
              </a:endParaRPr>
            </a:p>
          </p:txBody>
        </p:sp>
      </p:grpSp>
      <p:sp>
        <p:nvSpPr>
          <p:cNvPr id="21" name="Cloud 20">
            <a:extLst>
              <a:ext uri="{FF2B5EF4-FFF2-40B4-BE49-F238E27FC236}">
                <a16:creationId xmlns="" xmlns:a16="http://schemas.microsoft.com/office/drawing/2014/main"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22" name="Cloud 21">
            <a:extLst>
              <a:ext uri="{FF2B5EF4-FFF2-40B4-BE49-F238E27FC236}">
                <a16:creationId xmlns="" xmlns:a16="http://schemas.microsoft.com/office/drawing/2014/main"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6" name="Table 25">
            <a:extLst>
              <a:ext uri="{FF2B5EF4-FFF2-40B4-BE49-F238E27FC236}">
                <a16:creationId xmlns="" xmlns:a16="http://schemas.microsoft.com/office/drawing/2014/main" id="{41451D4F-6A81-4854-8325-0C528F4C905F}"/>
              </a:ext>
            </a:extLst>
          </p:cNvPr>
          <p:cNvGraphicFramePr>
            <a:graphicFrameLocks noGrp="1"/>
          </p:cNvGraphicFramePr>
          <p:nvPr>
            <p:extLst/>
          </p:nvPr>
        </p:nvGraphicFramePr>
        <p:xfrm>
          <a:off x="6741048" y="3429000"/>
          <a:ext cx="5222240" cy="2296160"/>
        </p:xfrm>
        <a:graphic>
          <a:graphicData uri="http://schemas.openxmlformats.org/drawingml/2006/table">
            <a:tbl>
              <a:tblPr firstRow="1" bandRow="1">
                <a:tableStyleId>{5C22544A-7EE6-4342-B048-85BDC9FD1C3A}</a:tableStyleId>
              </a:tblPr>
              <a:tblGrid>
                <a:gridCol w="731723">
                  <a:extLst>
                    <a:ext uri="{9D8B030D-6E8A-4147-A177-3AD203B41FA5}">
                      <a16:colId xmlns="" xmlns:a16="http://schemas.microsoft.com/office/drawing/2014/main" val="3135443583"/>
                    </a:ext>
                  </a:extLst>
                </a:gridCol>
                <a:gridCol w="4490517">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’T01’’ , ‘’user1’’:’’U01’’, ‘’user2’’:’’U02’’,’’sum’’:norm_cnt_1 + norm_cnt_2}</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’T01’’ , ‘’user1’’:’’U01’’, ‘’user2’’:’’U03’’,’’sum’’:norm_cnt_1 + norm_cnt_2}</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’T01’’ , ‘’user1’’:’’U02’’, ‘’user2’’:’’U01’’,’’sum’’:norm_cnt_1 + norm_cnt_2}</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graphicFrame>
        <p:nvGraphicFramePr>
          <p:cNvPr id="15" name="Table 14">
            <a:extLst>
              <a:ext uri="{FF2B5EF4-FFF2-40B4-BE49-F238E27FC236}">
                <a16:creationId xmlns="" xmlns:a16="http://schemas.microsoft.com/office/drawing/2014/main" id="{1AA907FA-D124-4E2D-9C56-552CA81C9AB7}"/>
              </a:ext>
            </a:extLst>
          </p:cNvPr>
          <p:cNvGraphicFramePr>
            <a:graphicFrameLocks noGrp="1"/>
          </p:cNvGraphicFramePr>
          <p:nvPr>
            <p:extLst/>
          </p:nvPr>
        </p:nvGraphicFramePr>
        <p:xfrm>
          <a:off x="81281" y="3449319"/>
          <a:ext cx="6014719" cy="1854200"/>
        </p:xfrm>
        <a:graphic>
          <a:graphicData uri="http://schemas.openxmlformats.org/drawingml/2006/table">
            <a:tbl>
              <a:tblPr firstRow="1" bandRow="1">
                <a:tableStyleId>{5C22544A-7EE6-4342-B048-85BDC9FD1C3A}</a:tableStyleId>
              </a:tblPr>
              <a:tblGrid>
                <a:gridCol w="842762">
                  <a:extLst>
                    <a:ext uri="{9D8B030D-6E8A-4147-A177-3AD203B41FA5}">
                      <a16:colId xmlns="" xmlns:a16="http://schemas.microsoft.com/office/drawing/2014/main" val="3135443583"/>
                    </a:ext>
                  </a:extLst>
                </a:gridCol>
                <a:gridCol w="5171957">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’T01’’ , ‘’cnts’‘:[{‘’user’’:’’U01’’, ‘’norm_cnt: …}, … ]}</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’T02’’ , ‘’cnts’‘:[{‘’user’’:’’U01’’, ‘’norm_cnt: …}, … ]}</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’T03’’ , ‘’cnts’‘:[{‘’user’’:’’U04’’, ‘’norm_cnt: …}, … ]}</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18" name="TextBox 17">
            <a:extLst>
              <a:ext uri="{FF2B5EF4-FFF2-40B4-BE49-F238E27FC236}">
                <a16:creationId xmlns="" xmlns:a16="http://schemas.microsoft.com/office/drawing/2014/main" id="{D2FC6509-6FB2-4E88-90E4-27265F6D14E9}"/>
              </a:ext>
            </a:extLst>
          </p:cNvPr>
          <p:cNvSpPr txBox="1"/>
          <p:nvPr/>
        </p:nvSpPr>
        <p:spPr>
          <a:xfrm>
            <a:off x="1107440" y="5403670"/>
            <a:ext cx="3781901" cy="923330"/>
          </a:xfrm>
          <a:prstGeom prst="rect">
            <a:avLst/>
          </a:prstGeom>
          <a:noFill/>
        </p:spPr>
        <p:txBody>
          <a:bodyPr wrap="square" rtlCol="0">
            <a:spAutoFit/>
          </a:bodyPr>
          <a:lstStyle/>
          <a:p>
            <a:pPr algn="ctr"/>
            <a:r>
              <a:rPr lang="it-IT" dirty="0">
                <a:solidFill>
                  <a:srgbClr val="445469"/>
                </a:solidFill>
              </a:rPr>
              <a:t>1 Row for each track and for each possible combination of user couples with their normalized counts</a:t>
            </a:r>
            <a:endParaRPr lang="en-US" dirty="0">
              <a:solidFill>
                <a:srgbClr val="445469"/>
              </a:solidFill>
            </a:endParaRPr>
          </a:p>
        </p:txBody>
      </p:sp>
      <p:sp>
        <p:nvSpPr>
          <p:cNvPr id="19" name="TextBox 18">
            <a:extLst>
              <a:ext uri="{FF2B5EF4-FFF2-40B4-BE49-F238E27FC236}">
                <a16:creationId xmlns="" xmlns:a16="http://schemas.microsoft.com/office/drawing/2014/main" id="{81CA47FB-2A0A-4AB9-9B04-376063613255}"/>
              </a:ext>
            </a:extLst>
          </p:cNvPr>
          <p:cNvSpPr txBox="1"/>
          <p:nvPr/>
        </p:nvSpPr>
        <p:spPr>
          <a:xfrm>
            <a:off x="7673499" y="5713550"/>
            <a:ext cx="4040981" cy="646331"/>
          </a:xfrm>
          <a:prstGeom prst="rect">
            <a:avLst/>
          </a:prstGeom>
          <a:noFill/>
        </p:spPr>
        <p:txBody>
          <a:bodyPr wrap="square" rtlCol="0">
            <a:spAutoFit/>
          </a:bodyPr>
          <a:lstStyle/>
          <a:p>
            <a:pPr algn="ctr"/>
            <a:r>
              <a:rPr lang="it-IT" dirty="0">
                <a:solidFill>
                  <a:srgbClr val="445469"/>
                </a:solidFill>
              </a:rPr>
              <a:t>1 Row for each tuple track – user1 – user2 – sum of user’s normalized counts</a:t>
            </a:r>
            <a:endParaRPr lang="en-US" dirty="0">
              <a:solidFill>
                <a:srgbClr val="445469"/>
              </a:solidFill>
            </a:endParaRPr>
          </a:p>
        </p:txBody>
      </p:sp>
    </p:spTree>
    <p:extLst>
      <p:ext uri="{BB962C8B-B14F-4D97-AF65-F5344CB8AC3E}">
        <p14:creationId xmlns:p14="http://schemas.microsoft.com/office/powerpoint/2010/main" val="10983224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64CEADE-23C4-47FC-B32D-701E14E26699}"/>
              </a:ext>
            </a:extLst>
          </p:cNvPr>
          <p:cNvSpPr>
            <a:spLocks noGrp="1"/>
          </p:cNvSpPr>
          <p:nvPr>
            <p:ph type="body" sz="quarter" idx="11"/>
          </p:nvPr>
        </p:nvSpPr>
        <p:spPr>
          <a:xfrm>
            <a:off x="838200" y="160971"/>
            <a:ext cx="10515600" cy="1083629"/>
          </a:xfrm>
        </p:spPr>
        <p:txBody>
          <a:bodyPr/>
          <a:lstStyle/>
          <a:p>
            <a:pPr marL="0" indent="0">
              <a:buNone/>
            </a:pPr>
            <a:r>
              <a:rPr lang="en-US" dirty="0"/>
              <a:t>Map Reduce </a:t>
            </a:r>
            <a:r>
              <a:rPr lang="it-IT" dirty="0"/>
              <a:t>– Cosine similarity</a:t>
            </a:r>
            <a:endParaRPr lang="en-US" dirty="0"/>
          </a:p>
        </p:txBody>
      </p:sp>
      <p:grpSp>
        <p:nvGrpSpPr>
          <p:cNvPr id="20" name="Group 19">
            <a:extLst>
              <a:ext uri="{FF2B5EF4-FFF2-40B4-BE49-F238E27FC236}">
                <a16:creationId xmlns="" xmlns:a16="http://schemas.microsoft.com/office/drawing/2014/main"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 xmlns:a16="http://schemas.microsoft.com/office/drawing/2014/main"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a:t>Filter</a:t>
              </a:r>
              <a:endParaRPr lang="en-US" dirty="0"/>
            </a:p>
          </p:txBody>
        </p:sp>
        <p:sp>
          <p:nvSpPr>
            <p:cNvPr id="16" name="Rectangle: Rounded Corners 15">
              <a:extLst>
                <a:ext uri="{FF2B5EF4-FFF2-40B4-BE49-F238E27FC236}">
                  <a16:creationId xmlns="" xmlns:a16="http://schemas.microsoft.com/office/drawing/2014/main"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Lambda x: ?</a:t>
              </a:r>
              <a:endParaRPr lang="en-US" sz="1200" dirty="0">
                <a:solidFill>
                  <a:srgbClr val="E96B56"/>
                </a:solidFill>
              </a:endParaRPr>
            </a:p>
          </p:txBody>
        </p:sp>
      </p:grpSp>
      <p:sp>
        <p:nvSpPr>
          <p:cNvPr id="21" name="Cloud 20">
            <a:extLst>
              <a:ext uri="{FF2B5EF4-FFF2-40B4-BE49-F238E27FC236}">
                <a16:creationId xmlns="" xmlns:a16="http://schemas.microsoft.com/office/drawing/2014/main"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22" name="Cloud 21">
            <a:extLst>
              <a:ext uri="{FF2B5EF4-FFF2-40B4-BE49-F238E27FC236}">
                <a16:creationId xmlns="" xmlns:a16="http://schemas.microsoft.com/office/drawing/2014/main"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6" name="Table 25">
            <a:extLst>
              <a:ext uri="{FF2B5EF4-FFF2-40B4-BE49-F238E27FC236}">
                <a16:creationId xmlns="" xmlns:a16="http://schemas.microsoft.com/office/drawing/2014/main" id="{41451D4F-6A81-4854-8325-0C528F4C905F}"/>
              </a:ext>
            </a:extLst>
          </p:cNvPr>
          <p:cNvGraphicFramePr>
            <a:graphicFrameLocks noGrp="1"/>
          </p:cNvGraphicFramePr>
          <p:nvPr>
            <p:extLst/>
          </p:nvPr>
        </p:nvGraphicFramePr>
        <p:xfrm>
          <a:off x="6741048" y="3429000"/>
          <a:ext cx="5222240" cy="2296160"/>
        </p:xfrm>
        <a:graphic>
          <a:graphicData uri="http://schemas.openxmlformats.org/drawingml/2006/table">
            <a:tbl>
              <a:tblPr firstRow="1" bandRow="1">
                <a:tableStyleId>{5C22544A-7EE6-4342-B048-85BDC9FD1C3A}</a:tableStyleId>
              </a:tblPr>
              <a:tblGrid>
                <a:gridCol w="731723">
                  <a:extLst>
                    <a:ext uri="{9D8B030D-6E8A-4147-A177-3AD203B41FA5}">
                      <a16:colId xmlns="" xmlns:a16="http://schemas.microsoft.com/office/drawing/2014/main" val="3135443583"/>
                    </a:ext>
                  </a:extLst>
                </a:gridCol>
                <a:gridCol w="4490517">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’T01’’ , ‘’user1’’:’’U01’’, ‘’user2’’:’’U02’’,’’sum’’:norm_cnt_1 + norm_cnt_2}</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’T01’’ , ‘’user1’’:’’U01’’, ‘’user2’’:’’U03’’,’’sum’’:norm_cnt_1 + norm_cnt_2}</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’T01’’ , ‘’user1’’:’’U02’’, ‘’user2’’:’’U03’’,’’sum’’:norm_cnt_1 + norm_cnt_2}</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19" name="TextBox 18">
            <a:extLst>
              <a:ext uri="{FF2B5EF4-FFF2-40B4-BE49-F238E27FC236}">
                <a16:creationId xmlns="" xmlns:a16="http://schemas.microsoft.com/office/drawing/2014/main" id="{81CA47FB-2A0A-4AB9-9B04-376063613255}"/>
              </a:ext>
            </a:extLst>
          </p:cNvPr>
          <p:cNvSpPr txBox="1"/>
          <p:nvPr/>
        </p:nvSpPr>
        <p:spPr>
          <a:xfrm>
            <a:off x="7673499" y="5713550"/>
            <a:ext cx="4289789" cy="923330"/>
          </a:xfrm>
          <a:prstGeom prst="rect">
            <a:avLst/>
          </a:prstGeom>
          <a:noFill/>
        </p:spPr>
        <p:txBody>
          <a:bodyPr wrap="square" rtlCol="0">
            <a:spAutoFit/>
          </a:bodyPr>
          <a:lstStyle/>
          <a:p>
            <a:pPr algn="ctr"/>
            <a:r>
              <a:rPr lang="it-IT" dirty="0">
                <a:solidFill>
                  <a:srgbClr val="445469"/>
                </a:solidFill>
              </a:rPr>
              <a:t>1 Row for each tuple track – user1 – user2 – sum of user’s normalized counts.</a:t>
            </a:r>
          </a:p>
          <a:p>
            <a:pPr algn="ctr"/>
            <a:r>
              <a:rPr lang="it-IT" dirty="0">
                <a:solidFill>
                  <a:srgbClr val="445469"/>
                </a:solidFill>
              </a:rPr>
              <a:t>Only the unique and relevant combinations</a:t>
            </a:r>
            <a:endParaRPr lang="en-US" dirty="0">
              <a:solidFill>
                <a:srgbClr val="445469"/>
              </a:solidFill>
            </a:endParaRPr>
          </a:p>
        </p:txBody>
      </p:sp>
      <p:graphicFrame>
        <p:nvGraphicFramePr>
          <p:cNvPr id="12" name="Table 11">
            <a:extLst>
              <a:ext uri="{FF2B5EF4-FFF2-40B4-BE49-F238E27FC236}">
                <a16:creationId xmlns="" xmlns:a16="http://schemas.microsoft.com/office/drawing/2014/main" id="{18082737-4BF0-4E65-A3AB-287D2DB55181}"/>
              </a:ext>
            </a:extLst>
          </p:cNvPr>
          <p:cNvGraphicFramePr>
            <a:graphicFrameLocks noGrp="1"/>
          </p:cNvGraphicFramePr>
          <p:nvPr>
            <p:extLst/>
          </p:nvPr>
        </p:nvGraphicFramePr>
        <p:xfrm>
          <a:off x="710761" y="3429000"/>
          <a:ext cx="5222240" cy="2296160"/>
        </p:xfrm>
        <a:graphic>
          <a:graphicData uri="http://schemas.openxmlformats.org/drawingml/2006/table">
            <a:tbl>
              <a:tblPr firstRow="1" bandRow="1">
                <a:tableStyleId>{5C22544A-7EE6-4342-B048-85BDC9FD1C3A}</a:tableStyleId>
              </a:tblPr>
              <a:tblGrid>
                <a:gridCol w="731723">
                  <a:extLst>
                    <a:ext uri="{9D8B030D-6E8A-4147-A177-3AD203B41FA5}">
                      <a16:colId xmlns="" xmlns:a16="http://schemas.microsoft.com/office/drawing/2014/main" val="3135443583"/>
                    </a:ext>
                  </a:extLst>
                </a:gridCol>
                <a:gridCol w="4490517">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’T01’’ , ‘’user1’’:’’U01’’, ‘’user2’’:’’U02’’,’’sum’’:norm_cnt_1 + norm_cnt_2}</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’T01’’ , ‘’user1’’:’’U01’’, ‘’user2’’:’’U03’’,’’sum’’:norm_cnt_1 + norm_cnt_2}</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’T01’’ , ‘’user1’’:’’U02’’, ‘’user2’’:’’U01’’,’’sum’’:norm_cnt_1 + norm_cnt_2}</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13" name="TextBox 12">
            <a:extLst>
              <a:ext uri="{FF2B5EF4-FFF2-40B4-BE49-F238E27FC236}">
                <a16:creationId xmlns="" xmlns:a16="http://schemas.microsoft.com/office/drawing/2014/main" id="{2D90A4DF-D311-4A51-B787-002CE33D67C8}"/>
              </a:ext>
            </a:extLst>
          </p:cNvPr>
          <p:cNvSpPr txBox="1"/>
          <p:nvPr/>
        </p:nvSpPr>
        <p:spPr>
          <a:xfrm>
            <a:off x="1145802" y="5725160"/>
            <a:ext cx="4040981" cy="923330"/>
          </a:xfrm>
          <a:prstGeom prst="rect">
            <a:avLst/>
          </a:prstGeom>
          <a:noFill/>
        </p:spPr>
        <p:txBody>
          <a:bodyPr wrap="square" rtlCol="0">
            <a:spAutoFit/>
          </a:bodyPr>
          <a:lstStyle/>
          <a:p>
            <a:pPr algn="ctr"/>
            <a:r>
              <a:rPr lang="it-IT" dirty="0">
                <a:solidFill>
                  <a:srgbClr val="445469"/>
                </a:solidFill>
              </a:rPr>
              <a:t>User-user matrix is symmetric: </a:t>
            </a:r>
          </a:p>
          <a:p>
            <a:pPr algn="ctr"/>
            <a:r>
              <a:rPr lang="it-IT" dirty="0">
                <a:solidFill>
                  <a:srgbClr val="445469"/>
                </a:solidFill>
              </a:rPr>
              <a:t>Dist(Ui,Ui) = 1</a:t>
            </a:r>
          </a:p>
          <a:p>
            <a:pPr algn="ctr"/>
            <a:r>
              <a:rPr lang="it-IT" dirty="0">
                <a:solidFill>
                  <a:srgbClr val="445469"/>
                </a:solidFill>
              </a:rPr>
              <a:t>Dist(Ui,Uj) = Dist(Uj,Ui)</a:t>
            </a:r>
            <a:endParaRPr lang="en-US" dirty="0">
              <a:solidFill>
                <a:srgbClr val="445469"/>
              </a:solidFill>
            </a:endParaRPr>
          </a:p>
        </p:txBody>
      </p:sp>
    </p:spTree>
    <p:extLst>
      <p:ext uri="{BB962C8B-B14F-4D97-AF65-F5344CB8AC3E}">
        <p14:creationId xmlns:p14="http://schemas.microsoft.com/office/powerpoint/2010/main" val="36368802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64CEADE-23C4-47FC-B32D-701E14E26699}"/>
              </a:ext>
            </a:extLst>
          </p:cNvPr>
          <p:cNvSpPr>
            <a:spLocks noGrp="1"/>
          </p:cNvSpPr>
          <p:nvPr>
            <p:ph type="body" sz="quarter" idx="11"/>
          </p:nvPr>
        </p:nvSpPr>
        <p:spPr>
          <a:xfrm>
            <a:off x="838200" y="160971"/>
            <a:ext cx="10515600" cy="1083629"/>
          </a:xfrm>
        </p:spPr>
        <p:txBody>
          <a:bodyPr/>
          <a:lstStyle/>
          <a:p>
            <a:pPr marL="0" indent="0">
              <a:buNone/>
            </a:pPr>
            <a:r>
              <a:rPr lang="en-US" dirty="0"/>
              <a:t>Map Reduce </a:t>
            </a:r>
            <a:r>
              <a:rPr lang="it-IT" dirty="0"/>
              <a:t>– Cosine similarity</a:t>
            </a:r>
            <a:endParaRPr lang="en-US" dirty="0"/>
          </a:p>
        </p:txBody>
      </p:sp>
      <p:grpSp>
        <p:nvGrpSpPr>
          <p:cNvPr id="20" name="Group 19">
            <a:extLst>
              <a:ext uri="{FF2B5EF4-FFF2-40B4-BE49-F238E27FC236}">
                <a16:creationId xmlns="" xmlns:a16="http://schemas.microsoft.com/office/drawing/2014/main"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 xmlns:a16="http://schemas.microsoft.com/office/drawing/2014/main"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a:t>Reduce</a:t>
              </a:r>
              <a:endParaRPr lang="en-US" dirty="0"/>
            </a:p>
          </p:txBody>
        </p:sp>
        <p:sp>
          <p:nvSpPr>
            <p:cNvPr id="16" name="Rectangle: Rounded Corners 15">
              <a:extLst>
                <a:ext uri="{FF2B5EF4-FFF2-40B4-BE49-F238E27FC236}">
                  <a16:creationId xmlns="" xmlns:a16="http://schemas.microsoft.com/office/drawing/2014/main"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Lambda x: ?</a:t>
              </a:r>
              <a:endParaRPr lang="en-US" sz="1200" dirty="0">
                <a:solidFill>
                  <a:srgbClr val="E96B56"/>
                </a:solidFill>
              </a:endParaRPr>
            </a:p>
          </p:txBody>
        </p:sp>
      </p:grpSp>
      <p:sp>
        <p:nvSpPr>
          <p:cNvPr id="21" name="Cloud 20">
            <a:extLst>
              <a:ext uri="{FF2B5EF4-FFF2-40B4-BE49-F238E27FC236}">
                <a16:creationId xmlns="" xmlns:a16="http://schemas.microsoft.com/office/drawing/2014/main"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22" name="Cloud 21">
            <a:extLst>
              <a:ext uri="{FF2B5EF4-FFF2-40B4-BE49-F238E27FC236}">
                <a16:creationId xmlns="" xmlns:a16="http://schemas.microsoft.com/office/drawing/2014/main"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6" name="Table 25">
            <a:extLst>
              <a:ext uri="{FF2B5EF4-FFF2-40B4-BE49-F238E27FC236}">
                <a16:creationId xmlns="" xmlns:a16="http://schemas.microsoft.com/office/drawing/2014/main" id="{41451D4F-6A81-4854-8325-0C528F4C905F}"/>
              </a:ext>
            </a:extLst>
          </p:cNvPr>
          <p:cNvGraphicFramePr>
            <a:graphicFrameLocks noGrp="1"/>
          </p:cNvGraphicFramePr>
          <p:nvPr>
            <p:extLst/>
          </p:nvPr>
        </p:nvGraphicFramePr>
        <p:xfrm>
          <a:off x="6096000" y="3429000"/>
          <a:ext cx="5867288" cy="1854200"/>
        </p:xfrm>
        <a:graphic>
          <a:graphicData uri="http://schemas.openxmlformats.org/drawingml/2006/table">
            <a:tbl>
              <a:tblPr firstRow="1" bandRow="1">
                <a:tableStyleId>{5C22544A-7EE6-4342-B048-85BDC9FD1C3A}</a:tableStyleId>
              </a:tblPr>
              <a:tblGrid>
                <a:gridCol w="822105">
                  <a:extLst>
                    <a:ext uri="{9D8B030D-6E8A-4147-A177-3AD203B41FA5}">
                      <a16:colId xmlns="" xmlns:a16="http://schemas.microsoft.com/office/drawing/2014/main" val="3135443583"/>
                    </a:ext>
                  </a:extLst>
                </a:gridCol>
                <a:gridCol w="5045183">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{‘’user1’’:’’U01’’,‘’user2’’:’’U02’’,’’sums’’:[{sum_1},{sum_2},…]}</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{‘’user1’’:’’U01’’,‘’user2’’:’’U03’’,’’sums’’:[{sum_1},{sum_4},…]}</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{‘’user1’’:’’U02’’,‘’user2’’:’’U03’’,’’sums’’:[{sum_1},{sum_2},…]}</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19" name="TextBox 18">
            <a:extLst>
              <a:ext uri="{FF2B5EF4-FFF2-40B4-BE49-F238E27FC236}">
                <a16:creationId xmlns="" xmlns:a16="http://schemas.microsoft.com/office/drawing/2014/main" id="{81CA47FB-2A0A-4AB9-9B04-376063613255}"/>
              </a:ext>
            </a:extLst>
          </p:cNvPr>
          <p:cNvSpPr txBox="1"/>
          <p:nvPr/>
        </p:nvSpPr>
        <p:spPr>
          <a:xfrm>
            <a:off x="7673499" y="5713550"/>
            <a:ext cx="4040981" cy="646331"/>
          </a:xfrm>
          <a:prstGeom prst="rect">
            <a:avLst/>
          </a:prstGeom>
          <a:noFill/>
        </p:spPr>
        <p:txBody>
          <a:bodyPr wrap="square" rtlCol="0">
            <a:spAutoFit/>
          </a:bodyPr>
          <a:lstStyle/>
          <a:p>
            <a:pPr algn="ctr"/>
            <a:r>
              <a:rPr lang="it-IT" dirty="0">
                <a:solidFill>
                  <a:srgbClr val="445469"/>
                </a:solidFill>
              </a:rPr>
              <a:t>1 Row for each user couple and the list of the users’ summed counts for each track</a:t>
            </a:r>
            <a:endParaRPr lang="en-US" dirty="0">
              <a:solidFill>
                <a:srgbClr val="445469"/>
              </a:solidFill>
            </a:endParaRPr>
          </a:p>
        </p:txBody>
      </p:sp>
      <p:graphicFrame>
        <p:nvGraphicFramePr>
          <p:cNvPr id="15" name="Table 14">
            <a:extLst>
              <a:ext uri="{FF2B5EF4-FFF2-40B4-BE49-F238E27FC236}">
                <a16:creationId xmlns="" xmlns:a16="http://schemas.microsoft.com/office/drawing/2014/main" id="{12CB0B06-07A6-46DA-9A2C-AA40BDBF94BD}"/>
              </a:ext>
            </a:extLst>
          </p:cNvPr>
          <p:cNvGraphicFramePr>
            <a:graphicFrameLocks noGrp="1"/>
          </p:cNvGraphicFramePr>
          <p:nvPr>
            <p:extLst/>
          </p:nvPr>
        </p:nvGraphicFramePr>
        <p:xfrm>
          <a:off x="477520" y="3417390"/>
          <a:ext cx="5222240" cy="2296160"/>
        </p:xfrm>
        <a:graphic>
          <a:graphicData uri="http://schemas.openxmlformats.org/drawingml/2006/table">
            <a:tbl>
              <a:tblPr firstRow="1" bandRow="1">
                <a:tableStyleId>{5C22544A-7EE6-4342-B048-85BDC9FD1C3A}</a:tableStyleId>
              </a:tblPr>
              <a:tblGrid>
                <a:gridCol w="731723">
                  <a:extLst>
                    <a:ext uri="{9D8B030D-6E8A-4147-A177-3AD203B41FA5}">
                      <a16:colId xmlns="" xmlns:a16="http://schemas.microsoft.com/office/drawing/2014/main" val="3135443583"/>
                    </a:ext>
                  </a:extLst>
                </a:gridCol>
                <a:gridCol w="4490517">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’T01’’ , ‘’user1’’:’’U01’’, ‘’user2’’:’’U02’’,’’sum’’:norm_cnt_1 + norm_cnt_2}</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’T01’’ , ‘’user1’’:’’U01’’, ‘’user2’’:’’U03’’,’’sum’’:norm_cnt_1 + norm_cnt_2}</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{‘’track’’:’’ ’T01’’ , ‘’user1’’:’’U02’’, ‘’user2’’:’’U03’’,’’sum’’:norm_cnt_1 + norm_cnt_2}</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17" name="TextBox 16">
            <a:extLst>
              <a:ext uri="{FF2B5EF4-FFF2-40B4-BE49-F238E27FC236}">
                <a16:creationId xmlns="" xmlns:a16="http://schemas.microsoft.com/office/drawing/2014/main" id="{C9993117-097B-4B43-973F-8CD6FAD81474}"/>
              </a:ext>
            </a:extLst>
          </p:cNvPr>
          <p:cNvSpPr txBox="1"/>
          <p:nvPr/>
        </p:nvSpPr>
        <p:spPr>
          <a:xfrm>
            <a:off x="1409971" y="5701940"/>
            <a:ext cx="4289789" cy="923330"/>
          </a:xfrm>
          <a:prstGeom prst="rect">
            <a:avLst/>
          </a:prstGeom>
          <a:noFill/>
        </p:spPr>
        <p:txBody>
          <a:bodyPr wrap="square" rtlCol="0">
            <a:spAutoFit/>
          </a:bodyPr>
          <a:lstStyle/>
          <a:p>
            <a:pPr algn="ctr"/>
            <a:r>
              <a:rPr lang="it-IT" dirty="0">
                <a:solidFill>
                  <a:srgbClr val="445469"/>
                </a:solidFill>
              </a:rPr>
              <a:t>1 Row for each tuple track – user1 – user2 – sum of user’s normalized counts.</a:t>
            </a:r>
          </a:p>
          <a:p>
            <a:pPr algn="ctr"/>
            <a:r>
              <a:rPr lang="it-IT" dirty="0">
                <a:solidFill>
                  <a:srgbClr val="445469"/>
                </a:solidFill>
              </a:rPr>
              <a:t>Only the unique and relevant combinations</a:t>
            </a:r>
            <a:endParaRPr lang="en-US" dirty="0">
              <a:solidFill>
                <a:srgbClr val="445469"/>
              </a:solidFill>
            </a:endParaRPr>
          </a:p>
        </p:txBody>
      </p:sp>
    </p:spTree>
    <p:extLst>
      <p:ext uri="{BB962C8B-B14F-4D97-AF65-F5344CB8AC3E}">
        <p14:creationId xmlns:p14="http://schemas.microsoft.com/office/powerpoint/2010/main" val="6382182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64CEADE-23C4-47FC-B32D-701E14E26699}"/>
              </a:ext>
            </a:extLst>
          </p:cNvPr>
          <p:cNvSpPr>
            <a:spLocks noGrp="1"/>
          </p:cNvSpPr>
          <p:nvPr>
            <p:ph type="body" sz="quarter" idx="11"/>
          </p:nvPr>
        </p:nvSpPr>
        <p:spPr>
          <a:xfrm>
            <a:off x="838200" y="160971"/>
            <a:ext cx="10515600" cy="1083629"/>
          </a:xfrm>
        </p:spPr>
        <p:txBody>
          <a:bodyPr/>
          <a:lstStyle/>
          <a:p>
            <a:pPr marL="0" indent="0">
              <a:buNone/>
            </a:pPr>
            <a:r>
              <a:rPr lang="en-US" dirty="0"/>
              <a:t>Map Reduce </a:t>
            </a:r>
            <a:r>
              <a:rPr lang="it-IT" dirty="0"/>
              <a:t>– Cosine similarity</a:t>
            </a:r>
            <a:endParaRPr lang="en-US" dirty="0"/>
          </a:p>
        </p:txBody>
      </p:sp>
      <p:grpSp>
        <p:nvGrpSpPr>
          <p:cNvPr id="20" name="Group 19">
            <a:extLst>
              <a:ext uri="{FF2B5EF4-FFF2-40B4-BE49-F238E27FC236}">
                <a16:creationId xmlns="" xmlns:a16="http://schemas.microsoft.com/office/drawing/2014/main" id="{9E17D2EB-1ABC-44B7-8897-029B2CFF7CB8}"/>
              </a:ext>
            </a:extLst>
          </p:cNvPr>
          <p:cNvGrpSpPr/>
          <p:nvPr/>
        </p:nvGrpSpPr>
        <p:grpSpPr>
          <a:xfrm>
            <a:off x="4126133" y="1649326"/>
            <a:ext cx="3420377" cy="1238177"/>
            <a:chOff x="2814553" y="1649328"/>
            <a:chExt cx="2336163" cy="1238177"/>
          </a:xfrm>
        </p:grpSpPr>
        <p:sp>
          <p:nvSpPr>
            <p:cNvPr id="14" name="Arrow: Right 13">
              <a:extLst>
                <a:ext uri="{FF2B5EF4-FFF2-40B4-BE49-F238E27FC236}">
                  <a16:creationId xmlns="" xmlns:a16="http://schemas.microsoft.com/office/drawing/2014/main" id="{027F353F-D960-4842-89EF-82F6A0884D80}"/>
                </a:ext>
              </a:extLst>
            </p:cNvPr>
            <p:cNvSpPr/>
            <p:nvPr/>
          </p:nvSpPr>
          <p:spPr>
            <a:xfrm>
              <a:off x="2814553" y="1649328"/>
              <a:ext cx="2336163" cy="1238177"/>
            </a:xfrm>
            <a:prstGeom prst="rightArrow">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it-IT" dirty="0"/>
                <a:t>Map</a:t>
              </a:r>
              <a:endParaRPr lang="en-US" dirty="0"/>
            </a:p>
          </p:txBody>
        </p:sp>
        <p:sp>
          <p:nvSpPr>
            <p:cNvPr id="16" name="Rectangle: Rounded Corners 15">
              <a:extLst>
                <a:ext uri="{FF2B5EF4-FFF2-40B4-BE49-F238E27FC236}">
                  <a16:creationId xmlns="" xmlns:a16="http://schemas.microsoft.com/office/drawing/2014/main" id="{F9AEBA33-8789-48A9-B4E8-9F304421FEF4}"/>
                </a:ext>
              </a:extLst>
            </p:cNvPr>
            <p:cNvSpPr/>
            <p:nvPr/>
          </p:nvSpPr>
          <p:spPr>
            <a:xfrm>
              <a:off x="2964565" y="2277054"/>
              <a:ext cx="1745128" cy="231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E96B56"/>
                  </a:solidFill>
                </a:rPr>
                <a:t>Lambda x: ?</a:t>
              </a:r>
              <a:endParaRPr lang="en-US" sz="1200" dirty="0">
                <a:solidFill>
                  <a:srgbClr val="E96B56"/>
                </a:solidFill>
              </a:endParaRPr>
            </a:p>
          </p:txBody>
        </p:sp>
      </p:grpSp>
      <p:sp>
        <p:nvSpPr>
          <p:cNvPr id="21" name="Cloud 20">
            <a:extLst>
              <a:ext uri="{FF2B5EF4-FFF2-40B4-BE49-F238E27FC236}">
                <a16:creationId xmlns="" xmlns:a16="http://schemas.microsoft.com/office/drawing/2014/main" id="{F937882B-2EE5-48A5-9C29-8C6740E51F49}"/>
              </a:ext>
            </a:extLst>
          </p:cNvPr>
          <p:cNvSpPr/>
          <p:nvPr/>
        </p:nvSpPr>
        <p:spPr>
          <a:xfrm>
            <a:off x="8238985" y="1926823"/>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sp>
        <p:nvSpPr>
          <p:cNvPr id="22" name="Cloud 21">
            <a:extLst>
              <a:ext uri="{FF2B5EF4-FFF2-40B4-BE49-F238E27FC236}">
                <a16:creationId xmlns="" xmlns:a16="http://schemas.microsoft.com/office/drawing/2014/main" id="{34D0F89E-D673-43A7-B4B4-AD30C709B058}"/>
              </a:ext>
            </a:extLst>
          </p:cNvPr>
          <p:cNvSpPr/>
          <p:nvPr/>
        </p:nvSpPr>
        <p:spPr>
          <a:xfrm>
            <a:off x="2467992" y="1918185"/>
            <a:ext cx="1113183" cy="700458"/>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rgbClr val="FFFFFF"/>
                </a:solidFill>
              </a:rPr>
              <a:t>Data Lake</a:t>
            </a:r>
            <a:endParaRPr lang="en-US" sz="1200" dirty="0">
              <a:solidFill>
                <a:srgbClr val="FFFFFF"/>
              </a:solidFill>
            </a:endParaRPr>
          </a:p>
        </p:txBody>
      </p:sp>
      <p:graphicFrame>
        <p:nvGraphicFramePr>
          <p:cNvPr id="26" name="Table 25">
            <a:extLst>
              <a:ext uri="{FF2B5EF4-FFF2-40B4-BE49-F238E27FC236}">
                <a16:creationId xmlns="" xmlns:a16="http://schemas.microsoft.com/office/drawing/2014/main" id="{41451D4F-6A81-4854-8325-0C528F4C905F}"/>
              </a:ext>
            </a:extLst>
          </p:cNvPr>
          <p:cNvGraphicFramePr>
            <a:graphicFrameLocks noGrp="1"/>
          </p:cNvGraphicFramePr>
          <p:nvPr>
            <p:extLst/>
          </p:nvPr>
        </p:nvGraphicFramePr>
        <p:xfrm>
          <a:off x="6096000" y="3429000"/>
          <a:ext cx="5867288" cy="1854200"/>
        </p:xfrm>
        <a:graphic>
          <a:graphicData uri="http://schemas.openxmlformats.org/drawingml/2006/table">
            <a:tbl>
              <a:tblPr firstRow="1" bandRow="1">
                <a:tableStyleId>{5C22544A-7EE6-4342-B048-85BDC9FD1C3A}</a:tableStyleId>
              </a:tblPr>
              <a:tblGrid>
                <a:gridCol w="822105">
                  <a:extLst>
                    <a:ext uri="{9D8B030D-6E8A-4147-A177-3AD203B41FA5}">
                      <a16:colId xmlns="" xmlns:a16="http://schemas.microsoft.com/office/drawing/2014/main" val="3135443583"/>
                    </a:ext>
                  </a:extLst>
                </a:gridCol>
                <a:gridCol w="5045183">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{‘’user1’’:’’U01’’,‘’user2’’:’’U02’’,’’dist’’:</a:t>
                      </a:r>
                      <a:r>
                        <a:rPr lang="el-GR" sz="1400" baseline="0" dirty="0">
                          <a:solidFill>
                            <a:srgbClr val="E96B56"/>
                          </a:solidFill>
                        </a:rPr>
                        <a:t>Σ</a:t>
                      </a:r>
                      <a:r>
                        <a:rPr lang="en-US" sz="1400" baseline="0" dirty="0">
                          <a:solidFill>
                            <a:srgbClr val="E96B56"/>
                          </a:solidFill>
                        </a:rPr>
                        <a:t> </a:t>
                      </a:r>
                      <a:r>
                        <a:rPr lang="en-US" sz="1400" baseline="0" dirty="0" err="1">
                          <a:solidFill>
                            <a:srgbClr val="E96B56"/>
                          </a:solidFill>
                        </a:rPr>
                        <a:t>contrib</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{‘’user1’’:’’U01’’,‘’user2’’:’’U03’’,’’dist’’:</a:t>
                      </a:r>
                      <a:r>
                        <a:rPr lang="el-GR" sz="1400" baseline="0" dirty="0">
                          <a:solidFill>
                            <a:srgbClr val="E96B56"/>
                          </a:solidFill>
                        </a:rPr>
                        <a:t>Σ</a:t>
                      </a:r>
                      <a:r>
                        <a:rPr lang="en-US" sz="1400" baseline="0" dirty="0">
                          <a:solidFill>
                            <a:srgbClr val="E96B56"/>
                          </a:solidFill>
                        </a:rPr>
                        <a:t> </a:t>
                      </a:r>
                      <a:r>
                        <a:rPr lang="en-US" sz="1400" baseline="0" dirty="0" err="1">
                          <a:solidFill>
                            <a:srgbClr val="E96B56"/>
                          </a:solidFill>
                        </a:rPr>
                        <a:t>contrib</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{‘’user1’’:’’U02’’,‘’user2’’:’’U03’’,’’dist’’:</a:t>
                      </a:r>
                      <a:r>
                        <a:rPr lang="el-GR" sz="1400" baseline="0" dirty="0">
                          <a:solidFill>
                            <a:srgbClr val="E96B56"/>
                          </a:solidFill>
                        </a:rPr>
                        <a:t>Σ</a:t>
                      </a:r>
                      <a:r>
                        <a:rPr lang="en-US" sz="1400" baseline="0" dirty="0">
                          <a:solidFill>
                            <a:srgbClr val="E96B56"/>
                          </a:solidFill>
                        </a:rPr>
                        <a:t> </a:t>
                      </a:r>
                      <a:r>
                        <a:rPr lang="en-US" sz="1400" baseline="0" dirty="0" err="1">
                          <a:solidFill>
                            <a:srgbClr val="E96B56"/>
                          </a:solidFill>
                        </a:rPr>
                        <a:t>contrib</a:t>
                      </a: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19" name="TextBox 18">
            <a:extLst>
              <a:ext uri="{FF2B5EF4-FFF2-40B4-BE49-F238E27FC236}">
                <a16:creationId xmlns="" xmlns:a16="http://schemas.microsoft.com/office/drawing/2014/main" id="{81CA47FB-2A0A-4AB9-9B04-376063613255}"/>
              </a:ext>
            </a:extLst>
          </p:cNvPr>
          <p:cNvSpPr txBox="1"/>
          <p:nvPr/>
        </p:nvSpPr>
        <p:spPr>
          <a:xfrm>
            <a:off x="7673499" y="5713550"/>
            <a:ext cx="4040981" cy="646331"/>
          </a:xfrm>
          <a:prstGeom prst="rect">
            <a:avLst/>
          </a:prstGeom>
          <a:noFill/>
        </p:spPr>
        <p:txBody>
          <a:bodyPr wrap="square" rtlCol="0">
            <a:spAutoFit/>
          </a:bodyPr>
          <a:lstStyle/>
          <a:p>
            <a:pPr algn="ctr"/>
            <a:r>
              <a:rPr lang="it-IT" dirty="0">
                <a:solidFill>
                  <a:srgbClr val="445469"/>
                </a:solidFill>
              </a:rPr>
              <a:t>1 Row for each user couple and their cosine distance</a:t>
            </a:r>
            <a:endParaRPr lang="en-US" dirty="0">
              <a:solidFill>
                <a:srgbClr val="445469"/>
              </a:solidFill>
            </a:endParaRPr>
          </a:p>
        </p:txBody>
      </p:sp>
      <p:graphicFrame>
        <p:nvGraphicFramePr>
          <p:cNvPr id="12" name="Table 11">
            <a:extLst>
              <a:ext uri="{FF2B5EF4-FFF2-40B4-BE49-F238E27FC236}">
                <a16:creationId xmlns="" xmlns:a16="http://schemas.microsoft.com/office/drawing/2014/main" id="{EEAFE86E-8D09-4341-BCE0-3B4D2064D1AC}"/>
              </a:ext>
            </a:extLst>
          </p:cNvPr>
          <p:cNvGraphicFramePr>
            <a:graphicFrameLocks noGrp="1"/>
          </p:cNvGraphicFramePr>
          <p:nvPr>
            <p:extLst/>
          </p:nvPr>
        </p:nvGraphicFramePr>
        <p:xfrm>
          <a:off x="228712" y="3429000"/>
          <a:ext cx="5867288" cy="1854200"/>
        </p:xfrm>
        <a:graphic>
          <a:graphicData uri="http://schemas.openxmlformats.org/drawingml/2006/table">
            <a:tbl>
              <a:tblPr firstRow="1" bandRow="1">
                <a:tableStyleId>{5C22544A-7EE6-4342-B048-85BDC9FD1C3A}</a:tableStyleId>
              </a:tblPr>
              <a:tblGrid>
                <a:gridCol w="822105">
                  <a:extLst>
                    <a:ext uri="{9D8B030D-6E8A-4147-A177-3AD203B41FA5}">
                      <a16:colId xmlns="" xmlns:a16="http://schemas.microsoft.com/office/drawing/2014/main" val="3135443583"/>
                    </a:ext>
                  </a:extLst>
                </a:gridCol>
                <a:gridCol w="5045183">
                  <a:extLst>
                    <a:ext uri="{9D8B030D-6E8A-4147-A177-3AD203B41FA5}">
                      <a16:colId xmlns="" xmlns:a16="http://schemas.microsoft.com/office/drawing/2014/main" val="1058927349"/>
                    </a:ext>
                  </a:extLst>
                </a:gridCol>
              </a:tblGrid>
              <a:tr h="370840">
                <a:tc>
                  <a:txBody>
                    <a:bodyPr/>
                    <a:lstStyle/>
                    <a:p>
                      <a:endParaRPr lang="en-US" sz="1400" dirty="0"/>
                    </a:p>
                  </a:txBody>
                  <a:tcPr>
                    <a:noFill/>
                  </a:tcPr>
                </a:tc>
                <a:tc>
                  <a:txBody>
                    <a:bodyPr/>
                    <a:lstStyle/>
                    <a:p>
                      <a:pPr algn="ctr"/>
                      <a:r>
                        <a:rPr lang="it-IT" sz="1400" b="0" dirty="0">
                          <a:solidFill>
                            <a:schemeClr val="bg1"/>
                          </a:solidFill>
                        </a:rPr>
                        <a:t>Data</a:t>
                      </a:r>
                      <a:endParaRPr lang="en-US" sz="1400" b="0" dirty="0">
                        <a:solidFill>
                          <a:schemeClr val="bg1"/>
                        </a:solidFill>
                      </a:endParaRPr>
                    </a:p>
                  </a:txBody>
                  <a:tcPr>
                    <a:solidFill>
                      <a:srgbClr val="445469"/>
                    </a:solidFill>
                  </a:tcPr>
                </a:tc>
                <a:extLst>
                  <a:ext uri="{0D108BD9-81ED-4DB2-BD59-A6C34878D82A}">
                    <a16:rowId xmlns="" xmlns:a16="http://schemas.microsoft.com/office/drawing/2014/main" val="1106358432"/>
                  </a:ext>
                </a:extLst>
              </a:tr>
              <a:tr h="370840">
                <a:tc>
                  <a:txBody>
                    <a:bodyPr/>
                    <a:lstStyle/>
                    <a:p>
                      <a:pPr algn="ctr"/>
                      <a:r>
                        <a:rPr lang="it-IT" sz="1400" b="0" dirty="0">
                          <a:solidFill>
                            <a:schemeClr val="bg1"/>
                          </a:solidFill>
                        </a:rPr>
                        <a:t>Row1</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{‘’user1’’:’’U01’’,‘’user2’’:’’U02’’,’’sums’’:[{sum_1},{sum_2},…]}</a:t>
                      </a:r>
                      <a:endParaRPr lang="en-US" sz="1400" dirty="0">
                        <a:solidFill>
                          <a:srgbClr val="E96B56"/>
                        </a:solidFill>
                      </a:endParaRPr>
                    </a:p>
                  </a:txBody>
                  <a:tcPr>
                    <a:noFill/>
                  </a:tcPr>
                </a:tc>
                <a:extLst>
                  <a:ext uri="{0D108BD9-81ED-4DB2-BD59-A6C34878D82A}">
                    <a16:rowId xmlns="" xmlns:a16="http://schemas.microsoft.com/office/drawing/2014/main" val="3408911462"/>
                  </a:ext>
                </a:extLst>
              </a:tr>
              <a:tr h="370840">
                <a:tc>
                  <a:txBody>
                    <a:bodyPr/>
                    <a:lstStyle/>
                    <a:p>
                      <a:pPr algn="ctr"/>
                      <a:r>
                        <a:rPr lang="it-IT" sz="1400" b="0" dirty="0">
                          <a:solidFill>
                            <a:schemeClr val="bg1"/>
                          </a:solidFill>
                        </a:rPr>
                        <a:t>Row2</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{‘’user1’’:’’U01’’,‘’user2’’:’’U03’’,’’sums’’:[{sum_1},{sum_4},…]}</a:t>
                      </a:r>
                      <a:endParaRPr lang="en-US" sz="1400" dirty="0">
                        <a:solidFill>
                          <a:srgbClr val="E96B56"/>
                        </a:solidFill>
                      </a:endParaRPr>
                    </a:p>
                  </a:txBody>
                  <a:tcPr>
                    <a:noFill/>
                  </a:tcPr>
                </a:tc>
                <a:extLst>
                  <a:ext uri="{0D108BD9-81ED-4DB2-BD59-A6C34878D82A}">
                    <a16:rowId xmlns="" xmlns:a16="http://schemas.microsoft.com/office/drawing/2014/main" val="3688257698"/>
                  </a:ext>
                </a:extLst>
              </a:tr>
              <a:tr h="370840">
                <a:tc>
                  <a:txBody>
                    <a:bodyPr/>
                    <a:lstStyle/>
                    <a:p>
                      <a:pPr algn="ctr"/>
                      <a:r>
                        <a:rPr lang="it-IT" sz="1400" b="0" dirty="0">
                          <a:solidFill>
                            <a:schemeClr val="bg1"/>
                          </a:solidFill>
                        </a:rPr>
                        <a:t>Row3</a:t>
                      </a:r>
                      <a:endParaRPr lang="en-US" sz="1400" b="0" dirty="0">
                        <a:solidFill>
                          <a:schemeClr val="bg1"/>
                        </a:solidFill>
                      </a:endParaRPr>
                    </a:p>
                  </a:txBody>
                  <a:tcPr>
                    <a:solidFill>
                      <a:srgbClr val="4454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E96B56"/>
                          </a:solidFill>
                        </a:rPr>
                        <a:t>{‘’user1’’:’’U02’’,‘’user2’’:’’U03’’,’’sums’’:[{sum_1},{sum_2},…]}</a:t>
                      </a:r>
                      <a:endParaRPr lang="en-US" sz="1400" dirty="0">
                        <a:solidFill>
                          <a:srgbClr val="E96B56"/>
                        </a:solidFill>
                      </a:endParaRPr>
                    </a:p>
                  </a:txBody>
                  <a:tcPr>
                    <a:noFill/>
                  </a:tcPr>
                </a:tc>
                <a:extLst>
                  <a:ext uri="{0D108BD9-81ED-4DB2-BD59-A6C34878D82A}">
                    <a16:rowId xmlns="" xmlns:a16="http://schemas.microsoft.com/office/drawing/2014/main" val="3754291775"/>
                  </a:ext>
                </a:extLst>
              </a:tr>
              <a:tr h="370840">
                <a:tc>
                  <a:txBody>
                    <a:bodyPr/>
                    <a:lstStyle/>
                    <a:p>
                      <a:pPr algn="ctr"/>
                      <a:r>
                        <a:rPr lang="it-IT" sz="1400" b="0" dirty="0">
                          <a:solidFill>
                            <a:schemeClr val="bg1"/>
                          </a:solidFill>
                        </a:rPr>
                        <a:t>…</a:t>
                      </a:r>
                      <a:endParaRPr lang="en-US" sz="1400" b="0" dirty="0">
                        <a:solidFill>
                          <a:schemeClr val="bg1"/>
                        </a:solidFill>
                      </a:endParaRPr>
                    </a:p>
                  </a:txBody>
                  <a:tcPr>
                    <a:solidFill>
                      <a:srgbClr val="445469"/>
                    </a:solidFill>
                  </a:tcPr>
                </a:tc>
                <a:tc>
                  <a:txBody>
                    <a:bodyPr/>
                    <a:lstStyle/>
                    <a:p>
                      <a:pPr algn="ctr"/>
                      <a:r>
                        <a:rPr lang="it-IT" sz="1400" dirty="0">
                          <a:solidFill>
                            <a:srgbClr val="E96B56"/>
                          </a:solidFill>
                        </a:rPr>
                        <a:t>…</a:t>
                      </a:r>
                      <a:endParaRPr lang="en-US" sz="1400" dirty="0">
                        <a:solidFill>
                          <a:srgbClr val="E96B56"/>
                        </a:solidFill>
                      </a:endParaRPr>
                    </a:p>
                  </a:txBody>
                  <a:tcPr>
                    <a:noFill/>
                  </a:tcPr>
                </a:tc>
                <a:extLst>
                  <a:ext uri="{0D108BD9-81ED-4DB2-BD59-A6C34878D82A}">
                    <a16:rowId xmlns="" xmlns:a16="http://schemas.microsoft.com/office/drawing/2014/main" val="3731983518"/>
                  </a:ext>
                </a:extLst>
              </a:tr>
            </a:tbl>
          </a:graphicData>
        </a:graphic>
      </p:graphicFrame>
      <p:sp>
        <p:nvSpPr>
          <p:cNvPr id="13" name="TextBox 12">
            <a:extLst>
              <a:ext uri="{FF2B5EF4-FFF2-40B4-BE49-F238E27FC236}">
                <a16:creationId xmlns="" xmlns:a16="http://schemas.microsoft.com/office/drawing/2014/main" id="{88D5E29B-A35A-4884-83CD-CB7E163AB681}"/>
              </a:ext>
            </a:extLst>
          </p:cNvPr>
          <p:cNvSpPr txBox="1"/>
          <p:nvPr/>
        </p:nvSpPr>
        <p:spPr>
          <a:xfrm>
            <a:off x="1806211" y="5713550"/>
            <a:ext cx="4040981" cy="646331"/>
          </a:xfrm>
          <a:prstGeom prst="rect">
            <a:avLst/>
          </a:prstGeom>
          <a:noFill/>
        </p:spPr>
        <p:txBody>
          <a:bodyPr wrap="square" rtlCol="0">
            <a:spAutoFit/>
          </a:bodyPr>
          <a:lstStyle/>
          <a:p>
            <a:pPr algn="ctr"/>
            <a:r>
              <a:rPr lang="it-IT" dirty="0">
                <a:solidFill>
                  <a:srgbClr val="445469"/>
                </a:solidFill>
              </a:rPr>
              <a:t>1 Row for each user couple and the list of the users’ summed counts for each track</a:t>
            </a:r>
            <a:endParaRPr lang="en-US" dirty="0">
              <a:solidFill>
                <a:srgbClr val="445469"/>
              </a:solidFill>
            </a:endParaRPr>
          </a:p>
        </p:txBody>
      </p:sp>
    </p:spTree>
    <p:extLst>
      <p:ext uri="{BB962C8B-B14F-4D97-AF65-F5344CB8AC3E}">
        <p14:creationId xmlns:p14="http://schemas.microsoft.com/office/powerpoint/2010/main" val="1435353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11CF813-4C0D-46EF-84FB-1A53574528D7}"/>
              </a:ext>
            </a:extLst>
          </p:cNvPr>
          <p:cNvSpPr>
            <a:spLocks noGrp="1"/>
          </p:cNvSpPr>
          <p:nvPr>
            <p:ph type="body" sz="quarter" idx="11"/>
          </p:nvPr>
        </p:nvSpPr>
        <p:spPr/>
        <p:txBody>
          <a:bodyPr>
            <a:normAutofit/>
          </a:bodyPr>
          <a:lstStyle/>
          <a:p>
            <a:pPr marL="0" indent="0">
              <a:buNone/>
            </a:pPr>
            <a:r>
              <a:rPr lang="en-US" dirty="0"/>
              <a:t>Machine Learning Scalable Applications</a:t>
            </a:r>
          </a:p>
        </p:txBody>
      </p:sp>
      <p:sp>
        <p:nvSpPr>
          <p:cNvPr id="6" name="Rectangle: Rounded Corners 5">
            <a:extLst>
              <a:ext uri="{FF2B5EF4-FFF2-40B4-BE49-F238E27FC236}">
                <a16:creationId xmlns:a16="http://schemas.microsoft.com/office/drawing/2014/main" xmlns="" id="{256A3B00-29DA-4555-90F6-E2D7C2C885C2}"/>
              </a:ext>
            </a:extLst>
          </p:cNvPr>
          <p:cNvSpPr/>
          <p:nvPr/>
        </p:nvSpPr>
        <p:spPr>
          <a:xfrm>
            <a:off x="7299426" y="2454696"/>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Model Training</a:t>
            </a:r>
            <a:endParaRPr lang="en-US" dirty="0"/>
          </a:p>
        </p:txBody>
      </p:sp>
      <p:sp>
        <p:nvSpPr>
          <p:cNvPr id="11" name="Cloud 10">
            <a:extLst>
              <a:ext uri="{FF2B5EF4-FFF2-40B4-BE49-F238E27FC236}">
                <a16:creationId xmlns:a16="http://schemas.microsoft.com/office/drawing/2014/main" xmlns="" id="{8396D949-050B-4F32-AD76-0AA119B7B6BD}"/>
              </a:ext>
            </a:extLst>
          </p:cNvPr>
          <p:cNvSpPr/>
          <p:nvPr/>
        </p:nvSpPr>
        <p:spPr>
          <a:xfrm>
            <a:off x="838201" y="2352153"/>
            <a:ext cx="1949450"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Unstructured</a:t>
            </a:r>
            <a:r>
              <a:rPr lang="it-IT" dirty="0"/>
              <a:t> Data</a:t>
            </a:r>
            <a:endParaRPr lang="en-US" dirty="0"/>
          </a:p>
        </p:txBody>
      </p:sp>
      <p:sp>
        <p:nvSpPr>
          <p:cNvPr id="7" name="Arrow: Right 6">
            <a:extLst>
              <a:ext uri="{FF2B5EF4-FFF2-40B4-BE49-F238E27FC236}">
                <a16:creationId xmlns:a16="http://schemas.microsoft.com/office/drawing/2014/main" xmlns="" id="{3C8A69F8-51D7-461D-9DB0-92538ED288E4}"/>
              </a:ext>
            </a:extLst>
          </p:cNvPr>
          <p:cNvSpPr/>
          <p:nvPr/>
        </p:nvSpPr>
        <p:spPr>
          <a:xfrm>
            <a:off x="6188075" y="2478042"/>
            <a:ext cx="927100" cy="831850"/>
          </a:xfrm>
          <a:prstGeom prst="rightArrow">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a:t>Batch</a:t>
            </a:r>
            <a:endParaRPr lang="en-US" dirty="0"/>
          </a:p>
        </p:txBody>
      </p:sp>
      <p:sp>
        <p:nvSpPr>
          <p:cNvPr id="16" name="Rectangle: Rounded Corners 15">
            <a:extLst>
              <a:ext uri="{FF2B5EF4-FFF2-40B4-BE49-F238E27FC236}">
                <a16:creationId xmlns:a16="http://schemas.microsoft.com/office/drawing/2014/main" xmlns="" id="{7B177349-0CD4-4E70-AEA0-A809ADEA58C1}"/>
              </a:ext>
            </a:extLst>
          </p:cNvPr>
          <p:cNvSpPr/>
          <p:nvPr/>
        </p:nvSpPr>
        <p:spPr>
          <a:xfrm>
            <a:off x="7299426" y="4166752"/>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Model Scoring</a:t>
            </a:r>
            <a:endParaRPr lang="en-US" dirty="0"/>
          </a:p>
        </p:txBody>
      </p:sp>
      <p:sp>
        <p:nvSpPr>
          <p:cNvPr id="8" name="Arrow: Bent-Up 7">
            <a:extLst>
              <a:ext uri="{FF2B5EF4-FFF2-40B4-BE49-F238E27FC236}">
                <a16:creationId xmlns:a16="http://schemas.microsoft.com/office/drawing/2014/main" xmlns="" id="{157923AA-218C-42E7-BBB8-043C32CB1140}"/>
              </a:ext>
            </a:extLst>
          </p:cNvPr>
          <p:cNvSpPr/>
          <p:nvPr/>
        </p:nvSpPr>
        <p:spPr>
          <a:xfrm rot="5400000">
            <a:off x="5393292" y="3229094"/>
            <a:ext cx="1269999" cy="2129316"/>
          </a:xfrm>
          <a:prstGeom prst="bentUpArrow">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dirty="0"/>
          </a:p>
        </p:txBody>
      </p:sp>
      <p:sp>
        <p:nvSpPr>
          <p:cNvPr id="9" name="Rectangle 8">
            <a:extLst>
              <a:ext uri="{FF2B5EF4-FFF2-40B4-BE49-F238E27FC236}">
                <a16:creationId xmlns:a16="http://schemas.microsoft.com/office/drawing/2014/main" xmlns="" id="{48E19D85-6A2B-4B6D-A65E-621050F2ED49}"/>
              </a:ext>
            </a:extLst>
          </p:cNvPr>
          <p:cNvSpPr/>
          <p:nvPr/>
        </p:nvSpPr>
        <p:spPr>
          <a:xfrm>
            <a:off x="4963632" y="4407002"/>
            <a:ext cx="2129317" cy="369332"/>
          </a:xfrm>
          <a:prstGeom prst="rect">
            <a:avLst/>
          </a:prstGeom>
        </p:spPr>
        <p:txBody>
          <a:bodyPr wrap="square">
            <a:spAutoFit/>
          </a:bodyPr>
          <a:lstStyle/>
          <a:p>
            <a:pPr algn="ctr"/>
            <a:r>
              <a:rPr lang="it-IT" dirty="0">
                <a:solidFill>
                  <a:srgbClr val="FFFFFF"/>
                </a:solidFill>
              </a:rPr>
              <a:t>Real Time/</a:t>
            </a:r>
            <a:r>
              <a:rPr lang="it-IT" dirty="0" err="1">
                <a:solidFill>
                  <a:srgbClr val="FFFFFF"/>
                </a:solidFill>
              </a:rPr>
              <a:t>Near</a:t>
            </a:r>
            <a:r>
              <a:rPr lang="it-IT" dirty="0">
                <a:solidFill>
                  <a:srgbClr val="FFFFFF"/>
                </a:solidFill>
              </a:rPr>
              <a:t> RT</a:t>
            </a:r>
            <a:endParaRPr lang="en-US" dirty="0">
              <a:solidFill>
                <a:srgbClr val="FFFFFF"/>
              </a:solidFill>
            </a:endParaRPr>
          </a:p>
        </p:txBody>
      </p:sp>
      <p:sp>
        <p:nvSpPr>
          <p:cNvPr id="24" name="Arrow: Right 23">
            <a:extLst>
              <a:ext uri="{FF2B5EF4-FFF2-40B4-BE49-F238E27FC236}">
                <a16:creationId xmlns:a16="http://schemas.microsoft.com/office/drawing/2014/main" xmlns="" id="{530160A8-0197-4AE5-AB3E-73EBF885C7D6}"/>
              </a:ext>
            </a:extLst>
          </p:cNvPr>
          <p:cNvSpPr/>
          <p:nvPr/>
        </p:nvSpPr>
        <p:spPr>
          <a:xfrm>
            <a:off x="8817044" y="4175743"/>
            <a:ext cx="1311141" cy="831850"/>
          </a:xfrm>
          <a:prstGeom prst="rightArrow">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a:t>Real Time</a:t>
            </a:r>
            <a:endParaRPr lang="en-US" dirty="0"/>
          </a:p>
        </p:txBody>
      </p:sp>
      <p:sp>
        <p:nvSpPr>
          <p:cNvPr id="25" name="Rectangle: Rounded Corners 24">
            <a:extLst>
              <a:ext uri="{FF2B5EF4-FFF2-40B4-BE49-F238E27FC236}">
                <a16:creationId xmlns:a16="http://schemas.microsoft.com/office/drawing/2014/main" xmlns="" id="{8C681D4C-040A-4E78-BE28-2E0867222D3A}"/>
              </a:ext>
            </a:extLst>
          </p:cNvPr>
          <p:cNvSpPr/>
          <p:nvPr/>
        </p:nvSpPr>
        <p:spPr>
          <a:xfrm>
            <a:off x="10334661" y="4152397"/>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Something</a:t>
            </a:r>
            <a:r>
              <a:rPr lang="it-IT" dirty="0" smtClean="0"/>
              <a:t> to </a:t>
            </a:r>
            <a:r>
              <a:rPr lang="it-IT" dirty="0" err="1" smtClean="0"/>
              <a:t>Present</a:t>
            </a:r>
            <a:endParaRPr lang="en-US" dirty="0"/>
          </a:p>
        </p:txBody>
      </p:sp>
      <p:sp>
        <p:nvSpPr>
          <p:cNvPr id="27" name="Flowchart: Magnetic Disk 26">
            <a:extLst>
              <a:ext uri="{FF2B5EF4-FFF2-40B4-BE49-F238E27FC236}">
                <a16:creationId xmlns:a16="http://schemas.microsoft.com/office/drawing/2014/main" xmlns="" id="{128E4A36-23CA-46EB-B294-807E15754274}"/>
              </a:ext>
            </a:extLst>
          </p:cNvPr>
          <p:cNvSpPr/>
          <p:nvPr/>
        </p:nvSpPr>
        <p:spPr>
          <a:xfrm>
            <a:off x="4432012" y="2352153"/>
            <a:ext cx="1571812" cy="108358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Structured</a:t>
            </a:r>
            <a:r>
              <a:rPr lang="it-IT" dirty="0"/>
              <a:t> Data</a:t>
            </a:r>
            <a:endParaRPr lang="en-US" dirty="0"/>
          </a:p>
        </p:txBody>
      </p:sp>
      <p:sp>
        <p:nvSpPr>
          <p:cNvPr id="30" name="Arrow: Right 29">
            <a:extLst>
              <a:ext uri="{FF2B5EF4-FFF2-40B4-BE49-F238E27FC236}">
                <a16:creationId xmlns:a16="http://schemas.microsoft.com/office/drawing/2014/main" xmlns="" id="{B8C326A8-1FF3-4232-8C03-098CCE7CF75A}"/>
              </a:ext>
            </a:extLst>
          </p:cNvPr>
          <p:cNvSpPr/>
          <p:nvPr/>
        </p:nvSpPr>
        <p:spPr>
          <a:xfrm>
            <a:off x="2898632" y="2352153"/>
            <a:ext cx="1422400" cy="1107193"/>
          </a:xfrm>
          <a:prstGeom prst="rightArrow">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a:t>Real Time/Batch</a:t>
            </a:r>
            <a:endParaRPr lang="en-US" dirty="0"/>
          </a:p>
        </p:txBody>
      </p:sp>
    </p:spTree>
    <p:extLst>
      <p:ext uri="{BB962C8B-B14F-4D97-AF65-F5344CB8AC3E}">
        <p14:creationId xmlns:p14="http://schemas.microsoft.com/office/powerpoint/2010/main" val="217881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animBg="1"/>
      <p:bldP spid="8" grpId="0" animBg="1"/>
      <p:bldP spid="9" grpId="0"/>
      <p:bldP spid="24" grpId="0" animBg="1"/>
      <p:bldP spid="27"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11CF813-4C0D-46EF-84FB-1A53574528D7}"/>
              </a:ext>
            </a:extLst>
          </p:cNvPr>
          <p:cNvSpPr>
            <a:spLocks noGrp="1"/>
          </p:cNvSpPr>
          <p:nvPr>
            <p:ph type="body" sz="quarter" idx="11"/>
          </p:nvPr>
        </p:nvSpPr>
        <p:spPr/>
        <p:txBody>
          <a:bodyPr>
            <a:normAutofit/>
          </a:bodyPr>
          <a:lstStyle/>
          <a:p>
            <a:pPr marL="0" indent="0">
              <a:buNone/>
            </a:pPr>
            <a:r>
              <a:rPr lang="it-IT" dirty="0"/>
              <a:t>From ETL to ET-TL</a:t>
            </a:r>
            <a:endParaRPr lang="en-US" dirty="0"/>
          </a:p>
        </p:txBody>
      </p:sp>
      <p:sp>
        <p:nvSpPr>
          <p:cNvPr id="22" name="Rectangle 21">
            <a:extLst>
              <a:ext uri="{FF2B5EF4-FFF2-40B4-BE49-F238E27FC236}">
                <a16:creationId xmlns:a16="http://schemas.microsoft.com/office/drawing/2014/main" xmlns="" id="{D8FA377C-96D3-4E27-A66D-BA819D2F1770}"/>
              </a:ext>
            </a:extLst>
          </p:cNvPr>
          <p:cNvSpPr/>
          <p:nvPr/>
        </p:nvSpPr>
        <p:spPr>
          <a:xfrm>
            <a:off x="9215718" y="2623822"/>
            <a:ext cx="2773081" cy="1875118"/>
          </a:xfrm>
          <a:prstGeom prst="rect">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bg1"/>
                </a:solidFill>
              </a:rPr>
              <a:t>A single </a:t>
            </a:r>
            <a:r>
              <a:rPr lang="it-IT" sz="1600" dirty="0" err="1">
                <a:solidFill>
                  <a:schemeClr val="bg1"/>
                </a:solidFill>
              </a:rPr>
              <a:t>process</a:t>
            </a:r>
            <a:r>
              <a:rPr lang="it-IT" sz="1600" dirty="0">
                <a:solidFill>
                  <a:schemeClr val="bg1"/>
                </a:solidFill>
              </a:rPr>
              <a:t> takes </a:t>
            </a:r>
            <a:r>
              <a:rPr lang="it-IT" sz="1600" dirty="0" err="1">
                <a:solidFill>
                  <a:schemeClr val="bg1"/>
                </a:solidFill>
              </a:rPr>
              <a:t>unstructured</a:t>
            </a:r>
            <a:r>
              <a:rPr lang="it-IT" sz="1600" dirty="0">
                <a:solidFill>
                  <a:schemeClr val="bg1"/>
                </a:solidFill>
              </a:rPr>
              <a:t> data, makes some </a:t>
            </a:r>
            <a:r>
              <a:rPr lang="it-IT" sz="1600" dirty="0" err="1">
                <a:solidFill>
                  <a:schemeClr val="bg1"/>
                </a:solidFill>
              </a:rPr>
              <a:t>kind</a:t>
            </a:r>
            <a:r>
              <a:rPr lang="it-IT" sz="1600" dirty="0">
                <a:solidFill>
                  <a:schemeClr val="bg1"/>
                </a:solidFill>
              </a:rPr>
              <a:t> of processing and </a:t>
            </a:r>
            <a:r>
              <a:rPr lang="it-IT" sz="1600" dirty="0" err="1">
                <a:solidFill>
                  <a:schemeClr val="bg1"/>
                </a:solidFill>
              </a:rPr>
              <a:t>saves</a:t>
            </a:r>
            <a:r>
              <a:rPr lang="it-IT" sz="1600" dirty="0">
                <a:solidFill>
                  <a:schemeClr val="bg1"/>
                </a:solidFill>
              </a:rPr>
              <a:t> the </a:t>
            </a:r>
            <a:r>
              <a:rPr lang="it-IT" sz="1600" dirty="0" err="1">
                <a:solidFill>
                  <a:schemeClr val="bg1"/>
                </a:solidFill>
              </a:rPr>
              <a:t>result</a:t>
            </a:r>
            <a:r>
              <a:rPr lang="it-IT" sz="1600" dirty="0">
                <a:solidFill>
                  <a:schemeClr val="bg1"/>
                </a:solidFill>
              </a:rPr>
              <a:t> </a:t>
            </a:r>
            <a:r>
              <a:rPr lang="it-IT" sz="1600" dirty="0" err="1">
                <a:solidFill>
                  <a:schemeClr val="bg1"/>
                </a:solidFill>
              </a:rPr>
              <a:t>into</a:t>
            </a:r>
            <a:r>
              <a:rPr lang="it-IT" sz="1600" dirty="0">
                <a:solidFill>
                  <a:schemeClr val="bg1"/>
                </a:solidFill>
              </a:rPr>
              <a:t> a </a:t>
            </a:r>
            <a:r>
              <a:rPr lang="it-IT" sz="1600" dirty="0" err="1">
                <a:solidFill>
                  <a:schemeClr val="bg1"/>
                </a:solidFill>
              </a:rPr>
              <a:t>structured</a:t>
            </a:r>
            <a:r>
              <a:rPr lang="it-IT" sz="1600" dirty="0">
                <a:solidFill>
                  <a:schemeClr val="bg1"/>
                </a:solidFill>
              </a:rPr>
              <a:t> place. Information </a:t>
            </a:r>
            <a:r>
              <a:rPr lang="it-IT" sz="1600" dirty="0" err="1">
                <a:solidFill>
                  <a:schemeClr val="bg1"/>
                </a:solidFill>
              </a:rPr>
              <a:t>discarded</a:t>
            </a:r>
            <a:r>
              <a:rPr lang="it-IT" sz="1600" dirty="0">
                <a:solidFill>
                  <a:schemeClr val="bg1"/>
                </a:solidFill>
              </a:rPr>
              <a:t> </a:t>
            </a:r>
            <a:r>
              <a:rPr lang="it-IT" sz="1600" dirty="0" err="1">
                <a:solidFill>
                  <a:schemeClr val="bg1"/>
                </a:solidFill>
              </a:rPr>
              <a:t>often</a:t>
            </a:r>
            <a:r>
              <a:rPr lang="it-IT" sz="1600" dirty="0">
                <a:solidFill>
                  <a:schemeClr val="bg1"/>
                </a:solidFill>
              </a:rPr>
              <a:t> are </a:t>
            </a:r>
            <a:r>
              <a:rPr lang="it-IT" sz="1600" dirty="0" err="1">
                <a:solidFill>
                  <a:schemeClr val="bg1"/>
                </a:solidFill>
              </a:rPr>
              <a:t>not</a:t>
            </a:r>
            <a:r>
              <a:rPr lang="it-IT" sz="1600" dirty="0">
                <a:solidFill>
                  <a:schemeClr val="bg1"/>
                </a:solidFill>
              </a:rPr>
              <a:t> re-</a:t>
            </a:r>
            <a:r>
              <a:rPr lang="it-IT" sz="1600" dirty="0" err="1">
                <a:solidFill>
                  <a:schemeClr val="bg1"/>
                </a:solidFill>
              </a:rPr>
              <a:t>extractable</a:t>
            </a:r>
            <a:r>
              <a:rPr lang="it-IT" sz="1600" dirty="0">
                <a:solidFill>
                  <a:schemeClr val="bg1"/>
                </a:solidFill>
              </a:rPr>
              <a:t> in a second time.</a:t>
            </a:r>
            <a:endParaRPr lang="en-US" sz="1600" dirty="0">
              <a:solidFill>
                <a:schemeClr val="bg1"/>
              </a:solidFill>
            </a:endParaRPr>
          </a:p>
        </p:txBody>
      </p:sp>
      <p:sp>
        <p:nvSpPr>
          <p:cNvPr id="23" name="Rectangle 22">
            <a:extLst>
              <a:ext uri="{FF2B5EF4-FFF2-40B4-BE49-F238E27FC236}">
                <a16:creationId xmlns:a16="http://schemas.microsoft.com/office/drawing/2014/main" xmlns="" id="{04825CB7-176C-403D-A846-74D01C394C7C}"/>
              </a:ext>
            </a:extLst>
          </p:cNvPr>
          <p:cNvSpPr/>
          <p:nvPr/>
        </p:nvSpPr>
        <p:spPr>
          <a:xfrm>
            <a:off x="9215718" y="4753538"/>
            <a:ext cx="2773081" cy="1875118"/>
          </a:xfrm>
          <a:prstGeom prst="rect">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bg1"/>
                </a:solidFill>
              </a:rPr>
              <a:t>A first </a:t>
            </a:r>
            <a:r>
              <a:rPr lang="it-IT" sz="1600" dirty="0" err="1">
                <a:solidFill>
                  <a:schemeClr val="bg1"/>
                </a:solidFill>
              </a:rPr>
              <a:t>process</a:t>
            </a:r>
            <a:r>
              <a:rPr lang="it-IT" sz="1600" dirty="0">
                <a:solidFill>
                  <a:schemeClr val="bg1"/>
                </a:solidFill>
              </a:rPr>
              <a:t> takes data </a:t>
            </a:r>
            <a:r>
              <a:rPr lang="it-IT" sz="1600" dirty="0" err="1">
                <a:solidFill>
                  <a:schemeClr val="bg1"/>
                </a:solidFill>
              </a:rPr>
              <a:t>as-is</a:t>
            </a:r>
            <a:r>
              <a:rPr lang="it-IT" sz="1600" dirty="0">
                <a:solidFill>
                  <a:schemeClr val="bg1"/>
                </a:solidFill>
              </a:rPr>
              <a:t>, with no </a:t>
            </a:r>
            <a:r>
              <a:rPr lang="it-IT" sz="1600" dirty="0" err="1">
                <a:solidFill>
                  <a:schemeClr val="bg1"/>
                </a:solidFill>
              </a:rPr>
              <a:t>transformation</a:t>
            </a:r>
            <a:r>
              <a:rPr lang="it-IT" sz="1600" dirty="0">
                <a:solidFill>
                  <a:schemeClr val="bg1"/>
                </a:solidFill>
              </a:rPr>
              <a:t>. </a:t>
            </a:r>
            <a:r>
              <a:rPr lang="it-IT" sz="1600" dirty="0" err="1">
                <a:solidFill>
                  <a:schemeClr val="bg1"/>
                </a:solidFill>
              </a:rPr>
              <a:t>Only</a:t>
            </a:r>
            <a:r>
              <a:rPr lang="it-IT" sz="1600" dirty="0">
                <a:solidFill>
                  <a:schemeClr val="bg1"/>
                </a:solidFill>
              </a:rPr>
              <a:t> a standard </a:t>
            </a:r>
            <a:r>
              <a:rPr lang="it-IT" sz="1600" dirty="0" err="1">
                <a:solidFill>
                  <a:schemeClr val="bg1"/>
                </a:solidFill>
              </a:rPr>
              <a:t>serialization</a:t>
            </a:r>
            <a:r>
              <a:rPr lang="it-IT" sz="1600" dirty="0">
                <a:solidFill>
                  <a:schemeClr val="bg1"/>
                </a:solidFill>
              </a:rPr>
              <a:t> </a:t>
            </a:r>
            <a:r>
              <a:rPr lang="it-IT" sz="1600" dirty="0" err="1">
                <a:solidFill>
                  <a:schemeClr val="bg1"/>
                </a:solidFill>
              </a:rPr>
              <a:t>is</a:t>
            </a:r>
            <a:r>
              <a:rPr lang="it-IT" sz="1600" dirty="0">
                <a:solidFill>
                  <a:schemeClr val="bg1"/>
                </a:solidFill>
              </a:rPr>
              <a:t> </a:t>
            </a:r>
            <a:r>
              <a:rPr lang="it-IT" sz="1600" dirty="0" err="1">
                <a:solidFill>
                  <a:schemeClr val="bg1"/>
                </a:solidFill>
              </a:rPr>
              <a:t>allowed</a:t>
            </a:r>
            <a:r>
              <a:rPr lang="it-IT" sz="1600" dirty="0">
                <a:solidFill>
                  <a:schemeClr val="bg1"/>
                </a:solidFill>
              </a:rPr>
              <a:t> (e.g., </a:t>
            </a:r>
            <a:r>
              <a:rPr lang="it-IT" sz="1600" dirty="0" err="1">
                <a:solidFill>
                  <a:schemeClr val="bg1"/>
                </a:solidFill>
              </a:rPr>
              <a:t>json</a:t>
            </a:r>
            <a:r>
              <a:rPr lang="it-IT" sz="1600" dirty="0">
                <a:solidFill>
                  <a:schemeClr val="bg1"/>
                </a:solidFill>
              </a:rPr>
              <a:t>). A second </a:t>
            </a:r>
            <a:r>
              <a:rPr lang="it-IT" sz="1600" dirty="0" err="1">
                <a:solidFill>
                  <a:schemeClr val="bg1"/>
                </a:solidFill>
              </a:rPr>
              <a:t>process</a:t>
            </a:r>
            <a:r>
              <a:rPr lang="it-IT" sz="1600" dirty="0">
                <a:solidFill>
                  <a:schemeClr val="bg1"/>
                </a:solidFill>
              </a:rPr>
              <a:t> takes </a:t>
            </a:r>
            <a:r>
              <a:rPr lang="it-IT" sz="1600" dirty="0" err="1">
                <a:solidFill>
                  <a:schemeClr val="bg1"/>
                </a:solidFill>
              </a:rPr>
              <a:t>these</a:t>
            </a:r>
            <a:r>
              <a:rPr lang="it-IT" sz="1600" dirty="0">
                <a:solidFill>
                  <a:schemeClr val="bg1"/>
                </a:solidFill>
              </a:rPr>
              <a:t> </a:t>
            </a:r>
            <a:r>
              <a:rPr lang="it-IT" sz="1600" dirty="0" err="1">
                <a:solidFill>
                  <a:schemeClr val="bg1"/>
                </a:solidFill>
              </a:rPr>
              <a:t>structure</a:t>
            </a:r>
            <a:r>
              <a:rPr lang="it-IT" sz="1600" dirty="0">
                <a:solidFill>
                  <a:schemeClr val="bg1"/>
                </a:solidFill>
              </a:rPr>
              <a:t> data and makes the </a:t>
            </a:r>
            <a:r>
              <a:rPr lang="it-IT" sz="1600" dirty="0" err="1">
                <a:solidFill>
                  <a:schemeClr val="bg1"/>
                </a:solidFill>
              </a:rPr>
              <a:t>needed</a:t>
            </a:r>
            <a:r>
              <a:rPr lang="it-IT" sz="1600" dirty="0">
                <a:solidFill>
                  <a:schemeClr val="bg1"/>
                </a:solidFill>
              </a:rPr>
              <a:t> </a:t>
            </a:r>
            <a:r>
              <a:rPr lang="it-IT" sz="1600" dirty="0" err="1">
                <a:solidFill>
                  <a:schemeClr val="bg1"/>
                </a:solidFill>
              </a:rPr>
              <a:t>transformation</a:t>
            </a:r>
            <a:endParaRPr lang="en-US" sz="1600" dirty="0">
              <a:solidFill>
                <a:schemeClr val="bg1"/>
              </a:solidFill>
            </a:endParaRPr>
          </a:p>
        </p:txBody>
      </p:sp>
      <p:grpSp>
        <p:nvGrpSpPr>
          <p:cNvPr id="30" name="Group 29">
            <a:extLst>
              <a:ext uri="{FF2B5EF4-FFF2-40B4-BE49-F238E27FC236}">
                <a16:creationId xmlns:a16="http://schemas.microsoft.com/office/drawing/2014/main" xmlns="" id="{357577C9-6C35-47DE-B7CF-899FCF6446AE}"/>
              </a:ext>
            </a:extLst>
          </p:cNvPr>
          <p:cNvGrpSpPr/>
          <p:nvPr/>
        </p:nvGrpSpPr>
        <p:grpSpPr>
          <a:xfrm>
            <a:off x="1155700" y="2394492"/>
            <a:ext cx="8060018" cy="2101308"/>
            <a:chOff x="1155700" y="2394492"/>
            <a:chExt cx="8060018" cy="2101308"/>
          </a:xfrm>
        </p:grpSpPr>
        <p:sp>
          <p:nvSpPr>
            <p:cNvPr id="11" name="Cloud 10">
              <a:extLst>
                <a:ext uri="{FF2B5EF4-FFF2-40B4-BE49-F238E27FC236}">
                  <a16:creationId xmlns:a16="http://schemas.microsoft.com/office/drawing/2014/main" xmlns="" id="{8396D949-050B-4F32-AD76-0AA119B7B6BD}"/>
                </a:ext>
              </a:extLst>
            </p:cNvPr>
            <p:cNvSpPr/>
            <p:nvPr/>
          </p:nvSpPr>
          <p:spPr>
            <a:xfrm>
              <a:off x="1320788" y="3189201"/>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Unstructured</a:t>
              </a:r>
              <a:r>
                <a:rPr lang="it-IT" dirty="0"/>
                <a:t> Data</a:t>
              </a:r>
              <a:endParaRPr lang="en-US" dirty="0"/>
            </a:p>
          </p:txBody>
        </p:sp>
        <p:sp>
          <p:nvSpPr>
            <p:cNvPr id="12" name="Flowchart: Magnetic Disk 11">
              <a:extLst>
                <a:ext uri="{FF2B5EF4-FFF2-40B4-BE49-F238E27FC236}">
                  <a16:creationId xmlns:a16="http://schemas.microsoft.com/office/drawing/2014/main" xmlns="" id="{7E7829A6-ED0C-42CE-82A5-26F2A7A160B8}"/>
                </a:ext>
              </a:extLst>
            </p:cNvPr>
            <p:cNvSpPr/>
            <p:nvPr/>
          </p:nvSpPr>
          <p:spPr>
            <a:xfrm>
              <a:off x="7694412" y="3405734"/>
              <a:ext cx="1180925" cy="70126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Model Ready Data</a:t>
              </a:r>
              <a:endParaRPr lang="en-US" sz="1400" dirty="0"/>
            </a:p>
          </p:txBody>
        </p:sp>
        <p:sp>
          <p:nvSpPr>
            <p:cNvPr id="13" name="Flowchart: Manual Operation 12">
              <a:extLst>
                <a:ext uri="{FF2B5EF4-FFF2-40B4-BE49-F238E27FC236}">
                  <a16:creationId xmlns:a16="http://schemas.microsoft.com/office/drawing/2014/main" xmlns="" id="{9CDC7388-A7FE-4297-8B85-91500CC75C35}"/>
                </a:ext>
              </a:extLst>
            </p:cNvPr>
            <p:cNvSpPr/>
            <p:nvPr/>
          </p:nvSpPr>
          <p:spPr>
            <a:xfrm rot="16200000">
              <a:off x="4660191" y="3121862"/>
              <a:ext cx="1083588" cy="1218306"/>
            </a:xfrm>
            <a:prstGeom prst="flowChartManualOperation">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dirty="0" err="1"/>
                <a:t>Extract</a:t>
              </a:r>
              <a:r>
                <a:rPr lang="it-IT" dirty="0"/>
                <a:t> </a:t>
              </a:r>
              <a:r>
                <a:rPr lang="it-IT" dirty="0" err="1"/>
                <a:t>Transform</a:t>
              </a:r>
              <a:r>
                <a:rPr lang="it-IT" dirty="0"/>
                <a:t> </a:t>
              </a:r>
              <a:r>
                <a:rPr lang="it-IT" dirty="0" err="1"/>
                <a:t>Load</a:t>
              </a:r>
              <a:endParaRPr lang="en-US" dirty="0"/>
            </a:p>
          </p:txBody>
        </p:sp>
        <p:sp>
          <p:nvSpPr>
            <p:cNvPr id="20" name="Rectangle 19">
              <a:extLst>
                <a:ext uri="{FF2B5EF4-FFF2-40B4-BE49-F238E27FC236}">
                  <a16:creationId xmlns:a16="http://schemas.microsoft.com/office/drawing/2014/main" xmlns="" id="{2E9D1C4C-2525-4E0C-9315-7C8B18D3751B}"/>
                </a:ext>
              </a:extLst>
            </p:cNvPr>
            <p:cNvSpPr/>
            <p:nvPr/>
          </p:nvSpPr>
          <p:spPr>
            <a:xfrm>
              <a:off x="1155700" y="2620682"/>
              <a:ext cx="8060018" cy="1875118"/>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dirty="0">
                  <a:solidFill>
                    <a:srgbClr val="445469"/>
                  </a:solidFill>
                </a:rPr>
                <a:t>ETL Pattern</a:t>
              </a:r>
              <a:endParaRPr lang="en-US" sz="2800" dirty="0">
                <a:solidFill>
                  <a:srgbClr val="445469"/>
                </a:solidFill>
              </a:endParaRPr>
            </a:p>
          </p:txBody>
        </p:sp>
        <p:cxnSp>
          <p:nvCxnSpPr>
            <p:cNvPr id="9" name="Connector: Elbow 8">
              <a:extLst>
                <a:ext uri="{FF2B5EF4-FFF2-40B4-BE49-F238E27FC236}">
                  <a16:creationId xmlns:a16="http://schemas.microsoft.com/office/drawing/2014/main" xmlns="" id="{1236BED4-7806-4C38-B933-ED846B6A3C7C}"/>
                </a:ext>
              </a:extLst>
            </p:cNvPr>
            <p:cNvCxnSpPr>
              <a:cxnSpLocks/>
              <a:stCxn id="35" idx="2"/>
              <a:endCxn id="20" idx="1"/>
            </p:cNvCxnSpPr>
            <p:nvPr/>
          </p:nvCxnSpPr>
          <p:spPr>
            <a:xfrm rot="5400000">
              <a:off x="1299928" y="2250264"/>
              <a:ext cx="1163750" cy="1452205"/>
            </a:xfrm>
            <a:prstGeom prst="bentConnector4">
              <a:avLst>
                <a:gd name="adj1" fmla="val 9718"/>
                <a:gd name="adj2" fmla="val 115742"/>
              </a:avLst>
            </a:prstGeom>
            <a:ln>
              <a:solidFill>
                <a:srgbClr val="445469"/>
              </a:solidFill>
              <a:prstDash val="dash"/>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678D60FA-94D3-46A4-8EC5-74816C33680F}"/>
              </a:ext>
            </a:extLst>
          </p:cNvPr>
          <p:cNvGrpSpPr/>
          <p:nvPr/>
        </p:nvGrpSpPr>
        <p:grpSpPr>
          <a:xfrm>
            <a:off x="1155700" y="2394492"/>
            <a:ext cx="8060018" cy="4234164"/>
            <a:chOff x="1155700" y="2394492"/>
            <a:chExt cx="8060018" cy="4234164"/>
          </a:xfrm>
        </p:grpSpPr>
        <p:sp>
          <p:nvSpPr>
            <p:cNvPr id="3" name="Flowchart: Magnetic Disk 2">
              <a:extLst>
                <a:ext uri="{FF2B5EF4-FFF2-40B4-BE49-F238E27FC236}">
                  <a16:creationId xmlns:a16="http://schemas.microsoft.com/office/drawing/2014/main" xmlns="" id="{06242041-91C9-48E9-B5B2-36CC518F3BF2}"/>
                </a:ext>
              </a:extLst>
            </p:cNvPr>
            <p:cNvSpPr/>
            <p:nvPr/>
          </p:nvSpPr>
          <p:spPr>
            <a:xfrm>
              <a:off x="4939813" y="5471826"/>
              <a:ext cx="1180925" cy="108358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Structured</a:t>
              </a:r>
              <a:r>
                <a:rPr lang="it-IT" dirty="0"/>
                <a:t> Data</a:t>
              </a:r>
              <a:endParaRPr lang="en-US" dirty="0"/>
            </a:p>
          </p:txBody>
        </p:sp>
        <p:sp>
          <p:nvSpPr>
            <p:cNvPr id="4" name="Cloud 3">
              <a:extLst>
                <a:ext uri="{FF2B5EF4-FFF2-40B4-BE49-F238E27FC236}">
                  <a16:creationId xmlns:a16="http://schemas.microsoft.com/office/drawing/2014/main" xmlns="" id="{29E263A5-6BAD-4E39-AA0B-55A8EAC3B1D6}"/>
                </a:ext>
              </a:extLst>
            </p:cNvPr>
            <p:cNvSpPr/>
            <p:nvPr/>
          </p:nvSpPr>
          <p:spPr>
            <a:xfrm>
              <a:off x="1320788" y="5471826"/>
              <a:ext cx="1952513" cy="1083629"/>
            </a:xfrm>
            <a:prstGeom prst="cloud">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Unstructured</a:t>
              </a:r>
              <a:r>
                <a:rPr lang="it-IT" dirty="0"/>
                <a:t> Data</a:t>
              </a:r>
              <a:endParaRPr lang="en-US" dirty="0"/>
            </a:p>
          </p:txBody>
        </p:sp>
        <p:sp>
          <p:nvSpPr>
            <p:cNvPr id="5" name="Flowchart: Magnetic Disk 4">
              <a:extLst>
                <a:ext uri="{FF2B5EF4-FFF2-40B4-BE49-F238E27FC236}">
                  <a16:creationId xmlns:a16="http://schemas.microsoft.com/office/drawing/2014/main" xmlns="" id="{E57E818A-BF84-48AB-9881-803A65F3121F}"/>
                </a:ext>
              </a:extLst>
            </p:cNvPr>
            <p:cNvSpPr/>
            <p:nvPr/>
          </p:nvSpPr>
          <p:spPr>
            <a:xfrm>
              <a:off x="7694412" y="5688359"/>
              <a:ext cx="1180925" cy="701269"/>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Model Ready Data</a:t>
              </a:r>
              <a:endParaRPr lang="en-US" sz="1400" dirty="0"/>
            </a:p>
          </p:txBody>
        </p:sp>
        <p:sp>
          <p:nvSpPr>
            <p:cNvPr id="6" name="Rectangle: Rounded Corners 5">
              <a:extLst>
                <a:ext uri="{FF2B5EF4-FFF2-40B4-BE49-F238E27FC236}">
                  <a16:creationId xmlns:a16="http://schemas.microsoft.com/office/drawing/2014/main" xmlns="" id="{256A3B00-29DA-4555-90F6-E2D7C2C885C2}"/>
                </a:ext>
              </a:extLst>
            </p:cNvPr>
            <p:cNvSpPr/>
            <p:nvPr/>
          </p:nvSpPr>
          <p:spPr>
            <a:xfrm>
              <a:off x="3450986" y="5574370"/>
              <a:ext cx="1311142" cy="878541"/>
            </a:xfrm>
            <a:prstGeom prst="round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Extract</a:t>
              </a:r>
              <a:r>
                <a:rPr lang="it-IT" dirty="0"/>
                <a:t> </a:t>
              </a:r>
              <a:r>
                <a:rPr lang="it-IT" strike="sngStrike" dirty="0" err="1"/>
                <a:t>Transform</a:t>
              </a:r>
              <a:r>
                <a:rPr lang="it-IT" dirty="0"/>
                <a:t> </a:t>
              </a:r>
              <a:r>
                <a:rPr lang="it-IT" dirty="0" err="1"/>
                <a:t>Load</a:t>
              </a:r>
              <a:endParaRPr lang="en-US" dirty="0"/>
            </a:p>
          </p:txBody>
        </p:sp>
        <p:sp>
          <p:nvSpPr>
            <p:cNvPr id="18" name="Flowchart: Manual Operation 17">
              <a:extLst>
                <a:ext uri="{FF2B5EF4-FFF2-40B4-BE49-F238E27FC236}">
                  <a16:creationId xmlns:a16="http://schemas.microsoft.com/office/drawing/2014/main" xmlns="" id="{AE28C1B4-FA87-4C5D-A623-6CECEA1CF436}"/>
                </a:ext>
              </a:extLst>
            </p:cNvPr>
            <p:cNvSpPr/>
            <p:nvPr/>
          </p:nvSpPr>
          <p:spPr>
            <a:xfrm rot="16200000">
              <a:off x="6365782" y="5404488"/>
              <a:ext cx="1083588" cy="1218306"/>
            </a:xfrm>
            <a:prstGeom prst="flowChartManualOperation">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strike="sngStrike" dirty="0" err="1"/>
                <a:t>Extract</a:t>
              </a:r>
              <a:r>
                <a:rPr lang="it-IT" dirty="0"/>
                <a:t> </a:t>
              </a:r>
              <a:r>
                <a:rPr lang="it-IT" dirty="0" err="1"/>
                <a:t>Transform</a:t>
              </a:r>
              <a:r>
                <a:rPr lang="it-IT" dirty="0"/>
                <a:t> </a:t>
              </a:r>
              <a:r>
                <a:rPr lang="it-IT" dirty="0" err="1"/>
                <a:t>Load</a:t>
              </a:r>
              <a:endParaRPr lang="en-US" dirty="0"/>
            </a:p>
          </p:txBody>
        </p:sp>
        <p:sp>
          <p:nvSpPr>
            <p:cNvPr id="21" name="Rectangle 20">
              <a:extLst>
                <a:ext uri="{FF2B5EF4-FFF2-40B4-BE49-F238E27FC236}">
                  <a16:creationId xmlns:a16="http://schemas.microsoft.com/office/drawing/2014/main" xmlns="" id="{6A8FCBBE-D0D5-426B-810E-0CF8EE98E426}"/>
                </a:ext>
              </a:extLst>
            </p:cNvPr>
            <p:cNvSpPr/>
            <p:nvPr/>
          </p:nvSpPr>
          <p:spPr>
            <a:xfrm>
              <a:off x="1155700" y="4753538"/>
              <a:ext cx="8060018" cy="1875118"/>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800" dirty="0">
                  <a:solidFill>
                    <a:srgbClr val="445469"/>
                  </a:solidFill>
                </a:rPr>
                <a:t>EL-TL Pattern</a:t>
              </a:r>
              <a:endParaRPr lang="en-US" sz="2800" dirty="0">
                <a:solidFill>
                  <a:srgbClr val="445469"/>
                </a:solidFill>
              </a:endParaRPr>
            </a:p>
          </p:txBody>
        </p:sp>
        <p:cxnSp>
          <p:nvCxnSpPr>
            <p:cNvPr id="26" name="Connector: Elbow 25">
              <a:extLst>
                <a:ext uri="{FF2B5EF4-FFF2-40B4-BE49-F238E27FC236}">
                  <a16:creationId xmlns:a16="http://schemas.microsoft.com/office/drawing/2014/main" xmlns="" id="{6CE46557-9DEF-4355-B53F-C372C725E981}"/>
                </a:ext>
              </a:extLst>
            </p:cNvPr>
            <p:cNvCxnSpPr>
              <a:cxnSpLocks/>
              <a:stCxn id="35" idx="2"/>
              <a:endCxn id="21" idx="1"/>
            </p:cNvCxnSpPr>
            <p:nvPr/>
          </p:nvCxnSpPr>
          <p:spPr>
            <a:xfrm rot="5400000">
              <a:off x="233500" y="3316692"/>
              <a:ext cx="3296606" cy="1452205"/>
            </a:xfrm>
            <a:prstGeom prst="bentConnector4">
              <a:avLst>
                <a:gd name="adj1" fmla="val 3419"/>
                <a:gd name="adj2" fmla="val 115742"/>
              </a:avLst>
            </a:prstGeom>
            <a:ln>
              <a:solidFill>
                <a:srgbClr val="445469"/>
              </a:solidFill>
              <a:prstDash val="dash"/>
            </a:ln>
          </p:spPr>
          <p:style>
            <a:lnRef idx="1">
              <a:schemeClr val="accent1"/>
            </a:lnRef>
            <a:fillRef idx="0">
              <a:schemeClr val="accent1"/>
            </a:fillRef>
            <a:effectRef idx="0">
              <a:schemeClr val="accent1"/>
            </a:effectRef>
            <a:fontRef idx="minor">
              <a:schemeClr val="tx1"/>
            </a:fontRef>
          </p:style>
        </p:cxnSp>
      </p:grpSp>
      <p:pic>
        <p:nvPicPr>
          <p:cNvPr id="35" name="Picture 34">
            <a:extLst>
              <a:ext uri="{FF2B5EF4-FFF2-40B4-BE49-F238E27FC236}">
                <a16:creationId xmlns:a16="http://schemas.microsoft.com/office/drawing/2014/main" xmlns="" id="{0A5AD0BF-D537-427C-8EC0-59A3F456C1E5}"/>
              </a:ext>
            </a:extLst>
          </p:cNvPr>
          <p:cNvPicPr>
            <a:picLocks noChangeAspect="1"/>
          </p:cNvPicPr>
          <p:nvPr/>
        </p:nvPicPr>
        <p:blipFill>
          <a:blip r:embed="rId3"/>
          <a:stretch>
            <a:fillRect/>
          </a:stretch>
        </p:blipFill>
        <p:spPr>
          <a:xfrm>
            <a:off x="838200" y="1611657"/>
            <a:ext cx="3539409" cy="782834"/>
          </a:xfrm>
          <a:prstGeom prst="rect">
            <a:avLst/>
          </a:prstGeom>
          <a:ln>
            <a:solidFill>
              <a:srgbClr val="445469"/>
            </a:solidFill>
          </a:ln>
        </p:spPr>
      </p:pic>
      <p:pic>
        <p:nvPicPr>
          <p:cNvPr id="71" name="Picture 70">
            <a:extLst>
              <a:ext uri="{FF2B5EF4-FFF2-40B4-BE49-F238E27FC236}">
                <a16:creationId xmlns:a16="http://schemas.microsoft.com/office/drawing/2014/main" xmlns="" id="{B5DFCE48-52B5-4C1D-99B3-74C0F68B082A}"/>
              </a:ext>
            </a:extLst>
          </p:cNvPr>
          <p:cNvPicPr>
            <a:picLocks noChangeAspect="1"/>
          </p:cNvPicPr>
          <p:nvPr/>
        </p:nvPicPr>
        <p:blipFill>
          <a:blip r:embed="rId4">
            <a:duotone>
              <a:schemeClr val="bg2">
                <a:shade val="45000"/>
                <a:satMod val="135000"/>
              </a:schemeClr>
              <a:prstClr val="white"/>
            </a:duotone>
          </a:blip>
          <a:stretch>
            <a:fillRect/>
          </a:stretch>
        </p:blipFill>
        <p:spPr>
          <a:xfrm>
            <a:off x="1143914" y="2563707"/>
            <a:ext cx="8071804" cy="1944793"/>
          </a:xfrm>
          <a:prstGeom prst="rect">
            <a:avLst/>
          </a:prstGeom>
          <a:solidFill>
            <a:schemeClr val="bg1"/>
          </a:solidFill>
        </p:spPr>
      </p:pic>
    </p:spTree>
    <p:extLst>
      <p:ext uri="{BB962C8B-B14F-4D97-AF65-F5344CB8AC3E}">
        <p14:creationId xmlns:p14="http://schemas.microsoft.com/office/powerpoint/2010/main" val="37153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TEA">
  <a:themeElements>
    <a:clrScheme name="ARTEA-def">
      <a:dk1>
        <a:srgbClr val="000000"/>
      </a:dk1>
      <a:lt1>
        <a:srgbClr val="FFFFFF"/>
      </a:lt1>
      <a:dk2>
        <a:srgbClr val="445468"/>
      </a:dk2>
      <a:lt2>
        <a:srgbClr val="687587"/>
      </a:lt2>
      <a:accent1>
        <a:srgbClr val="E96B54"/>
      </a:accent1>
      <a:accent2>
        <a:srgbClr val="EB8879"/>
      </a:accent2>
      <a:accent3>
        <a:srgbClr val="7E7F7E"/>
      </a:accent3>
      <a:accent4>
        <a:srgbClr val="CDCECD"/>
      </a:accent4>
      <a:accent5>
        <a:srgbClr val="E5E6E5"/>
      </a:accent5>
      <a:accent6>
        <a:srgbClr val="E5E6E5"/>
      </a:accent6>
      <a:hlink>
        <a:srgbClr val="2C58FF"/>
      </a:hlink>
      <a:folHlink>
        <a:srgbClr val="9AC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TEA" id="{EE6B8B14-C55B-8F4B-80E8-2193206E5680}" vid="{DC5A8D44-18B2-2542-B112-CFC0C084DA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7094</Words>
  <Application>Microsoft Office PowerPoint</Application>
  <PresentationFormat>Widescreen</PresentationFormat>
  <Paragraphs>1458</Paragraphs>
  <Slides>77</Slides>
  <Notes>32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77</vt:i4>
      </vt:variant>
    </vt:vector>
  </HeadingPairs>
  <TitlesOfParts>
    <vt:vector size="90" baseType="lpstr">
      <vt:lpstr>Arial</vt:lpstr>
      <vt:lpstr>Calibri</vt:lpstr>
      <vt:lpstr>Calibri Light</vt:lpstr>
      <vt:lpstr>Cambria Math</vt:lpstr>
      <vt:lpstr>Gill Sans</vt:lpstr>
      <vt:lpstr>Lato Black</vt:lpstr>
      <vt:lpstr>Monserrat</vt:lpstr>
      <vt:lpstr>Montserrat ExtraBold</vt:lpstr>
      <vt:lpstr>Montserrat Light</vt:lpstr>
      <vt:lpstr>Times New Roman</vt:lpstr>
      <vt:lpstr>Wingdings</vt:lpstr>
      <vt:lpstr>Custom Design</vt:lpstr>
      <vt:lpstr>ARTEA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2020-01-09T11:33:53Z</dcterms:created>
  <dcterms:modified xsi:type="dcterms:W3CDTF">2020-02-22T08:06:24Z</dcterms:modified>
</cp:coreProperties>
</file>